
<file path=[Content_Types].xml><?xml version="1.0" encoding="utf-8"?>
<Types xmlns="http://schemas.openxmlformats.org/package/2006/content-types">
  <Default Extension="jpeg" ContentType="image/jpeg"/>
  <Default Extension="wmf" ContentType="image/x-wmf"/>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775" r:id="rId3"/>
    <p:sldId id="799" r:id="rId5"/>
    <p:sldId id="865" r:id="rId6"/>
    <p:sldId id="800" r:id="rId7"/>
    <p:sldId id="801" r:id="rId8"/>
    <p:sldId id="815" r:id="rId9"/>
    <p:sldId id="803" r:id="rId10"/>
    <p:sldId id="804" r:id="rId11"/>
    <p:sldId id="806" r:id="rId12"/>
    <p:sldId id="807" r:id="rId13"/>
    <p:sldId id="820" r:id="rId14"/>
    <p:sldId id="808" r:id="rId15"/>
    <p:sldId id="809" r:id="rId16"/>
    <p:sldId id="810" r:id="rId17"/>
    <p:sldId id="811" r:id="rId18"/>
    <p:sldId id="812" r:id="rId19"/>
    <p:sldId id="814" r:id="rId20"/>
    <p:sldId id="821" r:id="rId21"/>
    <p:sldId id="840" r:id="rId22"/>
    <p:sldId id="1066" r:id="rId23"/>
    <p:sldId id="861" r:id="rId24"/>
    <p:sldId id="823" r:id="rId25"/>
    <p:sldId id="863" r:id="rId26"/>
    <p:sldId id="842" r:id="rId27"/>
    <p:sldId id="862" r:id="rId28"/>
    <p:sldId id="846" r:id="rId29"/>
    <p:sldId id="1234" r:id="rId30"/>
    <p:sldId id="1242" r:id="rId31"/>
    <p:sldId id="1240" r:id="rId32"/>
    <p:sldId id="869" r:id="rId33"/>
    <p:sldId id="908" r:id="rId34"/>
    <p:sldId id="909" r:id="rId35"/>
    <p:sldId id="910" r:id="rId36"/>
    <p:sldId id="870" r:id="rId37"/>
    <p:sldId id="847" r:id="rId38"/>
    <p:sldId id="911" r:id="rId39"/>
    <p:sldId id="850" r:id="rId40"/>
    <p:sldId id="851" r:id="rId41"/>
    <p:sldId id="852" r:id="rId42"/>
    <p:sldId id="853" r:id="rId43"/>
    <p:sldId id="878" r:id="rId44"/>
    <p:sldId id="1987" r:id="rId45"/>
    <p:sldId id="1966" r:id="rId46"/>
    <p:sldId id="1967" r:id="rId47"/>
    <p:sldId id="1693" r:id="rId48"/>
    <p:sldId id="1968" r:id="rId49"/>
    <p:sldId id="1063" r:id="rId50"/>
    <p:sldId id="1059" r:id="rId51"/>
    <p:sldId id="1969" r:id="rId52"/>
    <p:sldId id="1970" r:id="rId53"/>
    <p:sldId id="1971" r:id="rId54"/>
    <p:sldId id="1977" r:id="rId55"/>
    <p:sldId id="1972" r:id="rId56"/>
    <p:sldId id="1973" r:id="rId57"/>
    <p:sldId id="1974" r:id="rId58"/>
    <p:sldId id="1979" r:id="rId59"/>
    <p:sldId id="883" r:id="rId60"/>
    <p:sldId id="913" r:id="rId61"/>
    <p:sldId id="914" r:id="rId62"/>
    <p:sldId id="999" r:id="rId63"/>
    <p:sldId id="1000" r:id="rId64"/>
    <p:sldId id="1238" r:id="rId65"/>
    <p:sldId id="1245" r:id="rId66"/>
    <p:sldId id="1239" r:id="rId67"/>
    <p:sldId id="1250" r:id="rId68"/>
    <p:sldId id="1253" r:id="rId69"/>
    <p:sldId id="1254" r:id="rId70"/>
    <p:sldId id="1248" r:id="rId71"/>
    <p:sldId id="1981" r:id="rId72"/>
    <p:sldId id="1983" r:id="rId73"/>
    <p:sldId id="1982" r:id="rId74"/>
    <p:sldId id="1984" r:id="rId75"/>
    <p:sldId id="1975" r:id="rId76"/>
    <p:sldId id="1978" r:id="rId77"/>
    <p:sldId id="1976" r:id="rId78"/>
    <p:sldId id="1246" r:id="rId79"/>
    <p:sldId id="885" r:id="rId80"/>
    <p:sldId id="1256" r:id="rId81"/>
    <p:sldId id="1533" r:id="rId82"/>
    <p:sldId id="1681" r:id="rId83"/>
    <p:sldId id="1682" r:id="rId84"/>
    <p:sldId id="1534" r:id="rId85"/>
    <p:sldId id="1535" r:id="rId86"/>
    <p:sldId id="1536" r:id="rId87"/>
    <p:sldId id="1537" r:id="rId88"/>
    <p:sldId id="1538" r:id="rId89"/>
    <p:sldId id="1960" r:id="rId90"/>
    <p:sldId id="1961" r:id="rId91"/>
    <p:sldId id="1388" r:id="rId92"/>
    <p:sldId id="1608" r:id="rId93"/>
    <p:sldId id="1611" r:id="rId94"/>
    <p:sldId id="1687" r:id="rId95"/>
    <p:sldId id="1688" r:id="rId96"/>
    <p:sldId id="1689" r:id="rId97"/>
    <p:sldId id="1690" r:id="rId98"/>
    <p:sldId id="1691" r:id="rId99"/>
    <p:sldId id="1692" r:id="rId100"/>
    <p:sldId id="1697" r:id="rId101"/>
    <p:sldId id="1695" r:id="rId102"/>
    <p:sldId id="1698" r:id="rId103"/>
    <p:sldId id="1699" r:id="rId104"/>
    <p:sldId id="1962" r:id="rId105"/>
    <p:sldId id="1702" r:id="rId106"/>
    <p:sldId id="1701" r:id="rId107"/>
    <p:sldId id="1707" r:id="rId108"/>
    <p:sldId id="1708" r:id="rId109"/>
    <p:sldId id="1709" r:id="rId110"/>
    <p:sldId id="1710" r:id="rId111"/>
    <p:sldId id="1711" r:id="rId112"/>
    <p:sldId id="1703" r:id="rId113"/>
    <p:sldId id="1843" r:id="rId114"/>
    <p:sldId id="1844" r:id="rId115"/>
    <p:sldId id="1845" r:id="rId116"/>
    <p:sldId id="1846" r:id="rId117"/>
    <p:sldId id="1848" r:id="rId118"/>
    <p:sldId id="1851" r:id="rId119"/>
    <p:sldId id="1706" r:id="rId120"/>
    <p:sldId id="1704" r:id="rId121"/>
    <p:sldId id="1705" r:id="rId122"/>
    <p:sldId id="1932" r:id="rId123"/>
    <p:sldId id="1938" r:id="rId124"/>
    <p:sldId id="1986" r:id="rId125"/>
    <p:sldId id="1853" r:id="rId126"/>
    <p:sldId id="1963" r:id="rId127"/>
    <p:sldId id="1964" r:id="rId128"/>
    <p:sldId id="1854" r:id="rId129"/>
    <p:sldId id="1922" r:id="rId130"/>
    <p:sldId id="1389" r:id="rId131"/>
    <p:sldId id="1390" r:id="rId132"/>
    <p:sldId id="1925" r:id="rId133"/>
    <p:sldId id="1926" r:id="rId134"/>
    <p:sldId id="1931" r:id="rId135"/>
    <p:sldId id="1927" r:id="rId136"/>
    <p:sldId id="1928" r:id="rId137"/>
    <p:sldId id="1934" r:id="rId138"/>
    <p:sldId id="1933" r:id="rId139"/>
    <p:sldId id="1937" r:id="rId140"/>
    <p:sldId id="1936" r:id="rId141"/>
    <p:sldId id="1939" r:id="rId142"/>
    <p:sldId id="1941" r:id="rId143"/>
    <p:sldId id="1942" r:id="rId144"/>
    <p:sldId id="1950" r:id="rId145"/>
    <p:sldId id="1952" r:id="rId146"/>
    <p:sldId id="1951" r:id="rId147"/>
    <p:sldId id="1945" r:id="rId148"/>
    <p:sldId id="1953" r:id="rId149"/>
    <p:sldId id="1946" r:id="rId150"/>
    <p:sldId id="1959" r:id="rId151"/>
    <p:sldId id="1985" r:id="rId152"/>
    <p:sldId id="844" r:id="rId153"/>
    <p:sldId id="904" r:id="rId154"/>
    <p:sldId id="1055" r:id="rId155"/>
    <p:sldId id="789" r:id="rId156"/>
    <p:sldId id="790" r:id="rId157"/>
    <p:sldId id="1989" r:id="rId158"/>
    <p:sldId id="1990" r:id="rId159"/>
    <p:sldId id="1991" r:id="rId160"/>
  </p:sldIdLst>
  <p:sldSz cx="9144000" cy="6858000" type="screen4x3"/>
  <p:notesSz cx="6858000" cy="9144000"/>
  <p:defaultTextStyle>
    <a:defPPr>
      <a:defRPr lang="zh-CN"/>
    </a:defPPr>
    <a:lvl1pPr algn="l" rtl="0" fontAlgn="base">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FF8F"/>
    <a:srgbClr val="FE8686"/>
    <a:srgbClr val="FFFF00"/>
    <a:srgbClr val="FFFFCD"/>
    <a:srgbClr val="FFFF99"/>
    <a:srgbClr val="FE5858"/>
    <a:srgbClr val="0592C4"/>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95529" autoAdjust="0"/>
  </p:normalViewPr>
  <p:slideViewPr>
    <p:cSldViewPr>
      <p:cViewPr varScale="1">
        <p:scale>
          <a:sx n="109" d="100"/>
          <a:sy n="109" d="100"/>
        </p:scale>
        <p:origin x="-1650" y="-84"/>
      </p:cViewPr>
      <p:guideLst>
        <p:guide orient="horz" pos="2227"/>
        <p:guide pos="2880"/>
      </p:guideLst>
    </p:cSldViewPr>
  </p:slideViewPr>
  <p:outlineViewPr>
    <p:cViewPr>
      <p:scale>
        <a:sx n="33" d="100"/>
        <a:sy n="33" d="100"/>
      </p:scale>
      <p:origin x="0" y="23184"/>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3" Type="http://schemas.openxmlformats.org/officeDocument/2006/relationships/tableStyles" Target="tableStyles.xml"/><Relationship Id="rId162" Type="http://schemas.openxmlformats.org/officeDocument/2006/relationships/viewProps" Target="viewProps.xml"/><Relationship Id="rId161" Type="http://schemas.openxmlformats.org/officeDocument/2006/relationships/presProps" Target="presProps.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875F09-51D6-4128-A7BC-E98371307750}" type="doc">
      <dgm:prSet loTypeId="urn:microsoft.com/office/officeart/2005/8/layout/radial4#1" loCatId="relationship" qsTypeId="urn:microsoft.com/office/officeart/2005/8/quickstyle/simple1#1" qsCatId="simple" csTypeId="urn:microsoft.com/office/officeart/2005/8/colors/accent2_4" csCatId="accent2" phldr="1"/>
      <dgm:spPr/>
      <dgm:t>
        <a:bodyPr/>
        <a:lstStyle/>
        <a:p>
          <a:endParaRPr lang="zh-CN" altLang="en-US"/>
        </a:p>
      </dgm:t>
    </dgm:pt>
    <dgm:pt modelId="{66174579-EBC6-4E1A-8B1A-1D1108704B50}">
      <dgm:prSet phldrT="[文本]">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zh-CN" altLang="en-US" b="1" dirty="0" smtClean="0">
              <a:solidFill>
                <a:srgbClr val="FFFF00"/>
              </a:solidFill>
            </a:rPr>
            <a:t>大学发展</a:t>
          </a:r>
          <a:endParaRPr lang="zh-CN" altLang="en-US" b="1" dirty="0">
            <a:solidFill>
              <a:srgbClr val="FFFF00"/>
            </a:solidFill>
          </a:endParaRPr>
        </a:p>
      </dgm:t>
    </dgm:pt>
    <dgm:pt modelId="{1C80A440-F786-4CBD-9552-8B3BA2D13387}" cxnId="{FC2B0F38-1657-4C19-9B81-A1BD0661C4BA}" type="parTrans">
      <dgm:prSet/>
      <dgm:spPr/>
      <dgm:t>
        <a:bodyPr/>
        <a:lstStyle/>
        <a:p>
          <a:endParaRPr lang="zh-CN" altLang="en-US"/>
        </a:p>
      </dgm:t>
    </dgm:pt>
    <dgm:pt modelId="{D63F2358-7F5A-4911-9DEE-4C8915A6FF29}" cxnId="{FC2B0F38-1657-4C19-9B81-A1BD0661C4BA}" type="sibTrans">
      <dgm:prSet/>
      <dgm:spPr/>
      <dgm:t>
        <a:bodyPr/>
        <a:lstStyle/>
        <a:p>
          <a:endParaRPr lang="zh-CN" altLang="en-US"/>
        </a:p>
      </dgm:t>
    </dgm:pt>
    <dgm:pt modelId="{F5A91BCC-99AA-4BFA-AE66-700A8057351C}">
      <dgm:prSet phldrT="[文本]" phldr="0" custT="0">
        <dgm:style>
          <a:lnRef idx="2">
            <a:schemeClr val="dk1">
              <a:shade val="50000"/>
            </a:schemeClr>
          </a:lnRef>
          <a:fillRef idx="1">
            <a:schemeClr val="dk1"/>
          </a:fillRef>
          <a:effectRef idx="0">
            <a:schemeClr val="dk1"/>
          </a:effectRef>
          <a:fontRef idx="minor">
            <a:schemeClr val="lt1"/>
          </a:fontRef>
        </dgm:style>
      </dgm:prSet>
      <dgm:spPr/>
      <dgm:t>
        <a:bodyPr vert="horz" wrap="square"/>
        <a:lstStyle>
          <a:lvl1pPr algn="ctr">
            <a:defRPr sz="4300"/>
          </a:lvl1pPr>
          <a:lvl2pPr marL="285750" indent="-285750" algn="ctr">
            <a:defRPr sz="3300"/>
          </a:lvl2pPr>
          <a:lvl3pPr marL="571500" indent="-285750" algn="ctr">
            <a:defRPr sz="3300"/>
          </a:lvl3pPr>
          <a:lvl4pPr marL="857250" indent="-285750" algn="ctr">
            <a:defRPr sz="3300"/>
          </a:lvl4pPr>
          <a:lvl5pPr marL="1143000" indent="-285750" algn="ctr">
            <a:defRPr sz="3300"/>
          </a:lvl5pPr>
          <a:lvl6pPr marL="1428750" indent="-285750" algn="ctr">
            <a:defRPr sz="3300"/>
          </a:lvl6pPr>
          <a:lvl7pPr marL="1714500" indent="-285750" algn="ctr">
            <a:defRPr sz="3300"/>
          </a:lvl7pPr>
          <a:lvl8pPr marL="2000250" indent="-285750" algn="ctr">
            <a:defRPr sz="3300"/>
          </a:lvl8pPr>
          <a:lvl9pPr marL="2286000" indent="-285750" algn="ctr">
            <a:defRPr sz="3300"/>
          </a:lvl9pPr>
        </a:lstStyle>
        <a:p>
          <a:pPr>
            <a:lnSpc>
              <a:spcPct val="100000"/>
            </a:lnSpc>
            <a:spcBef>
              <a:spcPct val="0"/>
            </a:spcBef>
            <a:spcAft>
              <a:spcPct val="35000"/>
            </a:spcAft>
          </a:pPr>
          <a:r>
            <a:rPr lang="zh-CN" altLang="en-US" dirty="0" smtClean="0"/>
            <a:t>规划引领</a:t>
          </a:r>
        </a:p>
      </dgm:t>
    </dgm:pt>
    <dgm:pt modelId="{C70BEDBC-907D-4A1B-8483-3086A06EC233}" cxnId="{F131E54C-E151-47D1-ADCB-CCA24158279E}" type="parTrans">
      <dgm:prSet/>
      <dgm:spPr/>
      <dgm:t>
        <a:bodyPr/>
        <a:lstStyle/>
        <a:p>
          <a:endParaRPr lang="zh-CN" altLang="en-US"/>
        </a:p>
      </dgm:t>
    </dgm:pt>
    <dgm:pt modelId="{42AE5523-3461-43A0-A108-5811D8887B95}" cxnId="{F131E54C-E151-47D1-ADCB-CCA24158279E}" type="sibTrans">
      <dgm:prSet/>
      <dgm:spPr/>
      <dgm:t>
        <a:bodyPr/>
        <a:lstStyle/>
        <a:p>
          <a:endParaRPr lang="zh-CN" altLang="en-US"/>
        </a:p>
      </dgm:t>
    </dgm:pt>
    <dgm:pt modelId="{54CE089C-6414-425B-BAF8-40B1EACD496D}">
      <dgm:prSet phldrT="[文本]" phldr="0" custT="0">
        <dgm:style>
          <a:lnRef idx="2">
            <a:schemeClr val="accent2">
              <a:shade val="50000"/>
            </a:schemeClr>
          </a:lnRef>
          <a:fillRef idx="1">
            <a:schemeClr val="accent2"/>
          </a:fillRef>
          <a:effectRef idx="0">
            <a:schemeClr val="accent2"/>
          </a:effectRef>
          <a:fontRef idx="minor">
            <a:schemeClr val="lt1"/>
          </a:fontRef>
        </dgm:style>
      </dgm:prSet>
      <dgm:spPr/>
      <dgm:t>
        <a:bodyPr vert="horz" wrap="square"/>
        <a:lstStyle>
          <a:lvl1pPr algn="ctr">
            <a:defRPr sz="4300"/>
          </a:lvl1pPr>
          <a:lvl2pPr marL="285750" indent="-285750" algn="ctr">
            <a:defRPr sz="3300"/>
          </a:lvl2pPr>
          <a:lvl3pPr marL="571500" indent="-285750" algn="ctr">
            <a:defRPr sz="3300"/>
          </a:lvl3pPr>
          <a:lvl4pPr marL="857250" indent="-285750" algn="ctr">
            <a:defRPr sz="3300"/>
          </a:lvl4pPr>
          <a:lvl5pPr marL="1143000" indent="-285750" algn="ctr">
            <a:defRPr sz="3300"/>
          </a:lvl5pPr>
          <a:lvl6pPr marL="1428750" indent="-285750" algn="ctr">
            <a:defRPr sz="3300"/>
          </a:lvl6pPr>
          <a:lvl7pPr marL="1714500" indent="-285750" algn="ctr">
            <a:defRPr sz="3300"/>
          </a:lvl7pPr>
          <a:lvl8pPr marL="2000250" indent="-285750" algn="ctr">
            <a:defRPr sz="3300"/>
          </a:lvl8pPr>
          <a:lvl9pPr marL="2286000" indent="-285750" algn="ctr">
            <a:defRPr sz="3300"/>
          </a:lvl9pPr>
        </a:lstStyle>
        <a:p>
          <a:pPr>
            <a:lnSpc>
              <a:spcPct val="100000"/>
            </a:lnSpc>
            <a:spcBef>
              <a:spcPct val="0"/>
            </a:spcBef>
            <a:spcAft>
              <a:spcPct val="35000"/>
            </a:spcAft>
          </a:pPr>
          <a:r>
            <a:rPr lang="zh-CN" altLang="en-US" dirty="0" smtClean="0"/>
            <a:t>找钱落实</a:t>
          </a:r>
        </a:p>
      </dgm:t>
    </dgm:pt>
    <dgm:pt modelId="{2C067BA5-AE4B-44F2-B828-67B4B4E8FB63}" cxnId="{4A998475-E923-43F0-A5C0-1F5864BA5EE7}" type="parTrans">
      <dgm:prSet/>
      <dgm:spPr/>
      <dgm:t>
        <a:bodyPr/>
        <a:lstStyle/>
        <a:p>
          <a:endParaRPr lang="zh-CN" altLang="en-US"/>
        </a:p>
      </dgm:t>
    </dgm:pt>
    <dgm:pt modelId="{B238F780-4D6D-4769-8045-2D439CE5E3FB}" cxnId="{4A998475-E923-43F0-A5C0-1F5864BA5EE7}" type="sibTrans">
      <dgm:prSet/>
      <dgm:spPr/>
      <dgm:t>
        <a:bodyPr/>
        <a:lstStyle/>
        <a:p>
          <a:endParaRPr lang="zh-CN" altLang="en-US"/>
        </a:p>
      </dgm:t>
    </dgm:pt>
    <dgm:pt modelId="{6FDCA759-1D3F-44BB-A97A-30CD503AFE4F}">
      <dgm:prSet phldrT="[文本]" phldr="0" custT="0">
        <dgm:style>
          <a:lnRef idx="2">
            <a:schemeClr val="accent4">
              <a:shade val="50000"/>
            </a:schemeClr>
          </a:lnRef>
          <a:fillRef idx="1">
            <a:schemeClr val="accent4"/>
          </a:fillRef>
          <a:effectRef idx="0">
            <a:schemeClr val="accent4"/>
          </a:effectRef>
          <a:fontRef idx="minor">
            <a:schemeClr val="lt1"/>
          </a:fontRef>
        </dgm:style>
      </dgm:prSet>
      <dgm:spPr/>
      <dgm:t>
        <a:bodyPr vert="horz" wrap="square"/>
        <a:lstStyle>
          <a:lvl1pPr algn="ctr">
            <a:defRPr sz="4300"/>
          </a:lvl1pPr>
          <a:lvl2pPr marL="285750" indent="-285750" algn="ctr">
            <a:defRPr sz="3300"/>
          </a:lvl2pPr>
          <a:lvl3pPr marL="571500" indent="-285750" algn="ctr">
            <a:defRPr sz="3300"/>
          </a:lvl3pPr>
          <a:lvl4pPr marL="857250" indent="-285750" algn="ctr">
            <a:defRPr sz="3300"/>
          </a:lvl4pPr>
          <a:lvl5pPr marL="1143000" indent="-285750" algn="ctr">
            <a:defRPr sz="3300"/>
          </a:lvl5pPr>
          <a:lvl6pPr marL="1428750" indent="-285750" algn="ctr">
            <a:defRPr sz="3300"/>
          </a:lvl6pPr>
          <a:lvl7pPr marL="1714500" indent="-285750" algn="ctr">
            <a:defRPr sz="3300"/>
          </a:lvl7pPr>
          <a:lvl8pPr marL="2000250" indent="-285750" algn="ctr">
            <a:defRPr sz="3300"/>
          </a:lvl8pPr>
          <a:lvl9pPr marL="2286000" indent="-285750" algn="ctr">
            <a:defRPr sz="3300"/>
          </a:lvl9pPr>
        </a:lstStyle>
        <a:p>
          <a:pPr>
            <a:lnSpc>
              <a:spcPct val="100000"/>
            </a:lnSpc>
            <a:spcBef>
              <a:spcPct val="0"/>
            </a:spcBef>
            <a:spcAft>
              <a:spcPct val="35000"/>
            </a:spcAft>
          </a:pPr>
          <a:r>
            <a:rPr lang="zh-CN" altLang="en-US" dirty="0" smtClean="0"/>
            <a:t>树师树生</a:t>
          </a:r>
        </a:p>
      </dgm:t>
    </dgm:pt>
    <dgm:pt modelId="{6272FA4F-2C58-41F7-9719-D061581FB374}" cxnId="{9F812806-13A7-40CF-B043-85A01305DB26}" type="parTrans">
      <dgm:prSet/>
      <dgm:spPr/>
      <dgm:t>
        <a:bodyPr/>
        <a:lstStyle/>
        <a:p>
          <a:endParaRPr lang="zh-CN" altLang="en-US"/>
        </a:p>
      </dgm:t>
    </dgm:pt>
    <dgm:pt modelId="{E5974722-777E-43CA-A240-C9F893DBB0F4}" cxnId="{9F812806-13A7-40CF-B043-85A01305DB26}" type="sibTrans">
      <dgm:prSet/>
      <dgm:spPr/>
      <dgm:t>
        <a:bodyPr/>
        <a:lstStyle/>
        <a:p>
          <a:endParaRPr lang="zh-CN" altLang="en-US"/>
        </a:p>
      </dgm:t>
    </dgm:pt>
    <dgm:pt modelId="{E726C626-EA9A-4AD3-8617-4D87E87A1467}" type="pres">
      <dgm:prSet presAssocID="{9B875F09-51D6-4128-A7BC-E98371307750}" presName="cycle" presStyleCnt="0">
        <dgm:presLayoutVars>
          <dgm:chMax val="1"/>
          <dgm:dir/>
          <dgm:animLvl val="ctr"/>
          <dgm:resizeHandles val="exact"/>
        </dgm:presLayoutVars>
      </dgm:prSet>
      <dgm:spPr/>
      <dgm:t>
        <a:bodyPr/>
        <a:lstStyle/>
        <a:p>
          <a:endParaRPr lang="zh-CN" altLang="en-US"/>
        </a:p>
      </dgm:t>
    </dgm:pt>
    <dgm:pt modelId="{10DC8CFA-B3E9-4996-BD43-9D920EFE3C1F}" type="pres">
      <dgm:prSet presAssocID="{66174579-EBC6-4E1A-8B1A-1D1108704B50}" presName="centerShape" presStyleLbl="node0" presStyleIdx="0" presStyleCnt="1"/>
      <dgm:spPr/>
      <dgm:t>
        <a:bodyPr/>
        <a:lstStyle/>
        <a:p>
          <a:endParaRPr lang="zh-CN" altLang="en-US"/>
        </a:p>
      </dgm:t>
    </dgm:pt>
    <dgm:pt modelId="{309502F2-76B6-426E-BF21-8C732FD34FFD}" type="pres">
      <dgm:prSet presAssocID="{C70BEDBC-907D-4A1B-8483-3086A06EC233}" presName="parTrans" presStyleLbl="bgSibTrans2D1" presStyleIdx="0" presStyleCnt="3"/>
      <dgm:spPr/>
      <dgm:t>
        <a:bodyPr/>
        <a:lstStyle/>
        <a:p>
          <a:endParaRPr lang="zh-CN" altLang="en-US"/>
        </a:p>
      </dgm:t>
    </dgm:pt>
    <dgm:pt modelId="{15450839-A2E0-4786-A627-712F126123E5}" type="pres">
      <dgm:prSet presAssocID="{F5A91BCC-99AA-4BFA-AE66-700A8057351C}" presName="node" presStyleLbl="node1" presStyleIdx="0" presStyleCnt="3">
        <dgm:presLayoutVars>
          <dgm:bulletEnabled val="1"/>
        </dgm:presLayoutVars>
      </dgm:prSet>
      <dgm:spPr/>
      <dgm:t>
        <a:bodyPr/>
        <a:lstStyle/>
        <a:p>
          <a:endParaRPr lang="zh-CN" altLang="en-US"/>
        </a:p>
      </dgm:t>
    </dgm:pt>
    <dgm:pt modelId="{D1402781-7A57-4B0A-86C1-AB47A09E5C47}" type="pres">
      <dgm:prSet presAssocID="{2C067BA5-AE4B-44F2-B828-67B4B4E8FB63}" presName="parTrans" presStyleLbl="bgSibTrans2D1" presStyleIdx="1" presStyleCnt="3"/>
      <dgm:spPr/>
      <dgm:t>
        <a:bodyPr/>
        <a:lstStyle/>
        <a:p>
          <a:endParaRPr lang="zh-CN" altLang="en-US"/>
        </a:p>
      </dgm:t>
    </dgm:pt>
    <dgm:pt modelId="{31C6FB43-9044-4D39-8C9E-FBC1920669BA}" type="pres">
      <dgm:prSet presAssocID="{54CE089C-6414-425B-BAF8-40B1EACD496D}" presName="node" presStyleLbl="node1" presStyleIdx="1" presStyleCnt="3">
        <dgm:presLayoutVars>
          <dgm:bulletEnabled val="1"/>
        </dgm:presLayoutVars>
      </dgm:prSet>
      <dgm:spPr/>
      <dgm:t>
        <a:bodyPr/>
        <a:lstStyle/>
        <a:p>
          <a:endParaRPr lang="zh-CN" altLang="en-US"/>
        </a:p>
      </dgm:t>
    </dgm:pt>
    <dgm:pt modelId="{2457EBD6-B459-4FA8-94AB-27B0BEC16DA3}" type="pres">
      <dgm:prSet presAssocID="{6272FA4F-2C58-41F7-9719-D061581FB374}" presName="parTrans" presStyleLbl="bgSibTrans2D1" presStyleIdx="2" presStyleCnt="3"/>
      <dgm:spPr/>
      <dgm:t>
        <a:bodyPr/>
        <a:lstStyle/>
        <a:p>
          <a:endParaRPr lang="zh-CN" altLang="en-US"/>
        </a:p>
      </dgm:t>
    </dgm:pt>
    <dgm:pt modelId="{A58A84D2-E0E7-4E58-8BDF-7DF668AB9940}" type="pres">
      <dgm:prSet presAssocID="{6FDCA759-1D3F-44BB-A97A-30CD503AFE4F}" presName="node" presStyleLbl="node1" presStyleIdx="2" presStyleCnt="3">
        <dgm:presLayoutVars>
          <dgm:bulletEnabled val="1"/>
        </dgm:presLayoutVars>
      </dgm:prSet>
      <dgm:spPr/>
      <dgm:t>
        <a:bodyPr/>
        <a:lstStyle/>
        <a:p>
          <a:endParaRPr lang="zh-CN" altLang="en-US"/>
        </a:p>
      </dgm:t>
    </dgm:pt>
  </dgm:ptLst>
  <dgm:cxnLst>
    <dgm:cxn modelId="{4A998475-E923-43F0-A5C0-1F5864BA5EE7}" srcId="{66174579-EBC6-4E1A-8B1A-1D1108704B50}" destId="{54CE089C-6414-425B-BAF8-40B1EACD496D}" srcOrd="1" destOrd="0" parTransId="{2C067BA5-AE4B-44F2-B828-67B4B4E8FB63}" sibTransId="{B238F780-4D6D-4769-8045-2D439CE5E3FB}"/>
    <dgm:cxn modelId="{5457C31F-E1DF-4470-88B1-ED6C98200A42}" type="presOf" srcId="{C70BEDBC-907D-4A1B-8483-3086A06EC233}" destId="{309502F2-76B6-426E-BF21-8C732FD34FFD}" srcOrd="0" destOrd="0" presId="urn:microsoft.com/office/officeart/2005/8/layout/radial4#1"/>
    <dgm:cxn modelId="{5787C0CB-EE6D-424A-8307-827FA8FCBFC7}" type="presOf" srcId="{2C067BA5-AE4B-44F2-B828-67B4B4E8FB63}" destId="{D1402781-7A57-4B0A-86C1-AB47A09E5C47}" srcOrd="0" destOrd="0" presId="urn:microsoft.com/office/officeart/2005/8/layout/radial4#1"/>
    <dgm:cxn modelId="{71F8C18B-43C3-4CE4-BC5A-C27D1A6BF1E7}" type="presOf" srcId="{6FDCA759-1D3F-44BB-A97A-30CD503AFE4F}" destId="{A58A84D2-E0E7-4E58-8BDF-7DF668AB9940}" srcOrd="0" destOrd="0" presId="urn:microsoft.com/office/officeart/2005/8/layout/radial4#1"/>
    <dgm:cxn modelId="{CCFBF338-7E66-446E-8E7C-9E542320A3DA}" type="presOf" srcId="{54CE089C-6414-425B-BAF8-40B1EACD496D}" destId="{31C6FB43-9044-4D39-8C9E-FBC1920669BA}" srcOrd="0" destOrd="0" presId="urn:microsoft.com/office/officeart/2005/8/layout/radial4#1"/>
    <dgm:cxn modelId="{B61265E4-A57E-4679-9726-1EB49D5B10CB}" type="presOf" srcId="{9B875F09-51D6-4128-A7BC-E98371307750}" destId="{E726C626-EA9A-4AD3-8617-4D87E87A1467}" srcOrd="0" destOrd="0" presId="urn:microsoft.com/office/officeart/2005/8/layout/radial4#1"/>
    <dgm:cxn modelId="{38DA4EE0-65CA-464E-A291-D384FE4372AB}" type="presOf" srcId="{66174579-EBC6-4E1A-8B1A-1D1108704B50}" destId="{10DC8CFA-B3E9-4996-BD43-9D920EFE3C1F}" srcOrd="0" destOrd="0" presId="urn:microsoft.com/office/officeart/2005/8/layout/radial4#1"/>
    <dgm:cxn modelId="{1B2AD8F9-43EE-4051-9877-6A8874B2B351}" type="presOf" srcId="{F5A91BCC-99AA-4BFA-AE66-700A8057351C}" destId="{15450839-A2E0-4786-A627-712F126123E5}" srcOrd="0" destOrd="0" presId="urn:microsoft.com/office/officeart/2005/8/layout/radial4#1"/>
    <dgm:cxn modelId="{87ED1724-7281-4DB2-BF4E-A62BE18FE157}" type="presOf" srcId="{6272FA4F-2C58-41F7-9719-D061581FB374}" destId="{2457EBD6-B459-4FA8-94AB-27B0BEC16DA3}" srcOrd="0" destOrd="0" presId="urn:microsoft.com/office/officeart/2005/8/layout/radial4#1"/>
    <dgm:cxn modelId="{9F812806-13A7-40CF-B043-85A01305DB26}" srcId="{66174579-EBC6-4E1A-8B1A-1D1108704B50}" destId="{6FDCA759-1D3F-44BB-A97A-30CD503AFE4F}" srcOrd="2" destOrd="0" parTransId="{6272FA4F-2C58-41F7-9719-D061581FB374}" sibTransId="{E5974722-777E-43CA-A240-C9F893DBB0F4}"/>
    <dgm:cxn modelId="{FC2B0F38-1657-4C19-9B81-A1BD0661C4BA}" srcId="{9B875F09-51D6-4128-A7BC-E98371307750}" destId="{66174579-EBC6-4E1A-8B1A-1D1108704B50}" srcOrd="0" destOrd="0" parTransId="{1C80A440-F786-4CBD-9552-8B3BA2D13387}" sibTransId="{D63F2358-7F5A-4911-9DEE-4C8915A6FF29}"/>
    <dgm:cxn modelId="{F131E54C-E151-47D1-ADCB-CCA24158279E}" srcId="{66174579-EBC6-4E1A-8B1A-1D1108704B50}" destId="{F5A91BCC-99AA-4BFA-AE66-700A8057351C}" srcOrd="0" destOrd="0" parTransId="{C70BEDBC-907D-4A1B-8483-3086A06EC233}" sibTransId="{42AE5523-3461-43A0-A108-5811D8887B95}"/>
    <dgm:cxn modelId="{2212D884-DAD7-4CAA-B546-407875FAE881}" type="presParOf" srcId="{E726C626-EA9A-4AD3-8617-4D87E87A1467}" destId="{10DC8CFA-B3E9-4996-BD43-9D920EFE3C1F}" srcOrd="0" destOrd="0" presId="urn:microsoft.com/office/officeart/2005/8/layout/radial4#1"/>
    <dgm:cxn modelId="{97255D61-2F88-498B-8F6D-0E3134A7D2AA}" type="presParOf" srcId="{E726C626-EA9A-4AD3-8617-4D87E87A1467}" destId="{309502F2-76B6-426E-BF21-8C732FD34FFD}" srcOrd="1" destOrd="0" presId="urn:microsoft.com/office/officeart/2005/8/layout/radial4#1"/>
    <dgm:cxn modelId="{9EBFC0CB-2E7E-4D49-9418-CDC95CFF491A}" type="presParOf" srcId="{E726C626-EA9A-4AD3-8617-4D87E87A1467}" destId="{15450839-A2E0-4786-A627-712F126123E5}" srcOrd="2" destOrd="0" presId="urn:microsoft.com/office/officeart/2005/8/layout/radial4#1"/>
    <dgm:cxn modelId="{2FD61F2A-021F-4E5A-B62B-360A9F8DA6EA}" type="presParOf" srcId="{E726C626-EA9A-4AD3-8617-4D87E87A1467}" destId="{D1402781-7A57-4B0A-86C1-AB47A09E5C47}" srcOrd="3" destOrd="0" presId="urn:microsoft.com/office/officeart/2005/8/layout/radial4#1"/>
    <dgm:cxn modelId="{FB34BD93-4601-49DF-B781-989D8E7CA3B5}" type="presParOf" srcId="{E726C626-EA9A-4AD3-8617-4D87E87A1467}" destId="{31C6FB43-9044-4D39-8C9E-FBC1920669BA}" srcOrd="4" destOrd="0" presId="urn:microsoft.com/office/officeart/2005/8/layout/radial4#1"/>
    <dgm:cxn modelId="{5C083A25-D515-46BC-BC4E-C379415EFC83}" type="presParOf" srcId="{E726C626-EA9A-4AD3-8617-4D87E87A1467}" destId="{2457EBD6-B459-4FA8-94AB-27B0BEC16DA3}" srcOrd="5" destOrd="0" presId="urn:microsoft.com/office/officeart/2005/8/layout/radial4#1"/>
    <dgm:cxn modelId="{A26A0011-046F-4218-A849-1A3DF36CDE7D}" type="presParOf" srcId="{E726C626-EA9A-4AD3-8617-4D87E87A1467}" destId="{A58A84D2-E0E7-4E58-8BDF-7DF668AB9940}" srcOrd="6" destOrd="0" presId="urn:microsoft.com/office/officeart/2005/8/layout/radial4#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33F4D2-6522-46BE-8BC0-CE03070A9EF3}" type="doc">
      <dgm:prSet loTypeId="urn:microsoft.com/office/officeart/2005/8/layout/hProcess3" loCatId="process" qsTypeId="urn:microsoft.com/office/officeart/2005/8/quickstyle/simple1#2" qsCatId="simple" csTypeId="urn:microsoft.com/office/officeart/2005/8/colors/accent1_2#2" csCatId="accent1" phldr="1"/>
      <dgm:spPr/>
    </dgm:pt>
    <dgm:pt modelId="{97ED8939-653F-42BA-B402-B82DE2D5C3A9}">
      <dgm:prSet phldrT="[文本]" custT="1"/>
      <dgm:spPr/>
      <dgm:t>
        <a:bodyPr/>
        <a:lstStyle/>
        <a:p>
          <a:r>
            <a:rPr lang="zh-CN" altLang="en-US" sz="3200" b="1" dirty="0" smtClean="0">
              <a:solidFill>
                <a:srgbClr val="FF0000"/>
              </a:solidFill>
            </a:rPr>
            <a:t>党</a:t>
          </a:r>
          <a:endParaRPr lang="zh-CN" altLang="en-US" sz="3200" b="1" dirty="0">
            <a:solidFill>
              <a:srgbClr val="FF0000"/>
            </a:solidFill>
          </a:endParaRPr>
        </a:p>
      </dgm:t>
    </dgm:pt>
    <dgm:pt modelId="{6948AA7C-ACC1-4859-809E-95CD7AF18C23}" cxnId="{D022D30C-2C67-4E6B-9EAD-B1CA7B014AAE}" type="parTrans">
      <dgm:prSet/>
      <dgm:spPr/>
      <dgm:t>
        <a:bodyPr/>
        <a:lstStyle/>
        <a:p>
          <a:endParaRPr lang="zh-CN" altLang="en-US"/>
        </a:p>
      </dgm:t>
    </dgm:pt>
    <dgm:pt modelId="{19A4C6E6-C76D-45B8-95AB-49ABBDEB5C72}" cxnId="{D022D30C-2C67-4E6B-9EAD-B1CA7B014AAE}" type="sibTrans">
      <dgm:prSet/>
      <dgm:spPr/>
      <dgm:t>
        <a:bodyPr/>
        <a:lstStyle/>
        <a:p>
          <a:endParaRPr lang="zh-CN" altLang="en-US"/>
        </a:p>
      </dgm:t>
    </dgm:pt>
    <dgm:pt modelId="{03051333-5742-45FD-AF39-E9B500FFDD4B}">
      <dgm:prSet phldrT="[文本]" custT="1"/>
      <dgm:spPr/>
      <dgm:t>
        <a:bodyPr/>
        <a:lstStyle/>
        <a:p>
          <a:r>
            <a:rPr lang="zh-CN" altLang="en-US" sz="3200" b="1" dirty="0" smtClean="0">
              <a:solidFill>
                <a:srgbClr val="FF0000"/>
              </a:solidFill>
            </a:rPr>
            <a:t>的</a:t>
          </a:r>
          <a:endParaRPr lang="zh-CN" altLang="en-US" sz="3200" b="1" dirty="0">
            <a:solidFill>
              <a:srgbClr val="FF0000"/>
            </a:solidFill>
          </a:endParaRPr>
        </a:p>
      </dgm:t>
    </dgm:pt>
    <dgm:pt modelId="{15D9B1F4-9D4A-4381-ADA7-6E60197172E6}" cxnId="{72BF1C0A-D16A-4A88-B913-F97A13ED8B0A}" type="parTrans">
      <dgm:prSet/>
      <dgm:spPr/>
      <dgm:t>
        <a:bodyPr/>
        <a:lstStyle/>
        <a:p>
          <a:endParaRPr lang="zh-CN" altLang="en-US"/>
        </a:p>
      </dgm:t>
    </dgm:pt>
    <dgm:pt modelId="{FAC6CEB8-9981-4A2F-B835-5B5D334B26D7}" cxnId="{72BF1C0A-D16A-4A88-B913-F97A13ED8B0A}" type="sibTrans">
      <dgm:prSet/>
      <dgm:spPr/>
      <dgm:t>
        <a:bodyPr/>
        <a:lstStyle/>
        <a:p>
          <a:endParaRPr lang="zh-CN" altLang="en-US"/>
        </a:p>
      </dgm:t>
    </dgm:pt>
    <dgm:pt modelId="{55280EA5-748D-4993-9CCD-E45D4256D9E3}">
      <dgm:prSet phldrT="[文本]" custT="1"/>
      <dgm:spPr/>
      <dgm:t>
        <a:bodyPr/>
        <a:lstStyle/>
        <a:p>
          <a:endParaRPr lang="en-US" altLang="zh-CN" sz="3200" b="1" dirty="0" smtClean="0">
            <a:solidFill>
              <a:srgbClr val="FF0000"/>
            </a:solidFill>
          </a:endParaRPr>
        </a:p>
        <a:p>
          <a:r>
            <a:rPr lang="zh-CN" altLang="en-US" sz="3200" b="1" dirty="0" smtClean="0">
              <a:solidFill>
                <a:srgbClr val="FF0000"/>
              </a:solidFill>
            </a:rPr>
            <a:t>领导</a:t>
          </a:r>
          <a:endParaRPr lang="zh-CN" altLang="en-US" sz="3200" b="1" dirty="0">
            <a:solidFill>
              <a:srgbClr val="FF0000"/>
            </a:solidFill>
          </a:endParaRPr>
        </a:p>
      </dgm:t>
    </dgm:pt>
    <dgm:pt modelId="{302DEAD0-B29C-4553-A929-76D3BEC91914}" cxnId="{8704B019-A7C4-40CD-9F37-8F42E2FE7169}" type="parTrans">
      <dgm:prSet/>
      <dgm:spPr/>
      <dgm:t>
        <a:bodyPr/>
        <a:lstStyle/>
        <a:p>
          <a:endParaRPr lang="zh-CN" altLang="en-US"/>
        </a:p>
      </dgm:t>
    </dgm:pt>
    <dgm:pt modelId="{82C5953F-C09C-46A5-81E9-790900872FB6}" cxnId="{8704B019-A7C4-40CD-9F37-8F42E2FE7169}" type="sibTrans">
      <dgm:prSet/>
      <dgm:spPr/>
      <dgm:t>
        <a:bodyPr/>
        <a:lstStyle/>
        <a:p>
          <a:endParaRPr lang="zh-CN" altLang="en-US"/>
        </a:p>
      </dgm:t>
    </dgm:pt>
    <dgm:pt modelId="{26095F26-B6F6-4B76-B46A-B89835097823}" type="pres">
      <dgm:prSet presAssocID="{7533F4D2-6522-46BE-8BC0-CE03070A9EF3}" presName="Name0" presStyleCnt="0">
        <dgm:presLayoutVars>
          <dgm:dir/>
          <dgm:animLvl val="lvl"/>
          <dgm:resizeHandles val="exact"/>
        </dgm:presLayoutVars>
      </dgm:prSet>
      <dgm:spPr/>
    </dgm:pt>
    <dgm:pt modelId="{C0CCB0F5-5DBB-4518-A840-0A4475C7B1F4}" type="pres">
      <dgm:prSet presAssocID="{7533F4D2-6522-46BE-8BC0-CE03070A9EF3}" presName="dummy" presStyleCnt="0"/>
      <dgm:spPr/>
    </dgm:pt>
    <dgm:pt modelId="{85295C64-71EF-402D-819D-BCD867F211BD}" type="pres">
      <dgm:prSet presAssocID="{7533F4D2-6522-46BE-8BC0-CE03070A9EF3}" presName="linH" presStyleCnt="0"/>
      <dgm:spPr/>
    </dgm:pt>
    <dgm:pt modelId="{378347AC-ABD8-4765-8D0D-1EAFC7C088BA}" type="pres">
      <dgm:prSet presAssocID="{7533F4D2-6522-46BE-8BC0-CE03070A9EF3}" presName="padding1" presStyleCnt="0"/>
      <dgm:spPr/>
    </dgm:pt>
    <dgm:pt modelId="{AA93C3BC-4045-422C-8CE1-242A753A3CAF}" type="pres">
      <dgm:prSet presAssocID="{97ED8939-653F-42BA-B402-B82DE2D5C3A9}" presName="linV" presStyleCnt="0"/>
      <dgm:spPr/>
    </dgm:pt>
    <dgm:pt modelId="{75CDC2BE-003A-4D85-8EDC-E09063B9785E}" type="pres">
      <dgm:prSet presAssocID="{97ED8939-653F-42BA-B402-B82DE2D5C3A9}" presName="spVertical1" presStyleCnt="0"/>
      <dgm:spPr/>
    </dgm:pt>
    <dgm:pt modelId="{293EB288-2EF5-4215-9FCE-1CA226DF7EDC}" type="pres">
      <dgm:prSet presAssocID="{97ED8939-653F-42BA-B402-B82DE2D5C3A9}" presName="parTx" presStyleLbl="revTx" presStyleIdx="0" presStyleCnt="3" custLinFactNeighborX="-2982" custLinFactNeighborY="85897">
        <dgm:presLayoutVars>
          <dgm:chMax val="0"/>
          <dgm:chPref val="0"/>
          <dgm:bulletEnabled val="1"/>
        </dgm:presLayoutVars>
      </dgm:prSet>
      <dgm:spPr/>
      <dgm:t>
        <a:bodyPr/>
        <a:lstStyle/>
        <a:p>
          <a:endParaRPr lang="zh-CN" altLang="en-US"/>
        </a:p>
      </dgm:t>
    </dgm:pt>
    <dgm:pt modelId="{4094FAA0-8465-4CF1-904E-30B8DDAD6E30}" type="pres">
      <dgm:prSet presAssocID="{97ED8939-653F-42BA-B402-B82DE2D5C3A9}" presName="spVertical2" presStyleCnt="0"/>
      <dgm:spPr/>
    </dgm:pt>
    <dgm:pt modelId="{D6B111DA-0568-459D-A773-14DAD2FA1743}" type="pres">
      <dgm:prSet presAssocID="{97ED8939-653F-42BA-B402-B82DE2D5C3A9}" presName="spVertical3" presStyleCnt="0"/>
      <dgm:spPr/>
    </dgm:pt>
    <dgm:pt modelId="{A4608198-4543-433A-BC63-35D0C4D10586}" type="pres">
      <dgm:prSet presAssocID="{19A4C6E6-C76D-45B8-95AB-49ABBDEB5C72}" presName="space" presStyleCnt="0"/>
      <dgm:spPr/>
    </dgm:pt>
    <dgm:pt modelId="{60A0A7EE-9B67-4BDE-9072-A77D1E76AA4D}" type="pres">
      <dgm:prSet presAssocID="{03051333-5742-45FD-AF39-E9B500FFDD4B}" presName="linV" presStyleCnt="0"/>
      <dgm:spPr/>
    </dgm:pt>
    <dgm:pt modelId="{4A86F02B-7604-4FFF-B770-07F941CFB1D1}" type="pres">
      <dgm:prSet presAssocID="{03051333-5742-45FD-AF39-E9B500FFDD4B}" presName="spVertical1" presStyleCnt="0"/>
      <dgm:spPr/>
    </dgm:pt>
    <dgm:pt modelId="{A50441A0-7643-48D7-8CD1-72D879FEF3AD}" type="pres">
      <dgm:prSet presAssocID="{03051333-5742-45FD-AF39-E9B500FFDD4B}" presName="parTx" presStyleLbl="revTx" presStyleIdx="1" presStyleCnt="3" custLinFactNeighborX="-6244" custLinFactNeighborY="85897">
        <dgm:presLayoutVars>
          <dgm:chMax val="0"/>
          <dgm:chPref val="0"/>
          <dgm:bulletEnabled val="1"/>
        </dgm:presLayoutVars>
      </dgm:prSet>
      <dgm:spPr/>
      <dgm:t>
        <a:bodyPr/>
        <a:lstStyle/>
        <a:p>
          <a:endParaRPr lang="zh-CN" altLang="en-US"/>
        </a:p>
      </dgm:t>
    </dgm:pt>
    <dgm:pt modelId="{914F8052-1821-4404-9AD1-46AC0511FBA5}" type="pres">
      <dgm:prSet presAssocID="{03051333-5742-45FD-AF39-E9B500FFDD4B}" presName="spVertical2" presStyleCnt="0"/>
      <dgm:spPr/>
    </dgm:pt>
    <dgm:pt modelId="{3B34755A-1AF6-40FC-809D-E71800FDCA15}" type="pres">
      <dgm:prSet presAssocID="{03051333-5742-45FD-AF39-E9B500FFDD4B}" presName="spVertical3" presStyleCnt="0"/>
      <dgm:spPr/>
    </dgm:pt>
    <dgm:pt modelId="{F5672B18-5A6F-4077-AD09-27ACD36206E4}" type="pres">
      <dgm:prSet presAssocID="{FAC6CEB8-9981-4A2F-B835-5B5D334B26D7}" presName="space" presStyleCnt="0"/>
      <dgm:spPr/>
    </dgm:pt>
    <dgm:pt modelId="{1F85ADD7-A36E-4733-B685-A5BF21C48A6D}" type="pres">
      <dgm:prSet presAssocID="{55280EA5-748D-4993-9CCD-E45D4256D9E3}" presName="linV" presStyleCnt="0"/>
      <dgm:spPr/>
    </dgm:pt>
    <dgm:pt modelId="{1B3EC33A-1CD2-4645-B1DF-F672D3311D48}" type="pres">
      <dgm:prSet presAssocID="{55280EA5-748D-4993-9CCD-E45D4256D9E3}" presName="spVertical1" presStyleCnt="0"/>
      <dgm:spPr/>
    </dgm:pt>
    <dgm:pt modelId="{350BAFBF-DC07-48E1-9A22-A27F36878EA2}" type="pres">
      <dgm:prSet presAssocID="{55280EA5-748D-4993-9CCD-E45D4256D9E3}" presName="parTx" presStyleLbl="revTx" presStyleIdx="2" presStyleCnt="3" custLinFactNeighborX="9950" custLinFactNeighborY="-7851">
        <dgm:presLayoutVars>
          <dgm:chMax val="0"/>
          <dgm:chPref val="0"/>
          <dgm:bulletEnabled val="1"/>
        </dgm:presLayoutVars>
      </dgm:prSet>
      <dgm:spPr/>
      <dgm:t>
        <a:bodyPr/>
        <a:lstStyle/>
        <a:p>
          <a:endParaRPr lang="zh-CN" altLang="en-US"/>
        </a:p>
      </dgm:t>
    </dgm:pt>
    <dgm:pt modelId="{65D59DE1-ED5A-49E3-A98B-3A41A6FCC6AE}" type="pres">
      <dgm:prSet presAssocID="{55280EA5-748D-4993-9CCD-E45D4256D9E3}" presName="spVertical2" presStyleCnt="0"/>
      <dgm:spPr/>
    </dgm:pt>
    <dgm:pt modelId="{FDF25932-B07A-4112-B899-BB3E7F500451}" type="pres">
      <dgm:prSet presAssocID="{55280EA5-748D-4993-9CCD-E45D4256D9E3}" presName="spVertical3" presStyleCnt="0"/>
      <dgm:spPr/>
    </dgm:pt>
    <dgm:pt modelId="{6B3D7B8B-8D1C-4DE5-8ED8-BFD7D8EF0A9B}" type="pres">
      <dgm:prSet presAssocID="{7533F4D2-6522-46BE-8BC0-CE03070A9EF3}" presName="padding2" presStyleCnt="0"/>
      <dgm:spPr/>
    </dgm:pt>
    <dgm:pt modelId="{78A7FC01-10B8-4DC3-B28B-187FA7DF60BE}" type="pres">
      <dgm:prSet presAssocID="{7533F4D2-6522-46BE-8BC0-CE03070A9EF3}" presName="negArrow" presStyleCnt="0"/>
      <dgm:spPr/>
    </dgm:pt>
    <dgm:pt modelId="{4BF6F8FF-C11C-46F4-A81A-DB993E247305}" type="pres">
      <dgm:prSet presAssocID="{7533F4D2-6522-46BE-8BC0-CE03070A9EF3}" presName="backgroundArrow" presStyleLbl="node1" presStyleIdx="0" presStyleCnt="1" custScaleY="146874" custLinFactNeighborX="2635" custLinFactNeighborY="8243">
        <dgm:style>
          <a:lnRef idx="1">
            <a:schemeClr val="accent6"/>
          </a:lnRef>
          <a:fillRef idx="2">
            <a:schemeClr val="accent6"/>
          </a:fillRef>
          <a:effectRef idx="1">
            <a:schemeClr val="accent6"/>
          </a:effectRef>
          <a:fontRef idx="minor">
            <a:schemeClr val="dk1"/>
          </a:fontRef>
        </dgm:style>
      </dgm:prSet>
      <dgm:spPr/>
    </dgm:pt>
  </dgm:ptLst>
  <dgm:cxnLst>
    <dgm:cxn modelId="{6192E080-A7D3-4625-BC17-9639B355B0EC}" type="presOf" srcId="{97ED8939-653F-42BA-B402-B82DE2D5C3A9}" destId="{293EB288-2EF5-4215-9FCE-1CA226DF7EDC}" srcOrd="0" destOrd="0" presId="urn:microsoft.com/office/officeart/2005/8/layout/hProcess3"/>
    <dgm:cxn modelId="{77D0B648-D30B-4753-8A88-8C03096519CC}" type="presOf" srcId="{55280EA5-748D-4993-9CCD-E45D4256D9E3}" destId="{350BAFBF-DC07-48E1-9A22-A27F36878EA2}" srcOrd="0" destOrd="0" presId="urn:microsoft.com/office/officeart/2005/8/layout/hProcess3"/>
    <dgm:cxn modelId="{72BF1C0A-D16A-4A88-B913-F97A13ED8B0A}" srcId="{7533F4D2-6522-46BE-8BC0-CE03070A9EF3}" destId="{03051333-5742-45FD-AF39-E9B500FFDD4B}" srcOrd="1" destOrd="0" parTransId="{15D9B1F4-9D4A-4381-ADA7-6E60197172E6}" sibTransId="{FAC6CEB8-9981-4A2F-B835-5B5D334B26D7}"/>
    <dgm:cxn modelId="{6F9339E0-FB3D-478E-8327-A3F650B9CC87}" type="presOf" srcId="{03051333-5742-45FD-AF39-E9B500FFDD4B}" destId="{A50441A0-7643-48D7-8CD1-72D879FEF3AD}" srcOrd="0" destOrd="0" presId="urn:microsoft.com/office/officeart/2005/8/layout/hProcess3"/>
    <dgm:cxn modelId="{8704B019-A7C4-40CD-9F37-8F42E2FE7169}" srcId="{7533F4D2-6522-46BE-8BC0-CE03070A9EF3}" destId="{55280EA5-748D-4993-9CCD-E45D4256D9E3}" srcOrd="2" destOrd="0" parTransId="{302DEAD0-B29C-4553-A929-76D3BEC91914}" sibTransId="{82C5953F-C09C-46A5-81E9-790900872FB6}"/>
    <dgm:cxn modelId="{1FBE5C34-58E2-449F-9796-C91B8F241FDD}" type="presOf" srcId="{7533F4D2-6522-46BE-8BC0-CE03070A9EF3}" destId="{26095F26-B6F6-4B76-B46A-B89835097823}" srcOrd="0" destOrd="0" presId="urn:microsoft.com/office/officeart/2005/8/layout/hProcess3"/>
    <dgm:cxn modelId="{D022D30C-2C67-4E6B-9EAD-B1CA7B014AAE}" srcId="{7533F4D2-6522-46BE-8BC0-CE03070A9EF3}" destId="{97ED8939-653F-42BA-B402-B82DE2D5C3A9}" srcOrd="0" destOrd="0" parTransId="{6948AA7C-ACC1-4859-809E-95CD7AF18C23}" sibTransId="{19A4C6E6-C76D-45B8-95AB-49ABBDEB5C72}"/>
    <dgm:cxn modelId="{76C97C4C-3959-4396-AE6B-376B1E9C332B}" type="presParOf" srcId="{26095F26-B6F6-4B76-B46A-B89835097823}" destId="{C0CCB0F5-5DBB-4518-A840-0A4475C7B1F4}" srcOrd="0" destOrd="0" presId="urn:microsoft.com/office/officeart/2005/8/layout/hProcess3"/>
    <dgm:cxn modelId="{AF5F43E3-7236-49C1-B7BF-E0D6A750D703}" type="presParOf" srcId="{26095F26-B6F6-4B76-B46A-B89835097823}" destId="{85295C64-71EF-402D-819D-BCD867F211BD}" srcOrd="1" destOrd="0" presId="urn:microsoft.com/office/officeart/2005/8/layout/hProcess3"/>
    <dgm:cxn modelId="{C87E90EA-7A9B-4B43-8735-852E08215F35}" type="presParOf" srcId="{85295C64-71EF-402D-819D-BCD867F211BD}" destId="{378347AC-ABD8-4765-8D0D-1EAFC7C088BA}" srcOrd="0" destOrd="0" presId="urn:microsoft.com/office/officeart/2005/8/layout/hProcess3"/>
    <dgm:cxn modelId="{14E2D0DF-09AC-429D-A97B-061AA3F113A0}" type="presParOf" srcId="{85295C64-71EF-402D-819D-BCD867F211BD}" destId="{AA93C3BC-4045-422C-8CE1-242A753A3CAF}" srcOrd="1" destOrd="0" presId="urn:microsoft.com/office/officeart/2005/8/layout/hProcess3"/>
    <dgm:cxn modelId="{E796B4ED-7AC7-461A-B935-CDD6A82AB1B5}" type="presParOf" srcId="{AA93C3BC-4045-422C-8CE1-242A753A3CAF}" destId="{75CDC2BE-003A-4D85-8EDC-E09063B9785E}" srcOrd="0" destOrd="0" presId="urn:microsoft.com/office/officeart/2005/8/layout/hProcess3"/>
    <dgm:cxn modelId="{BB816D32-BE5B-417B-8949-2DDC09709C66}" type="presParOf" srcId="{AA93C3BC-4045-422C-8CE1-242A753A3CAF}" destId="{293EB288-2EF5-4215-9FCE-1CA226DF7EDC}" srcOrd="1" destOrd="0" presId="urn:microsoft.com/office/officeart/2005/8/layout/hProcess3"/>
    <dgm:cxn modelId="{7BEB0EDF-1FC1-48BB-AA0F-0FE141D10966}" type="presParOf" srcId="{AA93C3BC-4045-422C-8CE1-242A753A3CAF}" destId="{4094FAA0-8465-4CF1-904E-30B8DDAD6E30}" srcOrd="2" destOrd="0" presId="urn:microsoft.com/office/officeart/2005/8/layout/hProcess3"/>
    <dgm:cxn modelId="{BD79585B-8BFA-4414-8DB6-A02CCDE29264}" type="presParOf" srcId="{AA93C3BC-4045-422C-8CE1-242A753A3CAF}" destId="{D6B111DA-0568-459D-A773-14DAD2FA1743}" srcOrd="3" destOrd="0" presId="urn:microsoft.com/office/officeart/2005/8/layout/hProcess3"/>
    <dgm:cxn modelId="{0160622F-CDB1-4ABE-BFD8-57E918EE95FF}" type="presParOf" srcId="{85295C64-71EF-402D-819D-BCD867F211BD}" destId="{A4608198-4543-433A-BC63-35D0C4D10586}" srcOrd="2" destOrd="0" presId="urn:microsoft.com/office/officeart/2005/8/layout/hProcess3"/>
    <dgm:cxn modelId="{7ED00DD1-2E5A-40C8-A405-DF4229A45139}" type="presParOf" srcId="{85295C64-71EF-402D-819D-BCD867F211BD}" destId="{60A0A7EE-9B67-4BDE-9072-A77D1E76AA4D}" srcOrd="3" destOrd="0" presId="urn:microsoft.com/office/officeart/2005/8/layout/hProcess3"/>
    <dgm:cxn modelId="{3E14DB4F-0BA2-40F7-8EEE-24C1370D2186}" type="presParOf" srcId="{60A0A7EE-9B67-4BDE-9072-A77D1E76AA4D}" destId="{4A86F02B-7604-4FFF-B770-07F941CFB1D1}" srcOrd="0" destOrd="0" presId="urn:microsoft.com/office/officeart/2005/8/layout/hProcess3"/>
    <dgm:cxn modelId="{A9F6ED4A-6FFE-422B-8796-C76ACE7B70B9}" type="presParOf" srcId="{60A0A7EE-9B67-4BDE-9072-A77D1E76AA4D}" destId="{A50441A0-7643-48D7-8CD1-72D879FEF3AD}" srcOrd="1" destOrd="0" presId="urn:microsoft.com/office/officeart/2005/8/layout/hProcess3"/>
    <dgm:cxn modelId="{985DAFB8-2A1A-4BCD-BBEF-6F6769319CE8}" type="presParOf" srcId="{60A0A7EE-9B67-4BDE-9072-A77D1E76AA4D}" destId="{914F8052-1821-4404-9AD1-46AC0511FBA5}" srcOrd="2" destOrd="0" presId="urn:microsoft.com/office/officeart/2005/8/layout/hProcess3"/>
    <dgm:cxn modelId="{537C8F3E-8344-4784-B31E-7BDFD675CB22}" type="presParOf" srcId="{60A0A7EE-9B67-4BDE-9072-A77D1E76AA4D}" destId="{3B34755A-1AF6-40FC-809D-E71800FDCA15}" srcOrd="3" destOrd="0" presId="urn:microsoft.com/office/officeart/2005/8/layout/hProcess3"/>
    <dgm:cxn modelId="{9D94976A-ABE4-47D3-96B6-C3D7F5FE2480}" type="presParOf" srcId="{85295C64-71EF-402D-819D-BCD867F211BD}" destId="{F5672B18-5A6F-4077-AD09-27ACD36206E4}" srcOrd="4" destOrd="0" presId="urn:microsoft.com/office/officeart/2005/8/layout/hProcess3"/>
    <dgm:cxn modelId="{2B602FAD-E25E-4BE8-A6EB-40A0FD17080E}" type="presParOf" srcId="{85295C64-71EF-402D-819D-BCD867F211BD}" destId="{1F85ADD7-A36E-4733-B685-A5BF21C48A6D}" srcOrd="5" destOrd="0" presId="urn:microsoft.com/office/officeart/2005/8/layout/hProcess3"/>
    <dgm:cxn modelId="{490F379C-1C85-4939-A544-77037490563F}" type="presParOf" srcId="{1F85ADD7-A36E-4733-B685-A5BF21C48A6D}" destId="{1B3EC33A-1CD2-4645-B1DF-F672D3311D48}" srcOrd="0" destOrd="0" presId="urn:microsoft.com/office/officeart/2005/8/layout/hProcess3"/>
    <dgm:cxn modelId="{6DC8CAA3-B6D5-4981-A51C-50E48DA02BFF}" type="presParOf" srcId="{1F85ADD7-A36E-4733-B685-A5BF21C48A6D}" destId="{350BAFBF-DC07-48E1-9A22-A27F36878EA2}" srcOrd="1" destOrd="0" presId="urn:microsoft.com/office/officeart/2005/8/layout/hProcess3"/>
    <dgm:cxn modelId="{6DAA564D-FC96-42E8-A47F-DA47A248D6B4}" type="presParOf" srcId="{1F85ADD7-A36E-4733-B685-A5BF21C48A6D}" destId="{65D59DE1-ED5A-49E3-A98B-3A41A6FCC6AE}" srcOrd="2" destOrd="0" presId="urn:microsoft.com/office/officeart/2005/8/layout/hProcess3"/>
    <dgm:cxn modelId="{2EAF0B7E-9D4C-4B17-AC07-578EC60B50F0}" type="presParOf" srcId="{1F85ADD7-A36E-4733-B685-A5BF21C48A6D}" destId="{FDF25932-B07A-4112-B899-BB3E7F500451}" srcOrd="3" destOrd="0" presId="urn:microsoft.com/office/officeart/2005/8/layout/hProcess3"/>
    <dgm:cxn modelId="{57DB830A-C557-4B63-8C9D-1D8155518856}" type="presParOf" srcId="{85295C64-71EF-402D-819D-BCD867F211BD}" destId="{6B3D7B8B-8D1C-4DE5-8ED8-BFD7D8EF0A9B}" srcOrd="6" destOrd="0" presId="urn:microsoft.com/office/officeart/2005/8/layout/hProcess3"/>
    <dgm:cxn modelId="{A52C08B5-CA14-4B40-9592-0D6AA82B6033}" type="presParOf" srcId="{85295C64-71EF-402D-819D-BCD867F211BD}" destId="{78A7FC01-10B8-4DC3-B28B-187FA7DF60BE}" srcOrd="7" destOrd="0" presId="urn:microsoft.com/office/officeart/2005/8/layout/hProcess3"/>
    <dgm:cxn modelId="{F9C975F9-F1DC-49D9-B3C7-BE68CE7B0A4B}" type="presParOf" srcId="{85295C64-71EF-402D-819D-BCD867F211BD}" destId="{4BF6F8FF-C11C-46F4-A81A-DB993E247305}" srcOrd="8" destOrd="0" presId="urn:microsoft.com/office/officeart/2005/8/layout/h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B135BB-5B52-4DA6-8D15-6D5EA80B9217}" type="doc">
      <dgm:prSet loTypeId="urn:microsoft.com/office/officeart/2005/8/layout/cycle2" loCatId="cycle" qsTypeId="urn:microsoft.com/office/officeart/2005/8/quickstyle/3d5#1" qsCatId="3D" csTypeId="urn:microsoft.com/office/officeart/2005/8/colors/colorful1#1" csCatId="colorful" phldr="1"/>
      <dgm:spPr/>
      <dgm:t>
        <a:bodyPr/>
        <a:lstStyle/>
        <a:p>
          <a:endParaRPr lang="zh-CN" altLang="en-US"/>
        </a:p>
      </dgm:t>
    </dgm:pt>
    <dgm:pt modelId="{D1690613-5719-4ABA-B071-BA080A6B77B8}">
      <dgm:prSet phldrT="[文本]" custT="1"/>
      <dgm:spPr/>
      <dgm:t>
        <a:bodyPr/>
        <a:lstStyle/>
        <a:p>
          <a:pPr algn="l"/>
          <a:r>
            <a:rPr lang="zh-CN" altLang="en-US" sz="1600" b="1" dirty="0" smtClean="0">
              <a:latin typeface="黑体" panose="02010609060101010101" pitchFamily="49" charset="-122"/>
              <a:ea typeface="黑体" panose="02010609060101010101" pitchFamily="49" charset="-122"/>
              <a:cs typeface="宋体" panose="02010600030101010101" pitchFamily="2" charset="-122"/>
            </a:rPr>
            <a:t>专业关键技术和应用前景研究</a:t>
          </a:r>
          <a:endParaRPr lang="zh-CN" altLang="en-US" sz="1600" b="1" dirty="0">
            <a:latin typeface="黑体" panose="02010609060101010101" pitchFamily="49" charset="-122"/>
            <a:ea typeface="黑体" panose="02010609060101010101" pitchFamily="49" charset="-122"/>
          </a:endParaRPr>
        </a:p>
      </dgm:t>
    </dgm:pt>
    <dgm:pt modelId="{48139602-DE29-497E-9F0B-57CBA1F09BCB}" cxnId="{29762F41-CF6D-4731-8E7E-2AFAD806F34D}" type="parTrans">
      <dgm:prSet/>
      <dgm:spPr/>
      <dgm:t>
        <a:bodyPr/>
        <a:lstStyle/>
        <a:p>
          <a:endParaRPr lang="zh-CN" altLang="en-US"/>
        </a:p>
      </dgm:t>
    </dgm:pt>
    <dgm:pt modelId="{314EDC0C-73F6-4F55-8BAB-5D34FAA98897}" cxnId="{29762F41-CF6D-4731-8E7E-2AFAD806F34D}" type="sibTrans">
      <dgm:prSet/>
      <dgm:spPr/>
      <dgm:t>
        <a:bodyPr/>
        <a:lstStyle/>
        <a:p>
          <a:endParaRPr lang="zh-CN" altLang="en-US"/>
        </a:p>
      </dgm:t>
    </dgm:pt>
    <dgm:pt modelId="{7D32B005-E582-4206-9C39-3881E0DC6835}">
      <dgm:prSet phldrT="[文本]" custT="1"/>
      <dgm:spPr/>
      <dgm:t>
        <a:bodyPr/>
        <a:lstStyle/>
        <a:p>
          <a:pPr algn="l"/>
          <a:r>
            <a:rPr lang="zh-CN" altLang="en-US" sz="1600" dirty="0" smtClean="0">
              <a:latin typeface="黑体" panose="02010609060101010101" pitchFamily="49" charset="-122"/>
              <a:ea typeface="黑体" panose="02010609060101010101" pitchFamily="49" charset="-122"/>
              <a:cs typeface="宋体" panose="02010600030101010101" pitchFamily="2" charset="-122"/>
            </a:rPr>
            <a:t>专</a:t>
          </a:r>
          <a:r>
            <a:rPr lang="zh-CN" altLang="en-US" sz="1600" dirty="0" smtClean="0">
              <a:solidFill>
                <a:schemeClr val="tx1"/>
              </a:solidFill>
              <a:latin typeface="黑体" panose="02010609060101010101" pitchFamily="49" charset="-122"/>
              <a:ea typeface="黑体" panose="02010609060101010101" pitchFamily="49" charset="-122"/>
              <a:cs typeface="宋体" panose="02010600030101010101" pitchFamily="2" charset="-122"/>
            </a:rPr>
            <a:t>业（学科）前沿技术报告</a:t>
          </a:r>
          <a:endParaRPr lang="zh-CN" altLang="en-US" sz="1600" dirty="0">
            <a:solidFill>
              <a:schemeClr val="tx1"/>
            </a:solidFill>
            <a:latin typeface="黑体" panose="02010609060101010101" pitchFamily="49" charset="-122"/>
            <a:ea typeface="黑体" panose="02010609060101010101" pitchFamily="49" charset="-122"/>
          </a:endParaRPr>
        </a:p>
      </dgm:t>
    </dgm:pt>
    <dgm:pt modelId="{C98694D0-64C9-4EDC-8B73-9B4E072E6394}" cxnId="{C03B0C08-2854-410A-92AA-7AA43F7F6E63}" type="parTrans">
      <dgm:prSet/>
      <dgm:spPr/>
      <dgm:t>
        <a:bodyPr/>
        <a:lstStyle/>
        <a:p>
          <a:endParaRPr lang="zh-CN" altLang="en-US"/>
        </a:p>
      </dgm:t>
    </dgm:pt>
    <dgm:pt modelId="{1B8727F5-56EF-4653-AA46-43A349B50B48}" cxnId="{C03B0C08-2854-410A-92AA-7AA43F7F6E63}" type="sibTrans">
      <dgm:prSet/>
      <dgm:spPr/>
      <dgm:t>
        <a:bodyPr/>
        <a:lstStyle/>
        <a:p>
          <a:endParaRPr lang="zh-CN" altLang="en-US"/>
        </a:p>
      </dgm:t>
    </dgm:pt>
    <dgm:pt modelId="{FADBF678-4B32-4354-A98F-8299CB0530FC}">
      <dgm:prSet phldrT="[文本]" custT="1"/>
      <dgm:spPr/>
      <dgm:t>
        <a:bodyPr/>
        <a:lstStyle/>
        <a:p>
          <a:pPr algn="l"/>
          <a:r>
            <a:rPr lang="zh-CN" altLang="en-US" sz="1400" dirty="0" smtClean="0">
              <a:latin typeface="黑体" panose="02010609060101010101" pitchFamily="49" charset="-122"/>
              <a:ea typeface="黑体" panose="02010609060101010101" pitchFamily="49" charset="-122"/>
              <a:cs typeface="宋体" panose="02010600030101010101" pitchFamily="2" charset="-122"/>
            </a:rPr>
            <a:t>  </a:t>
          </a:r>
          <a:r>
            <a:rPr lang="zh-CN" altLang="en-US" sz="1400" b="1" dirty="0" smtClean="0">
              <a:latin typeface="黑体" panose="02010609060101010101" pitchFamily="49" charset="-122"/>
              <a:ea typeface="黑体" panose="02010609060101010101" pitchFamily="49" charset="-122"/>
              <a:cs typeface="宋体" panose="02010600030101010101" pitchFamily="2" charset="-122"/>
            </a:rPr>
            <a:t>优秀高职院校同类专业的现状及与我校专业的比较，专业建设和教改方面的发展</a:t>
          </a:r>
          <a:r>
            <a:rPr lang="zh-CN" altLang="en-US" sz="1400" dirty="0" smtClean="0">
              <a:latin typeface="黑体" panose="02010609060101010101" pitchFamily="49" charset="-122"/>
              <a:ea typeface="黑体" panose="02010609060101010101" pitchFamily="49" charset="-122"/>
              <a:cs typeface="宋体" panose="02010600030101010101" pitchFamily="2" charset="-122"/>
            </a:rPr>
            <a:t>趋势。</a:t>
          </a:r>
          <a:endParaRPr lang="zh-CN" altLang="en-US" sz="1400" dirty="0">
            <a:latin typeface="黑体" panose="02010609060101010101" pitchFamily="49" charset="-122"/>
            <a:ea typeface="黑体" panose="02010609060101010101" pitchFamily="49" charset="-122"/>
          </a:endParaRPr>
        </a:p>
      </dgm:t>
    </dgm:pt>
    <dgm:pt modelId="{04CBC9ED-9910-4EE1-B67F-85D3F4EE3D0F}" cxnId="{BEF6E33C-5355-4C2C-A4C7-B1356A94332B}" type="parTrans">
      <dgm:prSet/>
      <dgm:spPr/>
      <dgm:t>
        <a:bodyPr/>
        <a:lstStyle/>
        <a:p>
          <a:endParaRPr lang="zh-CN" altLang="en-US"/>
        </a:p>
      </dgm:t>
    </dgm:pt>
    <dgm:pt modelId="{30A772FF-FC91-4A01-86C3-DF598B9BB807}" cxnId="{BEF6E33C-5355-4C2C-A4C7-B1356A94332B}" type="sibTrans">
      <dgm:prSet/>
      <dgm:spPr/>
      <dgm:t>
        <a:bodyPr/>
        <a:lstStyle/>
        <a:p>
          <a:endParaRPr lang="zh-CN" altLang="en-US"/>
        </a:p>
      </dgm:t>
    </dgm:pt>
    <dgm:pt modelId="{98967109-9499-41B1-BC11-39DD110DF6C2}">
      <dgm:prSet phldrT="[文本]" custT="1"/>
      <dgm:spPr/>
      <dgm:t>
        <a:bodyPr/>
        <a:lstStyle/>
        <a:p>
          <a:pPr algn="l"/>
          <a:r>
            <a:rPr lang="zh-CN" altLang="en-US" sz="1600" dirty="0" smtClean="0">
              <a:solidFill>
                <a:schemeClr val="tx1"/>
              </a:solidFill>
              <a:latin typeface="黑体" panose="02010609060101010101" pitchFamily="49" charset="-122"/>
              <a:ea typeface="黑体" panose="02010609060101010101" pitchFamily="49" charset="-122"/>
              <a:cs typeface="宋体" panose="02010600030101010101" pitchFamily="2" charset="-122"/>
            </a:rPr>
            <a:t>省部级及以上纵向课题或重大横向课题的研究成果</a:t>
          </a:r>
          <a:endParaRPr lang="zh-CN" altLang="en-US" sz="1600" dirty="0">
            <a:solidFill>
              <a:schemeClr val="tx1"/>
            </a:solidFill>
            <a:latin typeface="黑体" panose="02010609060101010101" pitchFamily="49" charset="-122"/>
            <a:ea typeface="黑体" panose="02010609060101010101" pitchFamily="49" charset="-122"/>
          </a:endParaRPr>
        </a:p>
      </dgm:t>
    </dgm:pt>
    <dgm:pt modelId="{8A244DFF-8068-4173-B328-0D04222B7353}" cxnId="{84D51493-2EF2-439D-8713-D2629DE9F47F}" type="parTrans">
      <dgm:prSet/>
      <dgm:spPr/>
      <dgm:t>
        <a:bodyPr/>
        <a:lstStyle/>
        <a:p>
          <a:endParaRPr lang="zh-CN" altLang="en-US"/>
        </a:p>
      </dgm:t>
    </dgm:pt>
    <dgm:pt modelId="{B4F7328E-034C-4F37-87D9-F2AEA7C28B65}" cxnId="{84D51493-2EF2-439D-8713-D2629DE9F47F}" type="sibTrans">
      <dgm:prSet/>
      <dgm:spPr/>
      <dgm:t>
        <a:bodyPr/>
        <a:lstStyle/>
        <a:p>
          <a:endParaRPr lang="zh-CN" altLang="en-US"/>
        </a:p>
      </dgm:t>
    </dgm:pt>
    <dgm:pt modelId="{B331C729-7942-4FC3-91B1-19CBA59FF3B3}">
      <dgm:prSet phldrT="[文本]" custT="1"/>
      <dgm:spPr/>
      <dgm:t>
        <a:bodyPr/>
        <a:lstStyle/>
        <a:p>
          <a:r>
            <a:rPr lang="zh-CN" altLang="en-US" sz="1600" dirty="0" smtClean="0">
              <a:latin typeface="黑体" panose="02010609060101010101" pitchFamily="49" charset="-122"/>
              <a:ea typeface="黑体" panose="02010609060101010101" pitchFamily="49" charset="-122"/>
              <a:cs typeface="宋体" panose="02010600030101010101" pitchFamily="2" charset="-122"/>
            </a:rPr>
            <a:t>新理论、新技术、新工艺、新设备等方面的应用情况介绍</a:t>
          </a:r>
          <a:endParaRPr lang="zh-CN" altLang="en-US" sz="1600" dirty="0">
            <a:latin typeface="黑体" panose="02010609060101010101" pitchFamily="49" charset="-122"/>
            <a:ea typeface="黑体" panose="02010609060101010101" pitchFamily="49" charset="-122"/>
          </a:endParaRPr>
        </a:p>
      </dgm:t>
    </dgm:pt>
    <dgm:pt modelId="{E5EF8F02-4A6F-4B8C-8FE3-89C7A40A9347}" cxnId="{9A071DD3-1892-434B-903A-4A473599BBCA}" type="parTrans">
      <dgm:prSet/>
      <dgm:spPr/>
      <dgm:t>
        <a:bodyPr/>
        <a:lstStyle/>
        <a:p>
          <a:endParaRPr lang="zh-CN" altLang="en-US"/>
        </a:p>
      </dgm:t>
    </dgm:pt>
    <dgm:pt modelId="{756AE198-27D2-466C-A28C-F5800BF45BEC}" cxnId="{9A071DD3-1892-434B-903A-4A473599BBCA}" type="sibTrans">
      <dgm:prSet/>
      <dgm:spPr/>
      <dgm:t>
        <a:bodyPr/>
        <a:lstStyle/>
        <a:p>
          <a:endParaRPr lang="zh-CN" altLang="en-US"/>
        </a:p>
      </dgm:t>
    </dgm:pt>
    <dgm:pt modelId="{FF832331-750E-4152-AAAB-3C5B16036810}" type="pres">
      <dgm:prSet presAssocID="{D2B135BB-5B52-4DA6-8D15-6D5EA80B9217}" presName="cycle" presStyleCnt="0">
        <dgm:presLayoutVars>
          <dgm:dir/>
          <dgm:resizeHandles val="exact"/>
        </dgm:presLayoutVars>
      </dgm:prSet>
      <dgm:spPr/>
      <dgm:t>
        <a:bodyPr/>
        <a:lstStyle/>
        <a:p>
          <a:endParaRPr lang="zh-CN" altLang="en-US"/>
        </a:p>
      </dgm:t>
    </dgm:pt>
    <dgm:pt modelId="{960CD8DD-2355-447F-B069-3A454CFDC69A}" type="pres">
      <dgm:prSet presAssocID="{D1690613-5719-4ABA-B071-BA080A6B77B8}" presName="node" presStyleLbl="node1" presStyleIdx="0" presStyleCnt="5" custScaleX="122316" custScaleY="130546">
        <dgm:presLayoutVars>
          <dgm:bulletEnabled val="1"/>
        </dgm:presLayoutVars>
      </dgm:prSet>
      <dgm:spPr/>
      <dgm:t>
        <a:bodyPr/>
        <a:lstStyle/>
        <a:p>
          <a:endParaRPr lang="zh-CN" altLang="en-US"/>
        </a:p>
      </dgm:t>
    </dgm:pt>
    <dgm:pt modelId="{C5FB8F52-C96D-4390-961D-9C3D9FAC7486}" type="pres">
      <dgm:prSet presAssocID="{314EDC0C-73F6-4F55-8BAB-5D34FAA98897}" presName="sibTrans" presStyleLbl="sibTrans2D1" presStyleIdx="0" presStyleCnt="5"/>
      <dgm:spPr/>
      <dgm:t>
        <a:bodyPr/>
        <a:lstStyle/>
        <a:p>
          <a:endParaRPr lang="zh-CN" altLang="en-US"/>
        </a:p>
      </dgm:t>
    </dgm:pt>
    <dgm:pt modelId="{BC880DCE-0019-46EF-9B80-2833C60F94A5}" type="pres">
      <dgm:prSet presAssocID="{314EDC0C-73F6-4F55-8BAB-5D34FAA98897}" presName="connectorText" presStyleLbl="sibTrans2D1" presStyleIdx="0" presStyleCnt="5"/>
      <dgm:spPr/>
      <dgm:t>
        <a:bodyPr/>
        <a:lstStyle/>
        <a:p>
          <a:endParaRPr lang="zh-CN" altLang="en-US"/>
        </a:p>
      </dgm:t>
    </dgm:pt>
    <dgm:pt modelId="{5A22B793-F6C8-43EF-9044-5FEB81A51738}" type="pres">
      <dgm:prSet presAssocID="{7D32B005-E582-4206-9C39-3881E0DC6835}" presName="node" presStyleLbl="node1" presStyleIdx="1" presStyleCnt="5" custScaleX="122316" custScaleY="130546">
        <dgm:presLayoutVars>
          <dgm:bulletEnabled val="1"/>
        </dgm:presLayoutVars>
      </dgm:prSet>
      <dgm:spPr/>
      <dgm:t>
        <a:bodyPr/>
        <a:lstStyle/>
        <a:p>
          <a:endParaRPr lang="zh-CN" altLang="en-US"/>
        </a:p>
      </dgm:t>
    </dgm:pt>
    <dgm:pt modelId="{BE2F6FA3-6241-4FD0-BEE3-BF2C94FBFB55}" type="pres">
      <dgm:prSet presAssocID="{1B8727F5-56EF-4653-AA46-43A349B50B48}" presName="sibTrans" presStyleLbl="sibTrans2D1" presStyleIdx="1" presStyleCnt="5"/>
      <dgm:spPr/>
      <dgm:t>
        <a:bodyPr/>
        <a:lstStyle/>
        <a:p>
          <a:endParaRPr lang="zh-CN" altLang="en-US"/>
        </a:p>
      </dgm:t>
    </dgm:pt>
    <dgm:pt modelId="{84A9FF0E-6332-462C-BDA1-A4685121D15F}" type="pres">
      <dgm:prSet presAssocID="{1B8727F5-56EF-4653-AA46-43A349B50B48}" presName="connectorText" presStyleLbl="sibTrans2D1" presStyleIdx="1" presStyleCnt="5"/>
      <dgm:spPr/>
      <dgm:t>
        <a:bodyPr/>
        <a:lstStyle/>
        <a:p>
          <a:endParaRPr lang="zh-CN" altLang="en-US"/>
        </a:p>
      </dgm:t>
    </dgm:pt>
    <dgm:pt modelId="{FD462C3E-F2D8-4797-9F48-84B0C309E172}" type="pres">
      <dgm:prSet presAssocID="{FADBF678-4B32-4354-A98F-8299CB0530FC}" presName="node" presStyleLbl="node1" presStyleIdx="2" presStyleCnt="5" custScaleX="122316" custScaleY="130546">
        <dgm:presLayoutVars>
          <dgm:bulletEnabled val="1"/>
        </dgm:presLayoutVars>
      </dgm:prSet>
      <dgm:spPr/>
      <dgm:t>
        <a:bodyPr/>
        <a:lstStyle/>
        <a:p>
          <a:endParaRPr lang="zh-CN" altLang="en-US"/>
        </a:p>
      </dgm:t>
    </dgm:pt>
    <dgm:pt modelId="{0951D9A3-EE80-4EC3-80F1-5F493C404912}" type="pres">
      <dgm:prSet presAssocID="{30A772FF-FC91-4A01-86C3-DF598B9BB807}" presName="sibTrans" presStyleLbl="sibTrans2D1" presStyleIdx="2" presStyleCnt="5"/>
      <dgm:spPr/>
      <dgm:t>
        <a:bodyPr/>
        <a:lstStyle/>
        <a:p>
          <a:endParaRPr lang="zh-CN" altLang="en-US"/>
        </a:p>
      </dgm:t>
    </dgm:pt>
    <dgm:pt modelId="{C65B72DA-0D70-481D-8B32-3439D560E452}" type="pres">
      <dgm:prSet presAssocID="{30A772FF-FC91-4A01-86C3-DF598B9BB807}" presName="connectorText" presStyleLbl="sibTrans2D1" presStyleIdx="2" presStyleCnt="5"/>
      <dgm:spPr/>
      <dgm:t>
        <a:bodyPr/>
        <a:lstStyle/>
        <a:p>
          <a:endParaRPr lang="zh-CN" altLang="en-US"/>
        </a:p>
      </dgm:t>
    </dgm:pt>
    <dgm:pt modelId="{7D3C2B34-A2F6-44B7-A1EF-9DD985484A36}" type="pres">
      <dgm:prSet presAssocID="{98967109-9499-41B1-BC11-39DD110DF6C2}" presName="node" presStyleLbl="node1" presStyleIdx="3" presStyleCnt="5" custScaleX="122316" custScaleY="130546">
        <dgm:presLayoutVars>
          <dgm:bulletEnabled val="1"/>
        </dgm:presLayoutVars>
      </dgm:prSet>
      <dgm:spPr/>
      <dgm:t>
        <a:bodyPr/>
        <a:lstStyle/>
        <a:p>
          <a:endParaRPr lang="zh-CN" altLang="en-US"/>
        </a:p>
      </dgm:t>
    </dgm:pt>
    <dgm:pt modelId="{2772008F-2A1D-4685-B01B-312F3C0506BA}" type="pres">
      <dgm:prSet presAssocID="{B4F7328E-034C-4F37-87D9-F2AEA7C28B65}" presName="sibTrans" presStyleLbl="sibTrans2D1" presStyleIdx="3" presStyleCnt="5"/>
      <dgm:spPr/>
      <dgm:t>
        <a:bodyPr/>
        <a:lstStyle/>
        <a:p>
          <a:endParaRPr lang="zh-CN" altLang="en-US"/>
        </a:p>
      </dgm:t>
    </dgm:pt>
    <dgm:pt modelId="{7389F9B7-64BC-4BA9-B917-A5820A100D33}" type="pres">
      <dgm:prSet presAssocID="{B4F7328E-034C-4F37-87D9-F2AEA7C28B65}" presName="connectorText" presStyleLbl="sibTrans2D1" presStyleIdx="3" presStyleCnt="5"/>
      <dgm:spPr/>
      <dgm:t>
        <a:bodyPr/>
        <a:lstStyle/>
        <a:p>
          <a:endParaRPr lang="zh-CN" altLang="en-US"/>
        </a:p>
      </dgm:t>
    </dgm:pt>
    <dgm:pt modelId="{D0A042F5-3ADB-45A2-A37C-B4997CD074BE}" type="pres">
      <dgm:prSet presAssocID="{B331C729-7942-4FC3-91B1-19CBA59FF3B3}" presName="node" presStyleLbl="node1" presStyleIdx="4" presStyleCnt="5" custScaleX="122316" custScaleY="130546">
        <dgm:presLayoutVars>
          <dgm:bulletEnabled val="1"/>
        </dgm:presLayoutVars>
      </dgm:prSet>
      <dgm:spPr/>
      <dgm:t>
        <a:bodyPr/>
        <a:lstStyle/>
        <a:p>
          <a:endParaRPr lang="zh-CN" altLang="en-US"/>
        </a:p>
      </dgm:t>
    </dgm:pt>
    <dgm:pt modelId="{588CD42A-86A6-4329-89BA-AF605FFBC77B}" type="pres">
      <dgm:prSet presAssocID="{756AE198-27D2-466C-A28C-F5800BF45BEC}" presName="sibTrans" presStyleLbl="sibTrans2D1" presStyleIdx="4" presStyleCnt="5"/>
      <dgm:spPr/>
      <dgm:t>
        <a:bodyPr/>
        <a:lstStyle/>
        <a:p>
          <a:endParaRPr lang="zh-CN" altLang="en-US"/>
        </a:p>
      </dgm:t>
    </dgm:pt>
    <dgm:pt modelId="{D6ADF2F0-EA08-41FD-B3B3-58F54553CD9C}" type="pres">
      <dgm:prSet presAssocID="{756AE198-27D2-466C-A28C-F5800BF45BEC}" presName="connectorText" presStyleLbl="sibTrans2D1" presStyleIdx="4" presStyleCnt="5"/>
      <dgm:spPr/>
      <dgm:t>
        <a:bodyPr/>
        <a:lstStyle/>
        <a:p>
          <a:endParaRPr lang="zh-CN" altLang="en-US"/>
        </a:p>
      </dgm:t>
    </dgm:pt>
  </dgm:ptLst>
  <dgm:cxnLst>
    <dgm:cxn modelId="{C5C0E9CB-4A31-435A-91CD-EA93D82C5457}" type="presOf" srcId="{D1690613-5719-4ABA-B071-BA080A6B77B8}" destId="{960CD8DD-2355-447F-B069-3A454CFDC69A}" srcOrd="0" destOrd="0" presId="urn:microsoft.com/office/officeart/2005/8/layout/cycle2"/>
    <dgm:cxn modelId="{796CDC54-A1A7-4436-BD2B-4F41FC6231D4}" type="presOf" srcId="{756AE198-27D2-466C-A28C-F5800BF45BEC}" destId="{D6ADF2F0-EA08-41FD-B3B3-58F54553CD9C}" srcOrd="1" destOrd="0" presId="urn:microsoft.com/office/officeart/2005/8/layout/cycle2"/>
    <dgm:cxn modelId="{1833073B-EAFA-4A93-B28B-B2D4D73DF6EA}" type="presOf" srcId="{B331C729-7942-4FC3-91B1-19CBA59FF3B3}" destId="{D0A042F5-3ADB-45A2-A37C-B4997CD074BE}" srcOrd="0" destOrd="0" presId="urn:microsoft.com/office/officeart/2005/8/layout/cycle2"/>
    <dgm:cxn modelId="{869681BB-57C3-40F8-9244-F0949AB44B3C}" type="presOf" srcId="{FADBF678-4B32-4354-A98F-8299CB0530FC}" destId="{FD462C3E-F2D8-4797-9F48-84B0C309E172}" srcOrd="0" destOrd="0" presId="urn:microsoft.com/office/officeart/2005/8/layout/cycle2"/>
    <dgm:cxn modelId="{BEF6E33C-5355-4C2C-A4C7-B1356A94332B}" srcId="{D2B135BB-5B52-4DA6-8D15-6D5EA80B9217}" destId="{FADBF678-4B32-4354-A98F-8299CB0530FC}" srcOrd="2" destOrd="0" parTransId="{04CBC9ED-9910-4EE1-B67F-85D3F4EE3D0F}" sibTransId="{30A772FF-FC91-4A01-86C3-DF598B9BB807}"/>
    <dgm:cxn modelId="{064F5A90-87CA-4254-BFBB-62454889C1D3}" type="presOf" srcId="{1B8727F5-56EF-4653-AA46-43A349B50B48}" destId="{BE2F6FA3-6241-4FD0-BEE3-BF2C94FBFB55}" srcOrd="0" destOrd="0" presId="urn:microsoft.com/office/officeart/2005/8/layout/cycle2"/>
    <dgm:cxn modelId="{C03B0C08-2854-410A-92AA-7AA43F7F6E63}" srcId="{D2B135BB-5B52-4DA6-8D15-6D5EA80B9217}" destId="{7D32B005-E582-4206-9C39-3881E0DC6835}" srcOrd="1" destOrd="0" parTransId="{C98694D0-64C9-4EDC-8B73-9B4E072E6394}" sibTransId="{1B8727F5-56EF-4653-AA46-43A349B50B48}"/>
    <dgm:cxn modelId="{E9877371-8E18-4C45-A48A-5BFACB654B9C}" type="presOf" srcId="{756AE198-27D2-466C-A28C-F5800BF45BEC}" destId="{588CD42A-86A6-4329-89BA-AF605FFBC77B}" srcOrd="0" destOrd="0" presId="urn:microsoft.com/office/officeart/2005/8/layout/cycle2"/>
    <dgm:cxn modelId="{D207F25D-7399-4C1F-B161-9C79306427CC}" type="presOf" srcId="{7D32B005-E582-4206-9C39-3881E0DC6835}" destId="{5A22B793-F6C8-43EF-9044-5FEB81A51738}" srcOrd="0" destOrd="0" presId="urn:microsoft.com/office/officeart/2005/8/layout/cycle2"/>
    <dgm:cxn modelId="{9A071DD3-1892-434B-903A-4A473599BBCA}" srcId="{D2B135BB-5B52-4DA6-8D15-6D5EA80B9217}" destId="{B331C729-7942-4FC3-91B1-19CBA59FF3B3}" srcOrd="4" destOrd="0" parTransId="{E5EF8F02-4A6F-4B8C-8FE3-89C7A40A9347}" sibTransId="{756AE198-27D2-466C-A28C-F5800BF45BEC}"/>
    <dgm:cxn modelId="{28DD4B29-F975-4446-AD9D-4B68C04E8369}" type="presOf" srcId="{98967109-9499-41B1-BC11-39DD110DF6C2}" destId="{7D3C2B34-A2F6-44B7-A1EF-9DD985484A36}" srcOrd="0" destOrd="0" presId="urn:microsoft.com/office/officeart/2005/8/layout/cycle2"/>
    <dgm:cxn modelId="{29762F41-CF6D-4731-8E7E-2AFAD806F34D}" srcId="{D2B135BB-5B52-4DA6-8D15-6D5EA80B9217}" destId="{D1690613-5719-4ABA-B071-BA080A6B77B8}" srcOrd="0" destOrd="0" parTransId="{48139602-DE29-497E-9F0B-57CBA1F09BCB}" sibTransId="{314EDC0C-73F6-4F55-8BAB-5D34FAA98897}"/>
    <dgm:cxn modelId="{906C0549-5DEE-40AC-894F-C404F05D3B81}" type="presOf" srcId="{314EDC0C-73F6-4F55-8BAB-5D34FAA98897}" destId="{BC880DCE-0019-46EF-9B80-2833C60F94A5}" srcOrd="1" destOrd="0" presId="urn:microsoft.com/office/officeart/2005/8/layout/cycle2"/>
    <dgm:cxn modelId="{520540ED-6780-43FC-9297-535F73C6D573}" type="presOf" srcId="{314EDC0C-73F6-4F55-8BAB-5D34FAA98897}" destId="{C5FB8F52-C96D-4390-961D-9C3D9FAC7486}" srcOrd="0" destOrd="0" presId="urn:microsoft.com/office/officeart/2005/8/layout/cycle2"/>
    <dgm:cxn modelId="{84D51493-2EF2-439D-8713-D2629DE9F47F}" srcId="{D2B135BB-5B52-4DA6-8D15-6D5EA80B9217}" destId="{98967109-9499-41B1-BC11-39DD110DF6C2}" srcOrd="3" destOrd="0" parTransId="{8A244DFF-8068-4173-B328-0D04222B7353}" sibTransId="{B4F7328E-034C-4F37-87D9-F2AEA7C28B65}"/>
    <dgm:cxn modelId="{BD30CBFE-6DB5-408F-8CC2-3EAA72011F06}" type="presOf" srcId="{30A772FF-FC91-4A01-86C3-DF598B9BB807}" destId="{0951D9A3-EE80-4EC3-80F1-5F493C404912}" srcOrd="0" destOrd="0" presId="urn:microsoft.com/office/officeart/2005/8/layout/cycle2"/>
    <dgm:cxn modelId="{B802949F-6E5E-4E1B-ACC8-0ECD51FDC64B}" type="presOf" srcId="{B4F7328E-034C-4F37-87D9-F2AEA7C28B65}" destId="{2772008F-2A1D-4685-B01B-312F3C0506BA}" srcOrd="0" destOrd="0" presId="urn:microsoft.com/office/officeart/2005/8/layout/cycle2"/>
    <dgm:cxn modelId="{D358A5C3-7291-4090-B987-B3A85278A3DB}" type="presOf" srcId="{D2B135BB-5B52-4DA6-8D15-6D5EA80B9217}" destId="{FF832331-750E-4152-AAAB-3C5B16036810}" srcOrd="0" destOrd="0" presId="urn:microsoft.com/office/officeart/2005/8/layout/cycle2"/>
    <dgm:cxn modelId="{026E4A3D-D7A5-48CB-822F-1A058D493F8D}" type="presOf" srcId="{30A772FF-FC91-4A01-86C3-DF598B9BB807}" destId="{C65B72DA-0D70-481D-8B32-3439D560E452}" srcOrd="1" destOrd="0" presId="urn:microsoft.com/office/officeart/2005/8/layout/cycle2"/>
    <dgm:cxn modelId="{1E5B0205-1BBD-4481-BE2B-83200B81037A}" type="presOf" srcId="{1B8727F5-56EF-4653-AA46-43A349B50B48}" destId="{84A9FF0E-6332-462C-BDA1-A4685121D15F}" srcOrd="1" destOrd="0" presId="urn:microsoft.com/office/officeart/2005/8/layout/cycle2"/>
    <dgm:cxn modelId="{2B45D718-84DA-438A-B98F-951D0918A7A3}" type="presOf" srcId="{B4F7328E-034C-4F37-87D9-F2AEA7C28B65}" destId="{7389F9B7-64BC-4BA9-B917-A5820A100D33}" srcOrd="1" destOrd="0" presId="urn:microsoft.com/office/officeart/2005/8/layout/cycle2"/>
    <dgm:cxn modelId="{49A6FEE0-7862-43F4-847F-F127E17CA98E}" type="presParOf" srcId="{FF832331-750E-4152-AAAB-3C5B16036810}" destId="{960CD8DD-2355-447F-B069-3A454CFDC69A}" srcOrd="0" destOrd="0" presId="urn:microsoft.com/office/officeart/2005/8/layout/cycle2"/>
    <dgm:cxn modelId="{BDFF2469-B51D-47C2-BF5F-2EC911E69771}" type="presParOf" srcId="{FF832331-750E-4152-AAAB-3C5B16036810}" destId="{C5FB8F52-C96D-4390-961D-9C3D9FAC7486}" srcOrd="1" destOrd="0" presId="urn:microsoft.com/office/officeart/2005/8/layout/cycle2"/>
    <dgm:cxn modelId="{5128D58D-4EF6-4220-9C8E-0C2126DAC0CD}" type="presParOf" srcId="{C5FB8F52-C96D-4390-961D-9C3D9FAC7486}" destId="{BC880DCE-0019-46EF-9B80-2833C60F94A5}" srcOrd="0" destOrd="0" presId="urn:microsoft.com/office/officeart/2005/8/layout/cycle2"/>
    <dgm:cxn modelId="{71E85E97-C9EB-4E97-8426-F99DD46A5639}" type="presParOf" srcId="{FF832331-750E-4152-AAAB-3C5B16036810}" destId="{5A22B793-F6C8-43EF-9044-5FEB81A51738}" srcOrd="2" destOrd="0" presId="urn:microsoft.com/office/officeart/2005/8/layout/cycle2"/>
    <dgm:cxn modelId="{F32C117B-3CF1-44E6-B471-A0F2C90A3E2A}" type="presParOf" srcId="{FF832331-750E-4152-AAAB-3C5B16036810}" destId="{BE2F6FA3-6241-4FD0-BEE3-BF2C94FBFB55}" srcOrd="3" destOrd="0" presId="urn:microsoft.com/office/officeart/2005/8/layout/cycle2"/>
    <dgm:cxn modelId="{39F2A439-9DBE-4E8A-9E0F-D607670F96F1}" type="presParOf" srcId="{BE2F6FA3-6241-4FD0-BEE3-BF2C94FBFB55}" destId="{84A9FF0E-6332-462C-BDA1-A4685121D15F}" srcOrd="0" destOrd="0" presId="urn:microsoft.com/office/officeart/2005/8/layout/cycle2"/>
    <dgm:cxn modelId="{B3CBE2B1-57E1-4B92-B434-7158FEF6E13E}" type="presParOf" srcId="{FF832331-750E-4152-AAAB-3C5B16036810}" destId="{FD462C3E-F2D8-4797-9F48-84B0C309E172}" srcOrd="4" destOrd="0" presId="urn:microsoft.com/office/officeart/2005/8/layout/cycle2"/>
    <dgm:cxn modelId="{8B935989-28E0-40DA-BCB2-1547C48D10FF}" type="presParOf" srcId="{FF832331-750E-4152-AAAB-3C5B16036810}" destId="{0951D9A3-EE80-4EC3-80F1-5F493C404912}" srcOrd="5" destOrd="0" presId="urn:microsoft.com/office/officeart/2005/8/layout/cycle2"/>
    <dgm:cxn modelId="{8477DFD5-78F9-42C6-AA10-7E0B43F29BD1}" type="presParOf" srcId="{0951D9A3-EE80-4EC3-80F1-5F493C404912}" destId="{C65B72DA-0D70-481D-8B32-3439D560E452}" srcOrd="0" destOrd="0" presId="urn:microsoft.com/office/officeart/2005/8/layout/cycle2"/>
    <dgm:cxn modelId="{94814065-E2E4-4424-BC7F-171DB13ADF62}" type="presParOf" srcId="{FF832331-750E-4152-AAAB-3C5B16036810}" destId="{7D3C2B34-A2F6-44B7-A1EF-9DD985484A36}" srcOrd="6" destOrd="0" presId="urn:microsoft.com/office/officeart/2005/8/layout/cycle2"/>
    <dgm:cxn modelId="{83BBDEA0-3BA8-4C87-A719-FBCDA45566F5}" type="presParOf" srcId="{FF832331-750E-4152-AAAB-3C5B16036810}" destId="{2772008F-2A1D-4685-B01B-312F3C0506BA}" srcOrd="7" destOrd="0" presId="urn:microsoft.com/office/officeart/2005/8/layout/cycle2"/>
    <dgm:cxn modelId="{560FE200-C3ED-499D-BAA5-319A0E1D7DDB}" type="presParOf" srcId="{2772008F-2A1D-4685-B01B-312F3C0506BA}" destId="{7389F9B7-64BC-4BA9-B917-A5820A100D33}" srcOrd="0" destOrd="0" presId="urn:microsoft.com/office/officeart/2005/8/layout/cycle2"/>
    <dgm:cxn modelId="{ACDCE5BD-152F-447D-BA80-679B026A21FF}" type="presParOf" srcId="{FF832331-750E-4152-AAAB-3C5B16036810}" destId="{D0A042F5-3ADB-45A2-A37C-B4997CD074BE}" srcOrd="8" destOrd="0" presId="urn:microsoft.com/office/officeart/2005/8/layout/cycle2"/>
    <dgm:cxn modelId="{B9432829-FF26-4470-9DAE-DA297B4C2ADD}" type="presParOf" srcId="{FF832331-750E-4152-AAAB-3C5B16036810}" destId="{588CD42A-86A6-4329-89BA-AF605FFBC77B}" srcOrd="9" destOrd="0" presId="urn:microsoft.com/office/officeart/2005/8/layout/cycle2"/>
    <dgm:cxn modelId="{0F94E1B8-93E7-4197-928B-A7970644BCD4}" type="presParOf" srcId="{588CD42A-86A6-4329-89BA-AF605FFBC77B}" destId="{D6ADF2F0-EA08-41FD-B3B3-58F54553CD9C}"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39F4E2-88B4-4DE4-8D45-318F903953BA}" type="doc">
      <dgm:prSet loTypeId="urn:microsoft.com/office/officeart/2005/8/layout/chevron1" loCatId="process" qsTypeId="urn:microsoft.com/office/officeart/2005/8/quickstyle/3d7#1" qsCatId="3D" csTypeId="urn:microsoft.com/office/officeart/2005/8/colors/colorful2#2" csCatId="colorful" phldr="1"/>
      <dgm:spPr/>
    </dgm:pt>
    <dgm:pt modelId="{64623D46-2C08-4679-B758-E9AEFCE95B47}">
      <dgm:prSet phldrT="[文本]" custT="1"/>
      <dgm:spPr/>
      <dgm:t>
        <a:bodyPr/>
        <a:lstStyle/>
        <a:p>
          <a:pPr algn="l"/>
          <a:r>
            <a:rPr lang="zh-CN" altLang="en-US" sz="1600" b="1" dirty="0" smtClean="0">
              <a:latin typeface="黑体" panose="02010609060101010101" pitchFamily="49" charset="-122"/>
              <a:ea typeface="黑体" panose="02010609060101010101" pitchFamily="49" charset="-122"/>
            </a:rPr>
            <a:t>与企业共办订单班、互聘教师、在校内或企业共同建立实训基地等；</a:t>
          </a:r>
          <a:endParaRPr lang="zh-CN" altLang="en-US" sz="1600" dirty="0"/>
        </a:p>
      </dgm:t>
    </dgm:pt>
    <dgm:pt modelId="{C1AFEBAF-24CA-4626-A2BD-00392085CECD}" cxnId="{C42CEEAC-02CD-44D6-BC0E-2DEE689E2209}" type="parTrans">
      <dgm:prSet/>
      <dgm:spPr/>
      <dgm:t>
        <a:bodyPr/>
        <a:lstStyle/>
        <a:p>
          <a:pPr algn="l"/>
          <a:endParaRPr lang="zh-CN" altLang="en-US" sz="1600"/>
        </a:p>
      </dgm:t>
    </dgm:pt>
    <dgm:pt modelId="{8B374E29-5ED9-4002-A42C-303B71580966}" cxnId="{C42CEEAC-02CD-44D6-BC0E-2DEE689E2209}" type="sibTrans">
      <dgm:prSet/>
      <dgm:spPr/>
      <dgm:t>
        <a:bodyPr/>
        <a:lstStyle/>
        <a:p>
          <a:pPr algn="l"/>
          <a:endParaRPr lang="zh-CN" altLang="en-US" sz="1600"/>
        </a:p>
      </dgm:t>
    </dgm:pt>
    <dgm:pt modelId="{181320D4-E996-488A-B5C1-35BB5E71640E}">
      <dgm:prSet phldrT="[文本]" custT="1"/>
      <dgm:spPr/>
      <dgm:t>
        <a:bodyPr/>
        <a:lstStyle/>
        <a:p>
          <a:pPr algn="l"/>
          <a:r>
            <a:rPr lang="zh-CN" altLang="en-US" sz="1600" b="1" dirty="0" smtClean="0">
              <a:latin typeface="黑体" panose="02010609060101010101" pitchFamily="49" charset="-122"/>
              <a:ea typeface="黑体" panose="02010609060101010101" pitchFamily="49" charset="-122"/>
            </a:rPr>
            <a:t>合作建立“双主体”办学机构，混编教学标准、师资、资源、文化等，使校企深度融合起来；</a:t>
          </a:r>
          <a:endParaRPr lang="zh-CN" altLang="en-US" sz="1600" dirty="0"/>
        </a:p>
      </dgm:t>
    </dgm:pt>
    <dgm:pt modelId="{D9B11E98-4AEA-451D-ADCD-6EDAB693DDBE}" cxnId="{48B71726-C429-4E64-8298-DF2F2FD21DA6}" type="parTrans">
      <dgm:prSet/>
      <dgm:spPr/>
      <dgm:t>
        <a:bodyPr/>
        <a:lstStyle/>
        <a:p>
          <a:pPr algn="l"/>
          <a:endParaRPr lang="zh-CN" altLang="en-US" sz="1600"/>
        </a:p>
      </dgm:t>
    </dgm:pt>
    <dgm:pt modelId="{524604A9-BE8A-4622-8108-41056BA05F14}" cxnId="{48B71726-C429-4E64-8298-DF2F2FD21DA6}" type="sibTrans">
      <dgm:prSet/>
      <dgm:spPr/>
      <dgm:t>
        <a:bodyPr/>
        <a:lstStyle/>
        <a:p>
          <a:pPr algn="l"/>
          <a:endParaRPr lang="zh-CN" altLang="en-US" sz="1600"/>
        </a:p>
      </dgm:t>
    </dgm:pt>
    <dgm:pt modelId="{B8C5D885-B110-4CD4-B7ED-FF47E454706B}">
      <dgm:prSet phldrT="[文本]" custT="1"/>
      <dgm:spPr/>
      <dgm:t>
        <a:bodyPr/>
        <a:lstStyle/>
        <a:p>
          <a:pPr algn="l"/>
          <a:r>
            <a:rPr lang="zh-CN" altLang="en-US" sz="1600" b="1" dirty="0" smtClean="0">
              <a:latin typeface="黑体" panose="02010609060101010101" pitchFamily="49" charset="-122"/>
              <a:ea typeface="黑体" panose="02010609060101010101" pitchFamily="49" charset="-122"/>
            </a:rPr>
            <a:t>共同建立工程技术中心或技术中心，成为引领行业和社会的技术源和创新源。</a:t>
          </a:r>
          <a:endParaRPr lang="zh-CN" altLang="en-US" sz="1600" dirty="0"/>
        </a:p>
      </dgm:t>
    </dgm:pt>
    <dgm:pt modelId="{CD49AE34-3829-4819-8BC8-490145F4404D}" cxnId="{8D189655-CC68-4429-A83E-FE1469767B54}" type="parTrans">
      <dgm:prSet/>
      <dgm:spPr/>
      <dgm:t>
        <a:bodyPr/>
        <a:lstStyle/>
        <a:p>
          <a:pPr algn="l"/>
          <a:endParaRPr lang="zh-CN" altLang="en-US" sz="1600"/>
        </a:p>
      </dgm:t>
    </dgm:pt>
    <dgm:pt modelId="{7D64AE3A-BD8C-497F-8DD2-A0D8018A2505}" cxnId="{8D189655-CC68-4429-A83E-FE1469767B54}" type="sibTrans">
      <dgm:prSet/>
      <dgm:spPr/>
      <dgm:t>
        <a:bodyPr/>
        <a:lstStyle/>
        <a:p>
          <a:pPr algn="l"/>
          <a:endParaRPr lang="zh-CN" altLang="en-US" sz="1600"/>
        </a:p>
      </dgm:t>
    </dgm:pt>
    <dgm:pt modelId="{EC2A5018-4D65-499E-B440-05143F728537}" type="pres">
      <dgm:prSet presAssocID="{2D39F4E2-88B4-4DE4-8D45-318F903953BA}" presName="Name0" presStyleCnt="0">
        <dgm:presLayoutVars>
          <dgm:dir/>
          <dgm:animLvl val="lvl"/>
          <dgm:resizeHandles val="exact"/>
        </dgm:presLayoutVars>
      </dgm:prSet>
      <dgm:spPr/>
    </dgm:pt>
    <dgm:pt modelId="{74F0228B-5C43-4C91-864E-163B13FA9C89}" type="pres">
      <dgm:prSet presAssocID="{64623D46-2C08-4679-B758-E9AEFCE95B47}" presName="parTxOnly" presStyleLbl="node1" presStyleIdx="0" presStyleCnt="3" custScaleX="140901" custScaleY="146402">
        <dgm:presLayoutVars>
          <dgm:chMax val="0"/>
          <dgm:chPref val="0"/>
          <dgm:bulletEnabled val="1"/>
        </dgm:presLayoutVars>
      </dgm:prSet>
      <dgm:spPr/>
      <dgm:t>
        <a:bodyPr/>
        <a:lstStyle/>
        <a:p>
          <a:endParaRPr lang="zh-CN" altLang="en-US"/>
        </a:p>
      </dgm:t>
    </dgm:pt>
    <dgm:pt modelId="{03E047FA-521D-4AD9-BF42-BEC17C842E00}" type="pres">
      <dgm:prSet presAssocID="{8B374E29-5ED9-4002-A42C-303B71580966}" presName="parTxOnlySpace" presStyleCnt="0"/>
      <dgm:spPr/>
    </dgm:pt>
    <dgm:pt modelId="{1D43A412-005A-4A5F-B7CB-C50B2E125EC2}" type="pres">
      <dgm:prSet presAssocID="{181320D4-E996-488A-B5C1-35BB5E71640E}" presName="parTxOnly" presStyleLbl="node1" presStyleIdx="1" presStyleCnt="3" custScaleX="144093" custScaleY="146402">
        <dgm:presLayoutVars>
          <dgm:chMax val="0"/>
          <dgm:chPref val="0"/>
          <dgm:bulletEnabled val="1"/>
        </dgm:presLayoutVars>
      </dgm:prSet>
      <dgm:spPr/>
      <dgm:t>
        <a:bodyPr/>
        <a:lstStyle/>
        <a:p>
          <a:endParaRPr lang="zh-CN" altLang="en-US"/>
        </a:p>
      </dgm:t>
    </dgm:pt>
    <dgm:pt modelId="{E2C6E21B-7A6F-4601-8A21-6626D8CE26EC}" type="pres">
      <dgm:prSet presAssocID="{524604A9-BE8A-4622-8108-41056BA05F14}" presName="parTxOnlySpace" presStyleCnt="0"/>
      <dgm:spPr/>
    </dgm:pt>
    <dgm:pt modelId="{B3D4CA11-59D2-4B50-83FD-12AB1058C889}" type="pres">
      <dgm:prSet presAssocID="{B8C5D885-B110-4CD4-B7ED-FF47E454706B}" presName="parTxOnly" presStyleLbl="node1" presStyleIdx="2" presStyleCnt="3" custScaleX="131617" custScaleY="146402">
        <dgm:presLayoutVars>
          <dgm:chMax val="0"/>
          <dgm:chPref val="0"/>
          <dgm:bulletEnabled val="1"/>
        </dgm:presLayoutVars>
      </dgm:prSet>
      <dgm:spPr/>
      <dgm:t>
        <a:bodyPr/>
        <a:lstStyle/>
        <a:p>
          <a:endParaRPr lang="zh-CN" altLang="en-US"/>
        </a:p>
      </dgm:t>
    </dgm:pt>
  </dgm:ptLst>
  <dgm:cxnLst>
    <dgm:cxn modelId="{C42CEEAC-02CD-44D6-BC0E-2DEE689E2209}" srcId="{2D39F4E2-88B4-4DE4-8D45-318F903953BA}" destId="{64623D46-2C08-4679-B758-E9AEFCE95B47}" srcOrd="0" destOrd="0" parTransId="{C1AFEBAF-24CA-4626-A2BD-00392085CECD}" sibTransId="{8B374E29-5ED9-4002-A42C-303B71580966}"/>
    <dgm:cxn modelId="{8D189655-CC68-4429-A83E-FE1469767B54}" srcId="{2D39F4E2-88B4-4DE4-8D45-318F903953BA}" destId="{B8C5D885-B110-4CD4-B7ED-FF47E454706B}" srcOrd="2" destOrd="0" parTransId="{CD49AE34-3829-4819-8BC8-490145F4404D}" sibTransId="{7D64AE3A-BD8C-497F-8DD2-A0D8018A2505}"/>
    <dgm:cxn modelId="{35E833DB-E087-4CCF-993A-41EDF38A64A8}" type="presOf" srcId="{2D39F4E2-88B4-4DE4-8D45-318F903953BA}" destId="{EC2A5018-4D65-499E-B440-05143F728537}" srcOrd="0" destOrd="0" presId="urn:microsoft.com/office/officeart/2005/8/layout/chevron1"/>
    <dgm:cxn modelId="{0C047B38-E08E-4A2C-B17A-B1A90EFFE842}" type="presOf" srcId="{181320D4-E996-488A-B5C1-35BB5E71640E}" destId="{1D43A412-005A-4A5F-B7CB-C50B2E125EC2}" srcOrd="0" destOrd="0" presId="urn:microsoft.com/office/officeart/2005/8/layout/chevron1"/>
    <dgm:cxn modelId="{81A669F8-4374-4868-B614-82F2C59408DE}" type="presOf" srcId="{B8C5D885-B110-4CD4-B7ED-FF47E454706B}" destId="{B3D4CA11-59D2-4B50-83FD-12AB1058C889}" srcOrd="0" destOrd="0" presId="urn:microsoft.com/office/officeart/2005/8/layout/chevron1"/>
    <dgm:cxn modelId="{48B71726-C429-4E64-8298-DF2F2FD21DA6}" srcId="{2D39F4E2-88B4-4DE4-8D45-318F903953BA}" destId="{181320D4-E996-488A-B5C1-35BB5E71640E}" srcOrd="1" destOrd="0" parTransId="{D9B11E98-4AEA-451D-ADCD-6EDAB693DDBE}" sibTransId="{524604A9-BE8A-4622-8108-41056BA05F14}"/>
    <dgm:cxn modelId="{07B86B6F-5DF7-4621-B3FE-35C742FAB2B2}" type="presOf" srcId="{64623D46-2C08-4679-B758-E9AEFCE95B47}" destId="{74F0228B-5C43-4C91-864E-163B13FA9C89}" srcOrd="0" destOrd="0" presId="urn:microsoft.com/office/officeart/2005/8/layout/chevron1"/>
    <dgm:cxn modelId="{B7AFCF13-9F4F-4CFC-92D6-DF0C109A5001}" type="presParOf" srcId="{EC2A5018-4D65-499E-B440-05143F728537}" destId="{74F0228B-5C43-4C91-864E-163B13FA9C89}" srcOrd="0" destOrd="0" presId="urn:microsoft.com/office/officeart/2005/8/layout/chevron1"/>
    <dgm:cxn modelId="{74A35118-50B4-46D0-95AF-B3712A6FFD3B}" type="presParOf" srcId="{EC2A5018-4D65-499E-B440-05143F728537}" destId="{03E047FA-521D-4AD9-BF42-BEC17C842E00}" srcOrd="1" destOrd="0" presId="urn:microsoft.com/office/officeart/2005/8/layout/chevron1"/>
    <dgm:cxn modelId="{6EFFEF92-A401-46F4-9948-AAFCC1172B4F}" type="presParOf" srcId="{EC2A5018-4D65-499E-B440-05143F728537}" destId="{1D43A412-005A-4A5F-B7CB-C50B2E125EC2}" srcOrd="2" destOrd="0" presId="urn:microsoft.com/office/officeart/2005/8/layout/chevron1"/>
    <dgm:cxn modelId="{24FD0996-87FE-4E17-B181-2D8303824814}" type="presParOf" srcId="{EC2A5018-4D65-499E-B440-05143F728537}" destId="{E2C6E21B-7A6F-4601-8A21-6626D8CE26EC}" srcOrd="3" destOrd="0" presId="urn:microsoft.com/office/officeart/2005/8/layout/chevron1"/>
    <dgm:cxn modelId="{63C2B49D-388E-4ECC-AA71-1D30064F8296}" type="presParOf" srcId="{EC2A5018-4D65-499E-B440-05143F728537}" destId="{B3D4CA11-59D2-4B50-83FD-12AB1058C889}" srcOrd="4"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4D24C8-27B1-4CFA-930A-EFCC361C1D22}" type="doc">
      <dgm:prSet loTypeId="urn:microsoft.com/office/officeart/2005/8/layout/pyramid2#1" loCatId="list" qsTypeId="urn:microsoft.com/office/officeart/2005/8/quickstyle/3d5#3" qsCatId="3D" csTypeId="urn:microsoft.com/office/officeart/2005/8/colors/colorful4#1" csCatId="colorful" phldr="1"/>
      <dgm:spPr/>
    </dgm:pt>
    <dgm:pt modelId="{79353216-62D4-4D44-BDED-1EAC0B797FD7}">
      <dgm:prSet phldrT="[文本]" custT="1"/>
      <dgm:spPr/>
      <dgm:t>
        <a:bodyPr/>
        <a:lstStyle/>
        <a:p>
          <a:pPr algn="l"/>
          <a:r>
            <a:rPr lang="en-US" altLang="zh-CN" sz="1400" b="1" dirty="0" smtClean="0">
              <a:latin typeface="黑体" panose="02010609060101010101" pitchFamily="49" charset="-122"/>
              <a:ea typeface="黑体" panose="02010609060101010101" pitchFamily="49" charset="-122"/>
            </a:rPr>
            <a:t>    </a:t>
          </a:r>
          <a:r>
            <a:rPr lang="zh-CN" altLang="zh-CN" sz="1400" b="1" dirty="0" smtClean="0">
              <a:latin typeface="黑体" panose="02010609060101010101" pitchFamily="49" charset="-122"/>
              <a:ea typeface="黑体" panose="02010609060101010101" pitchFamily="49" charset="-122"/>
            </a:rPr>
            <a:t>高职院校的实践教学不仅要再现生产过程或工作过程中应知应会的职业岗位要求，而且要体现作为高等职业教育中“高”的属性。</a:t>
          </a:r>
          <a:endParaRPr lang="zh-CN" altLang="en-US" sz="1400" dirty="0"/>
        </a:p>
      </dgm:t>
    </dgm:pt>
    <dgm:pt modelId="{5B29822F-57F8-4BDB-83D1-BF796F9C4821}" cxnId="{0A8C1C2F-E7C8-4319-AD71-5F92C203D944}" type="parTrans">
      <dgm:prSet/>
      <dgm:spPr/>
      <dgm:t>
        <a:bodyPr/>
        <a:lstStyle/>
        <a:p>
          <a:pPr algn="l"/>
          <a:endParaRPr lang="zh-CN" altLang="en-US" sz="1400"/>
        </a:p>
      </dgm:t>
    </dgm:pt>
    <dgm:pt modelId="{D0467B83-6AC0-4403-820B-9D506D511EC7}" cxnId="{0A8C1C2F-E7C8-4319-AD71-5F92C203D944}" type="sibTrans">
      <dgm:prSet/>
      <dgm:spPr/>
      <dgm:t>
        <a:bodyPr/>
        <a:lstStyle/>
        <a:p>
          <a:pPr algn="l"/>
          <a:endParaRPr lang="zh-CN" altLang="en-US" sz="1400"/>
        </a:p>
      </dgm:t>
    </dgm:pt>
    <dgm:pt modelId="{C09C0606-0C7A-4948-A967-4E7C9C981B19}">
      <dgm:prSet phldrT="[文本]" custT="1"/>
      <dgm:spPr/>
      <dgm:t>
        <a:bodyPr/>
        <a:lstStyle/>
        <a:p>
          <a:pPr algn="l"/>
          <a:r>
            <a:rPr lang="zh-CN" altLang="en-US" sz="1400" b="1" dirty="0" smtClean="0">
              <a:latin typeface="黑体" panose="02010609060101010101" pitchFamily="49" charset="-122"/>
              <a:ea typeface="黑体" panose="02010609060101010101" pitchFamily="49" charset="-122"/>
            </a:rPr>
            <a:t>    要处理好校内生产性实训、技能提升实训、技术创新应用实训之间的关系。</a:t>
          </a:r>
          <a:endParaRPr lang="zh-CN" altLang="en-US" sz="1400" dirty="0"/>
        </a:p>
      </dgm:t>
    </dgm:pt>
    <dgm:pt modelId="{1D7A118D-C200-4906-B451-9DE39D286037}" cxnId="{BE332DAE-6FFB-45B5-B4E1-AC093A00E199}" type="parTrans">
      <dgm:prSet/>
      <dgm:spPr/>
      <dgm:t>
        <a:bodyPr/>
        <a:lstStyle/>
        <a:p>
          <a:pPr algn="l"/>
          <a:endParaRPr lang="zh-CN" altLang="en-US" sz="1400"/>
        </a:p>
      </dgm:t>
    </dgm:pt>
    <dgm:pt modelId="{631AD950-959B-4BA7-97A0-83A5EB8B23FD}" cxnId="{BE332DAE-6FFB-45B5-B4E1-AC093A00E199}" type="sibTrans">
      <dgm:prSet/>
      <dgm:spPr/>
      <dgm:t>
        <a:bodyPr/>
        <a:lstStyle/>
        <a:p>
          <a:pPr algn="l"/>
          <a:endParaRPr lang="zh-CN" altLang="en-US" sz="1400"/>
        </a:p>
      </dgm:t>
    </dgm:pt>
    <dgm:pt modelId="{A79441DF-6B7A-4421-B66A-1B563CC75A49}">
      <dgm:prSet phldrT="[文本]" custT="1"/>
      <dgm:spPr/>
      <dgm:t>
        <a:bodyPr/>
        <a:lstStyle/>
        <a:p>
          <a:pPr algn="l"/>
          <a:r>
            <a:rPr lang="zh-CN" altLang="en-US" sz="1400" b="1" dirty="0" smtClean="0">
              <a:latin typeface="黑体" panose="02010609060101010101" pitchFamily="49" charset="-122"/>
              <a:ea typeface="黑体" panose="02010609060101010101" pitchFamily="49" charset="-122"/>
            </a:rPr>
            <a:t>    除了强调要真刀真枪地进行技能训练之外，还要强调要真刀真枪地进行技术开发的训练。</a:t>
          </a:r>
          <a:endParaRPr lang="zh-CN" altLang="en-US" sz="1400" dirty="0"/>
        </a:p>
      </dgm:t>
    </dgm:pt>
    <dgm:pt modelId="{AF5CAFF6-1C9D-4AB0-8499-03FC172CCA66}" cxnId="{5CEF5EAB-C3FE-4330-AEBE-E1E12563D9C9}" type="parTrans">
      <dgm:prSet/>
      <dgm:spPr/>
      <dgm:t>
        <a:bodyPr/>
        <a:lstStyle/>
        <a:p>
          <a:pPr algn="l"/>
          <a:endParaRPr lang="zh-CN" altLang="en-US" sz="1400"/>
        </a:p>
      </dgm:t>
    </dgm:pt>
    <dgm:pt modelId="{E4275C9E-FBE7-43D2-B2A7-50E174177ABA}" cxnId="{5CEF5EAB-C3FE-4330-AEBE-E1E12563D9C9}" type="sibTrans">
      <dgm:prSet/>
      <dgm:spPr/>
      <dgm:t>
        <a:bodyPr/>
        <a:lstStyle/>
        <a:p>
          <a:pPr algn="l"/>
          <a:endParaRPr lang="zh-CN" altLang="en-US" sz="1400"/>
        </a:p>
      </dgm:t>
    </dgm:pt>
    <dgm:pt modelId="{A282833B-524E-4342-A302-0670A9504A00}">
      <dgm:prSet custT="1"/>
      <dgm:spPr/>
      <dgm:t>
        <a:bodyPr/>
        <a:lstStyle/>
        <a:p>
          <a:pPr algn="l"/>
          <a:r>
            <a:rPr lang="zh-CN" altLang="en-US" sz="1400" b="1" dirty="0" smtClean="0">
              <a:latin typeface="黑体" panose="02010609060101010101" pitchFamily="49" charset="-122"/>
              <a:ea typeface="黑体" panose="02010609060101010101" pitchFamily="49" charset="-122"/>
            </a:rPr>
            <a:t>    同时处理好“基于工作的学习”和“基于学习的工作”的关系，防止实践教学简单肤浅和低水平重复的弊病。 </a:t>
          </a:r>
          <a:endParaRPr lang="zh-CN" altLang="en-US" sz="1400" dirty="0"/>
        </a:p>
      </dgm:t>
    </dgm:pt>
    <dgm:pt modelId="{F3BC4F1B-DF1F-4518-8E56-C5912B728A7A}" cxnId="{0A846E3F-963C-44D8-8E4F-4768792B6E3A}" type="parTrans">
      <dgm:prSet/>
      <dgm:spPr/>
      <dgm:t>
        <a:bodyPr/>
        <a:lstStyle/>
        <a:p>
          <a:pPr algn="l"/>
          <a:endParaRPr lang="zh-CN" altLang="en-US" sz="1400"/>
        </a:p>
      </dgm:t>
    </dgm:pt>
    <dgm:pt modelId="{980D900D-60E8-4CD8-B3F4-180BBD4DC76B}" cxnId="{0A846E3F-963C-44D8-8E4F-4768792B6E3A}" type="sibTrans">
      <dgm:prSet/>
      <dgm:spPr/>
      <dgm:t>
        <a:bodyPr/>
        <a:lstStyle/>
        <a:p>
          <a:pPr algn="l"/>
          <a:endParaRPr lang="zh-CN" altLang="en-US" sz="1400"/>
        </a:p>
      </dgm:t>
    </dgm:pt>
    <dgm:pt modelId="{82E39481-0EE1-4124-B383-04A4EE7F4F94}" type="pres">
      <dgm:prSet presAssocID="{084D24C8-27B1-4CFA-930A-EFCC361C1D22}" presName="compositeShape" presStyleCnt="0">
        <dgm:presLayoutVars>
          <dgm:dir/>
          <dgm:resizeHandles/>
        </dgm:presLayoutVars>
      </dgm:prSet>
      <dgm:spPr/>
    </dgm:pt>
    <dgm:pt modelId="{28CF18E8-207F-4FC2-B1DA-6868D67B7ECF}" type="pres">
      <dgm:prSet presAssocID="{084D24C8-27B1-4CFA-930A-EFCC361C1D22}" presName="pyramid" presStyleLbl="node1" presStyleIdx="0" presStyleCnt="1"/>
      <dgm:spPr/>
    </dgm:pt>
    <dgm:pt modelId="{1396F1E7-2AED-42A6-90D5-3C0FA2516497}" type="pres">
      <dgm:prSet presAssocID="{084D24C8-27B1-4CFA-930A-EFCC361C1D22}" presName="theList" presStyleCnt="0"/>
      <dgm:spPr/>
    </dgm:pt>
    <dgm:pt modelId="{66F51CF5-2A2D-4B3D-8CFE-070DDA06161A}" type="pres">
      <dgm:prSet presAssocID="{79353216-62D4-4D44-BDED-1EAC0B797FD7}" presName="aNode" presStyleLbl="fgAcc1" presStyleIdx="0" presStyleCnt="4" custScaleX="141221" custScaleY="130571">
        <dgm:presLayoutVars>
          <dgm:bulletEnabled val="1"/>
        </dgm:presLayoutVars>
      </dgm:prSet>
      <dgm:spPr/>
      <dgm:t>
        <a:bodyPr/>
        <a:lstStyle/>
        <a:p>
          <a:endParaRPr lang="zh-CN" altLang="en-US"/>
        </a:p>
      </dgm:t>
    </dgm:pt>
    <dgm:pt modelId="{436B7DE0-FC1C-4636-82F1-440CF0B21534}" type="pres">
      <dgm:prSet presAssocID="{79353216-62D4-4D44-BDED-1EAC0B797FD7}" presName="aSpace" presStyleCnt="0"/>
      <dgm:spPr/>
    </dgm:pt>
    <dgm:pt modelId="{C3A5E0CC-FB41-48D6-BD4A-4D88352A005A}" type="pres">
      <dgm:prSet presAssocID="{C09C0606-0C7A-4948-A967-4E7C9C981B19}" presName="aNode" presStyleLbl="fgAcc1" presStyleIdx="1" presStyleCnt="4" custScaleX="141221" custScaleY="130571">
        <dgm:presLayoutVars>
          <dgm:bulletEnabled val="1"/>
        </dgm:presLayoutVars>
      </dgm:prSet>
      <dgm:spPr/>
      <dgm:t>
        <a:bodyPr/>
        <a:lstStyle/>
        <a:p>
          <a:endParaRPr lang="zh-CN" altLang="en-US"/>
        </a:p>
      </dgm:t>
    </dgm:pt>
    <dgm:pt modelId="{2E59EE7C-A3EF-43FF-8C20-C84AF8322C4D}" type="pres">
      <dgm:prSet presAssocID="{C09C0606-0C7A-4948-A967-4E7C9C981B19}" presName="aSpace" presStyleCnt="0"/>
      <dgm:spPr/>
    </dgm:pt>
    <dgm:pt modelId="{8BF3F29F-DB9E-4339-8DA7-76F06254E40C}" type="pres">
      <dgm:prSet presAssocID="{A79441DF-6B7A-4421-B66A-1B563CC75A49}" presName="aNode" presStyleLbl="fgAcc1" presStyleIdx="2" presStyleCnt="4" custScaleX="141221" custScaleY="130571">
        <dgm:presLayoutVars>
          <dgm:bulletEnabled val="1"/>
        </dgm:presLayoutVars>
      </dgm:prSet>
      <dgm:spPr/>
      <dgm:t>
        <a:bodyPr/>
        <a:lstStyle/>
        <a:p>
          <a:endParaRPr lang="zh-CN" altLang="en-US"/>
        </a:p>
      </dgm:t>
    </dgm:pt>
    <dgm:pt modelId="{11026539-9578-4679-A898-56F019949289}" type="pres">
      <dgm:prSet presAssocID="{A79441DF-6B7A-4421-B66A-1B563CC75A49}" presName="aSpace" presStyleCnt="0"/>
      <dgm:spPr/>
    </dgm:pt>
    <dgm:pt modelId="{C8BE322E-635B-4B21-AC03-E34FB3DE0037}" type="pres">
      <dgm:prSet presAssocID="{A282833B-524E-4342-A302-0670A9504A00}" presName="aNode" presStyleLbl="fgAcc1" presStyleIdx="3" presStyleCnt="4" custScaleX="141221" custScaleY="130571">
        <dgm:presLayoutVars>
          <dgm:bulletEnabled val="1"/>
        </dgm:presLayoutVars>
      </dgm:prSet>
      <dgm:spPr/>
      <dgm:t>
        <a:bodyPr/>
        <a:lstStyle/>
        <a:p>
          <a:endParaRPr lang="zh-CN" altLang="en-US"/>
        </a:p>
      </dgm:t>
    </dgm:pt>
    <dgm:pt modelId="{53845C43-BE95-49EB-BCB2-71FCE5708907}" type="pres">
      <dgm:prSet presAssocID="{A282833B-524E-4342-A302-0670A9504A00}" presName="aSpace" presStyleCnt="0"/>
      <dgm:spPr/>
    </dgm:pt>
  </dgm:ptLst>
  <dgm:cxnLst>
    <dgm:cxn modelId="{0F6D3489-A022-44DA-A4DF-E6B07BB553C8}" type="presOf" srcId="{A282833B-524E-4342-A302-0670A9504A00}" destId="{C8BE322E-635B-4B21-AC03-E34FB3DE0037}" srcOrd="0" destOrd="0" presId="urn:microsoft.com/office/officeart/2005/8/layout/pyramid2#1"/>
    <dgm:cxn modelId="{A1EBF5FD-05CC-4044-9CD4-25E39F9D34B7}" type="presOf" srcId="{A79441DF-6B7A-4421-B66A-1B563CC75A49}" destId="{8BF3F29F-DB9E-4339-8DA7-76F06254E40C}" srcOrd="0" destOrd="0" presId="urn:microsoft.com/office/officeart/2005/8/layout/pyramid2#1"/>
    <dgm:cxn modelId="{5CEF5EAB-C3FE-4330-AEBE-E1E12563D9C9}" srcId="{084D24C8-27B1-4CFA-930A-EFCC361C1D22}" destId="{A79441DF-6B7A-4421-B66A-1B563CC75A49}" srcOrd="2" destOrd="0" parTransId="{AF5CAFF6-1C9D-4AB0-8499-03FC172CCA66}" sibTransId="{E4275C9E-FBE7-43D2-B2A7-50E174177ABA}"/>
    <dgm:cxn modelId="{BE332DAE-6FFB-45B5-B4E1-AC093A00E199}" srcId="{084D24C8-27B1-4CFA-930A-EFCC361C1D22}" destId="{C09C0606-0C7A-4948-A967-4E7C9C981B19}" srcOrd="1" destOrd="0" parTransId="{1D7A118D-C200-4906-B451-9DE39D286037}" sibTransId="{631AD950-959B-4BA7-97A0-83A5EB8B23FD}"/>
    <dgm:cxn modelId="{BBC22F40-9013-48BD-AA63-0C9BC71E5E00}" type="presOf" srcId="{084D24C8-27B1-4CFA-930A-EFCC361C1D22}" destId="{82E39481-0EE1-4124-B383-04A4EE7F4F94}" srcOrd="0" destOrd="0" presId="urn:microsoft.com/office/officeart/2005/8/layout/pyramid2#1"/>
    <dgm:cxn modelId="{0A8C1C2F-E7C8-4319-AD71-5F92C203D944}" srcId="{084D24C8-27B1-4CFA-930A-EFCC361C1D22}" destId="{79353216-62D4-4D44-BDED-1EAC0B797FD7}" srcOrd="0" destOrd="0" parTransId="{5B29822F-57F8-4BDB-83D1-BF796F9C4821}" sibTransId="{D0467B83-6AC0-4403-820B-9D506D511EC7}"/>
    <dgm:cxn modelId="{4AF7D41E-AE62-4EF4-BAC3-979E7266845D}" type="presOf" srcId="{79353216-62D4-4D44-BDED-1EAC0B797FD7}" destId="{66F51CF5-2A2D-4B3D-8CFE-070DDA06161A}" srcOrd="0" destOrd="0" presId="urn:microsoft.com/office/officeart/2005/8/layout/pyramid2#1"/>
    <dgm:cxn modelId="{B9C5034C-C6BB-420B-98BB-747AB96FF4E1}" type="presOf" srcId="{C09C0606-0C7A-4948-A967-4E7C9C981B19}" destId="{C3A5E0CC-FB41-48D6-BD4A-4D88352A005A}" srcOrd="0" destOrd="0" presId="urn:microsoft.com/office/officeart/2005/8/layout/pyramid2#1"/>
    <dgm:cxn modelId="{0A846E3F-963C-44D8-8E4F-4768792B6E3A}" srcId="{084D24C8-27B1-4CFA-930A-EFCC361C1D22}" destId="{A282833B-524E-4342-A302-0670A9504A00}" srcOrd="3" destOrd="0" parTransId="{F3BC4F1B-DF1F-4518-8E56-C5912B728A7A}" sibTransId="{980D900D-60E8-4CD8-B3F4-180BBD4DC76B}"/>
    <dgm:cxn modelId="{09D952A6-1F8B-492E-BC8A-D7B77FDCCF50}" type="presParOf" srcId="{82E39481-0EE1-4124-B383-04A4EE7F4F94}" destId="{28CF18E8-207F-4FC2-B1DA-6868D67B7ECF}" srcOrd="0" destOrd="0" presId="urn:microsoft.com/office/officeart/2005/8/layout/pyramid2#1"/>
    <dgm:cxn modelId="{172F2F43-62E7-40E2-AFE5-C5A6BECE5BDE}" type="presParOf" srcId="{82E39481-0EE1-4124-B383-04A4EE7F4F94}" destId="{1396F1E7-2AED-42A6-90D5-3C0FA2516497}" srcOrd="1" destOrd="0" presId="urn:microsoft.com/office/officeart/2005/8/layout/pyramid2#1"/>
    <dgm:cxn modelId="{143B244D-FD9D-4A95-87DA-DB5D61240DDF}" type="presParOf" srcId="{1396F1E7-2AED-42A6-90D5-3C0FA2516497}" destId="{66F51CF5-2A2D-4B3D-8CFE-070DDA06161A}" srcOrd="0" destOrd="0" presId="urn:microsoft.com/office/officeart/2005/8/layout/pyramid2#1"/>
    <dgm:cxn modelId="{4B173DFD-4F31-46FD-A0FB-E7F4906F1F54}" type="presParOf" srcId="{1396F1E7-2AED-42A6-90D5-3C0FA2516497}" destId="{436B7DE0-FC1C-4636-82F1-440CF0B21534}" srcOrd="1" destOrd="0" presId="urn:microsoft.com/office/officeart/2005/8/layout/pyramid2#1"/>
    <dgm:cxn modelId="{B9A9045B-2C1A-4E9A-8750-5479FB6FEAB1}" type="presParOf" srcId="{1396F1E7-2AED-42A6-90D5-3C0FA2516497}" destId="{C3A5E0CC-FB41-48D6-BD4A-4D88352A005A}" srcOrd="2" destOrd="0" presId="urn:microsoft.com/office/officeart/2005/8/layout/pyramid2#1"/>
    <dgm:cxn modelId="{C5FEDF4D-68D6-47FE-A0DC-2BDDF74BE9F6}" type="presParOf" srcId="{1396F1E7-2AED-42A6-90D5-3C0FA2516497}" destId="{2E59EE7C-A3EF-43FF-8C20-C84AF8322C4D}" srcOrd="3" destOrd="0" presId="urn:microsoft.com/office/officeart/2005/8/layout/pyramid2#1"/>
    <dgm:cxn modelId="{08524357-9384-401A-AD79-CC300CED2A21}" type="presParOf" srcId="{1396F1E7-2AED-42A6-90D5-3C0FA2516497}" destId="{8BF3F29F-DB9E-4339-8DA7-76F06254E40C}" srcOrd="4" destOrd="0" presId="urn:microsoft.com/office/officeart/2005/8/layout/pyramid2#1"/>
    <dgm:cxn modelId="{B18580E7-6520-46B1-975E-B13ED705F762}" type="presParOf" srcId="{1396F1E7-2AED-42A6-90D5-3C0FA2516497}" destId="{11026539-9578-4679-A898-56F019949289}" srcOrd="5" destOrd="0" presId="urn:microsoft.com/office/officeart/2005/8/layout/pyramid2#1"/>
    <dgm:cxn modelId="{6BC0D242-FD93-4A73-9EBA-C70A732482D9}" type="presParOf" srcId="{1396F1E7-2AED-42A6-90D5-3C0FA2516497}" destId="{C8BE322E-635B-4B21-AC03-E34FB3DE0037}" srcOrd="6" destOrd="0" presId="urn:microsoft.com/office/officeart/2005/8/layout/pyramid2#1"/>
    <dgm:cxn modelId="{44428F5F-E0F8-4C52-945D-312262138B5C}" type="presParOf" srcId="{1396F1E7-2AED-42A6-90D5-3C0FA2516497}" destId="{53845C43-BE95-49EB-BCB2-71FCE5708907}" srcOrd="7" destOrd="0" presId="urn:microsoft.com/office/officeart/2005/8/layout/pyramid2#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C8CFA-B3E9-4996-BD43-9D920EFE3C1F}">
      <dsp:nvSpPr>
        <dsp:cNvPr id="0" name=""/>
        <dsp:cNvSpPr/>
      </dsp:nvSpPr>
      <dsp:spPr>
        <a:xfrm>
          <a:off x="2234654" y="2817869"/>
          <a:ext cx="2061188" cy="2061188"/>
        </a:xfrm>
        <a:prstGeom prst="ellipse">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r>
            <a:rPr lang="zh-CN" altLang="en-US" sz="4700" b="1" kern="1200" dirty="0" smtClean="0">
              <a:solidFill>
                <a:srgbClr val="FFFF00"/>
              </a:solidFill>
            </a:rPr>
            <a:t>大学发展</a:t>
          </a:r>
          <a:endParaRPr lang="zh-CN" altLang="en-US" sz="4700" b="1" kern="1200" dirty="0">
            <a:solidFill>
              <a:srgbClr val="FFFF00"/>
            </a:solidFill>
          </a:endParaRPr>
        </a:p>
      </dsp:txBody>
      <dsp:txXfrm>
        <a:off x="2536508" y="3119723"/>
        <a:ext cx="1457480" cy="1457480"/>
      </dsp:txXfrm>
    </dsp:sp>
    <dsp:sp modelId="{309502F2-76B6-426E-BF21-8C732FD34FFD}">
      <dsp:nvSpPr>
        <dsp:cNvPr id="0" name=""/>
        <dsp:cNvSpPr/>
      </dsp:nvSpPr>
      <dsp:spPr>
        <a:xfrm rot="12900000">
          <a:off x="833664" y="2432693"/>
          <a:ext cx="1658258" cy="587438"/>
        </a:xfrm>
        <a:prstGeom prst="lef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450839-A2E0-4786-A627-712F126123E5}">
      <dsp:nvSpPr>
        <dsp:cNvPr id="0" name=""/>
        <dsp:cNvSpPr/>
      </dsp:nvSpPr>
      <dsp:spPr>
        <a:xfrm>
          <a:off x="4546" y="1467591"/>
          <a:ext cx="1958129" cy="1566503"/>
        </a:xfrm>
        <a:prstGeom prst="roundRect">
          <a:avLst>
            <a:gd name="adj" fmla="val 1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100000"/>
            </a:lnSpc>
            <a:spcBef>
              <a:spcPct val="0"/>
            </a:spcBef>
            <a:spcAft>
              <a:spcPct val="35000"/>
            </a:spcAft>
          </a:pPr>
          <a:r>
            <a:rPr lang="zh-CN" altLang="en-US" sz="4000" kern="1200" dirty="0" smtClean="0"/>
            <a:t>规划引领</a:t>
          </a:r>
        </a:p>
      </dsp:txBody>
      <dsp:txXfrm>
        <a:off x="50427" y="1513472"/>
        <a:ext cx="1866367" cy="1474741"/>
      </dsp:txXfrm>
    </dsp:sp>
    <dsp:sp modelId="{D1402781-7A57-4B0A-86C1-AB47A09E5C47}">
      <dsp:nvSpPr>
        <dsp:cNvPr id="0" name=""/>
        <dsp:cNvSpPr/>
      </dsp:nvSpPr>
      <dsp:spPr>
        <a:xfrm rot="16200000">
          <a:off x="2436119" y="1598508"/>
          <a:ext cx="1658258" cy="587438"/>
        </a:xfrm>
        <a:prstGeom prst="leftArrow">
          <a:avLst>
            <a:gd name="adj1" fmla="val 60000"/>
            <a:gd name="adj2" fmla="val 50000"/>
          </a:avLst>
        </a:prstGeom>
        <a:solidFill>
          <a:schemeClr val="accent2">
            <a:shade val="90000"/>
            <a:hueOff val="0"/>
            <a:satOff val="-19999"/>
            <a:lumOff val="272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C6FB43-9044-4D39-8C9E-FBC1920669BA}">
      <dsp:nvSpPr>
        <dsp:cNvPr id="0" name=""/>
        <dsp:cNvSpPr/>
      </dsp:nvSpPr>
      <dsp:spPr>
        <a:xfrm>
          <a:off x="2286184" y="279846"/>
          <a:ext cx="1958129" cy="156650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100000"/>
            </a:lnSpc>
            <a:spcBef>
              <a:spcPct val="0"/>
            </a:spcBef>
            <a:spcAft>
              <a:spcPct val="35000"/>
            </a:spcAft>
          </a:pPr>
          <a:r>
            <a:rPr lang="zh-CN" altLang="en-US" sz="4000" kern="1200" dirty="0" smtClean="0"/>
            <a:t>找钱落实</a:t>
          </a:r>
        </a:p>
      </dsp:txBody>
      <dsp:txXfrm>
        <a:off x="2332065" y="325727"/>
        <a:ext cx="1866367" cy="1474741"/>
      </dsp:txXfrm>
    </dsp:sp>
    <dsp:sp modelId="{2457EBD6-B459-4FA8-94AB-27B0BEC16DA3}">
      <dsp:nvSpPr>
        <dsp:cNvPr id="0" name=""/>
        <dsp:cNvSpPr/>
      </dsp:nvSpPr>
      <dsp:spPr>
        <a:xfrm rot="19500000">
          <a:off x="4038574" y="2432693"/>
          <a:ext cx="1658258" cy="587438"/>
        </a:xfrm>
        <a:prstGeom prst="leftArrow">
          <a:avLst>
            <a:gd name="adj1" fmla="val 60000"/>
            <a:gd name="adj2" fmla="val 50000"/>
          </a:avLst>
        </a:prstGeom>
        <a:solidFill>
          <a:schemeClr val="accent2">
            <a:shade val="90000"/>
            <a:hueOff val="0"/>
            <a:satOff val="-19999"/>
            <a:lumOff val="272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8A84D2-E0E7-4E58-8BDF-7DF668AB9940}">
      <dsp:nvSpPr>
        <dsp:cNvPr id="0" name=""/>
        <dsp:cNvSpPr/>
      </dsp:nvSpPr>
      <dsp:spPr>
        <a:xfrm>
          <a:off x="4567822" y="1467591"/>
          <a:ext cx="1958129" cy="1566503"/>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100000"/>
            </a:lnSpc>
            <a:spcBef>
              <a:spcPct val="0"/>
            </a:spcBef>
            <a:spcAft>
              <a:spcPct val="35000"/>
            </a:spcAft>
          </a:pPr>
          <a:r>
            <a:rPr lang="zh-CN" altLang="en-US" sz="4000" kern="1200" dirty="0" smtClean="0"/>
            <a:t>树师树生</a:t>
          </a:r>
        </a:p>
      </dsp:txBody>
      <dsp:txXfrm>
        <a:off x="4613703" y="1513472"/>
        <a:ext cx="1866367" cy="14747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6F8FF-C11C-46F4-A81A-DB993E247305}">
      <dsp:nvSpPr>
        <dsp:cNvPr id="0" name=""/>
        <dsp:cNvSpPr/>
      </dsp:nvSpPr>
      <dsp:spPr>
        <a:xfrm>
          <a:off x="0" y="83193"/>
          <a:ext cx="3106182" cy="182486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sp>
    <dsp:sp modelId="{350BAFBF-DC07-48E1-9A22-A27F36878EA2}">
      <dsp:nvSpPr>
        <dsp:cNvPr id="0" name=""/>
        <dsp:cNvSpPr/>
      </dsp:nvSpPr>
      <dsp:spPr>
        <a:xfrm>
          <a:off x="2121551" y="327828"/>
          <a:ext cx="748486" cy="62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25120" rIns="0" bIns="325120" numCol="1" spcCol="1270" anchor="ctr" anchorCtr="0">
          <a:noAutofit/>
        </a:bodyPr>
        <a:lstStyle/>
        <a:p>
          <a:pPr lvl="0" algn="ctr" defTabSz="1422400">
            <a:lnSpc>
              <a:spcPct val="90000"/>
            </a:lnSpc>
            <a:spcBef>
              <a:spcPct val="0"/>
            </a:spcBef>
            <a:spcAft>
              <a:spcPct val="35000"/>
            </a:spcAft>
          </a:pPr>
          <a:endParaRPr lang="en-US" altLang="zh-CN" sz="3200" b="1" kern="1200" dirty="0" smtClean="0">
            <a:solidFill>
              <a:srgbClr val="FF0000"/>
            </a:solidFill>
          </a:endParaRPr>
        </a:p>
        <a:p>
          <a:pPr lvl="0" algn="ctr" defTabSz="1422400">
            <a:lnSpc>
              <a:spcPct val="90000"/>
            </a:lnSpc>
            <a:spcBef>
              <a:spcPct val="0"/>
            </a:spcBef>
            <a:spcAft>
              <a:spcPct val="35000"/>
            </a:spcAft>
          </a:pPr>
          <a:r>
            <a:rPr lang="zh-CN" altLang="en-US" sz="3200" b="1" kern="1200" dirty="0" smtClean="0">
              <a:solidFill>
                <a:srgbClr val="FF0000"/>
              </a:solidFill>
            </a:rPr>
            <a:t>领导</a:t>
          </a:r>
          <a:endParaRPr lang="zh-CN" altLang="en-US" sz="3200" b="1" kern="1200" dirty="0">
            <a:solidFill>
              <a:srgbClr val="FF0000"/>
            </a:solidFill>
          </a:endParaRPr>
        </a:p>
      </dsp:txBody>
      <dsp:txXfrm>
        <a:off x="2121551" y="327828"/>
        <a:ext cx="748486" cy="621236"/>
      </dsp:txXfrm>
    </dsp:sp>
    <dsp:sp modelId="{A50441A0-7643-48D7-8CD1-72D879FEF3AD}">
      <dsp:nvSpPr>
        <dsp:cNvPr id="0" name=""/>
        <dsp:cNvSpPr/>
      </dsp:nvSpPr>
      <dsp:spPr>
        <a:xfrm>
          <a:off x="1102157" y="619026"/>
          <a:ext cx="748486" cy="62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25120" rIns="0" bIns="32512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rgbClr val="FF0000"/>
              </a:solidFill>
            </a:rPr>
            <a:t>的</a:t>
          </a:r>
          <a:endParaRPr lang="zh-CN" altLang="en-US" sz="3200" b="1" kern="1200" dirty="0">
            <a:solidFill>
              <a:srgbClr val="FF0000"/>
            </a:solidFill>
          </a:endParaRPr>
        </a:p>
      </dsp:txBody>
      <dsp:txXfrm>
        <a:off x="1102157" y="619026"/>
        <a:ext cx="748486" cy="621236"/>
      </dsp:txXfrm>
    </dsp:sp>
    <dsp:sp modelId="{293EB288-2EF5-4215-9FCE-1CA226DF7EDC}">
      <dsp:nvSpPr>
        <dsp:cNvPr id="0" name=""/>
        <dsp:cNvSpPr/>
      </dsp:nvSpPr>
      <dsp:spPr>
        <a:xfrm>
          <a:off x="228389" y="619026"/>
          <a:ext cx="748486" cy="62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25120" rIns="0" bIns="32512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rgbClr val="FF0000"/>
              </a:solidFill>
            </a:rPr>
            <a:t>党</a:t>
          </a:r>
          <a:endParaRPr lang="zh-CN" altLang="en-US" sz="3200" b="1" kern="1200" dirty="0">
            <a:solidFill>
              <a:srgbClr val="FF0000"/>
            </a:solidFill>
          </a:endParaRPr>
        </a:p>
      </dsp:txBody>
      <dsp:txXfrm>
        <a:off x="228389" y="619026"/>
        <a:ext cx="748486" cy="621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CD8DD-2355-447F-B069-3A454CFDC69A}">
      <dsp:nvSpPr>
        <dsp:cNvPr id="0" name=""/>
        <dsp:cNvSpPr/>
      </dsp:nvSpPr>
      <dsp:spPr>
        <a:xfrm>
          <a:off x="2101826" y="-196596"/>
          <a:ext cx="1582825" cy="1689325"/>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cs typeface="宋体" panose="02010600030101010101" pitchFamily="2" charset="-122"/>
            </a:rPr>
            <a:t>专业关键技术和应用前景研究</a:t>
          </a:r>
          <a:endParaRPr lang="zh-CN" altLang="en-US" sz="1600" b="1" kern="1200" dirty="0">
            <a:latin typeface="黑体" panose="02010609060101010101" pitchFamily="49" charset="-122"/>
            <a:ea typeface="黑体" panose="02010609060101010101" pitchFamily="49" charset="-122"/>
          </a:endParaRPr>
        </a:p>
      </dsp:txBody>
      <dsp:txXfrm>
        <a:off x="2333625" y="50800"/>
        <a:ext cx="1119227" cy="1194533"/>
      </dsp:txXfrm>
    </dsp:sp>
    <dsp:sp modelId="{C5FB8F52-C96D-4390-961D-9C3D9FAC7486}">
      <dsp:nvSpPr>
        <dsp:cNvPr id="0" name=""/>
        <dsp:cNvSpPr/>
      </dsp:nvSpPr>
      <dsp:spPr>
        <a:xfrm rot="2160000">
          <a:off x="3588953" y="997890"/>
          <a:ext cx="172677" cy="436740"/>
        </a:xfrm>
        <a:prstGeom prst="rightArrow">
          <a:avLst>
            <a:gd name="adj1" fmla="val 60000"/>
            <a:gd name="adj2" fmla="val 50000"/>
          </a:avLst>
        </a:prstGeom>
        <a:solidFill>
          <a:schemeClr val="accent2">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CN" altLang="en-US" sz="1900" kern="1200"/>
        </a:p>
      </dsp:txBody>
      <dsp:txXfrm>
        <a:off x="3593900" y="1070013"/>
        <a:ext cx="120874" cy="262044"/>
      </dsp:txXfrm>
    </dsp:sp>
    <dsp:sp modelId="{5A22B793-F6C8-43EF-9044-5FEB81A51738}">
      <dsp:nvSpPr>
        <dsp:cNvPr id="0" name=""/>
        <dsp:cNvSpPr/>
      </dsp:nvSpPr>
      <dsp:spPr>
        <a:xfrm>
          <a:off x="3673839" y="945538"/>
          <a:ext cx="1582825" cy="1689325"/>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zh-CN" altLang="en-US" sz="1600" kern="1200" dirty="0" smtClean="0">
              <a:latin typeface="黑体" panose="02010609060101010101" pitchFamily="49" charset="-122"/>
              <a:ea typeface="黑体" panose="02010609060101010101" pitchFamily="49" charset="-122"/>
              <a:cs typeface="宋体" panose="02010600030101010101" pitchFamily="2" charset="-122"/>
            </a:rPr>
            <a:t>专</a:t>
          </a:r>
          <a:r>
            <a:rPr lang="zh-CN" altLang="en-US" sz="1600" kern="1200" dirty="0" smtClean="0">
              <a:solidFill>
                <a:schemeClr val="tx1"/>
              </a:solidFill>
              <a:latin typeface="黑体" panose="02010609060101010101" pitchFamily="49" charset="-122"/>
              <a:ea typeface="黑体" panose="02010609060101010101" pitchFamily="49" charset="-122"/>
              <a:cs typeface="宋体" panose="02010600030101010101" pitchFamily="2" charset="-122"/>
            </a:rPr>
            <a:t>业（学科）前沿技术报告</a:t>
          </a:r>
          <a:endParaRPr lang="zh-CN" altLang="en-US" sz="1600" kern="1200" dirty="0">
            <a:solidFill>
              <a:schemeClr val="tx1"/>
            </a:solidFill>
            <a:latin typeface="黑体" panose="02010609060101010101" pitchFamily="49" charset="-122"/>
            <a:ea typeface="黑体" panose="02010609060101010101" pitchFamily="49" charset="-122"/>
          </a:endParaRPr>
        </a:p>
      </dsp:txBody>
      <dsp:txXfrm>
        <a:off x="3905638" y="1192934"/>
        <a:ext cx="1119227" cy="1194533"/>
      </dsp:txXfrm>
    </dsp:sp>
    <dsp:sp modelId="{BE2F6FA3-6241-4FD0-BEE3-BF2C94FBFB55}">
      <dsp:nvSpPr>
        <dsp:cNvPr id="0" name=""/>
        <dsp:cNvSpPr/>
      </dsp:nvSpPr>
      <dsp:spPr>
        <a:xfrm rot="6480000">
          <a:off x="4096054" y="2492058"/>
          <a:ext cx="140396" cy="436740"/>
        </a:xfrm>
        <a:prstGeom prst="rightArrow">
          <a:avLst>
            <a:gd name="adj1" fmla="val 60000"/>
            <a:gd name="adj2" fmla="val 50000"/>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CN" altLang="en-US" sz="1900" kern="1200"/>
        </a:p>
      </dsp:txBody>
      <dsp:txXfrm rot="10800000">
        <a:off x="4123621" y="2559377"/>
        <a:ext cx="98277" cy="262044"/>
      </dsp:txXfrm>
    </dsp:sp>
    <dsp:sp modelId="{FD462C3E-F2D8-4797-9F48-84B0C309E172}">
      <dsp:nvSpPr>
        <dsp:cNvPr id="0" name=""/>
        <dsp:cNvSpPr/>
      </dsp:nvSpPr>
      <dsp:spPr>
        <a:xfrm>
          <a:off x="3073383" y="2793550"/>
          <a:ext cx="1582825" cy="1689325"/>
        </a:xfrm>
        <a:prstGeom prst="ellips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zh-CN" altLang="en-US" sz="1400" kern="1200" dirty="0" smtClean="0">
              <a:latin typeface="黑体" panose="02010609060101010101" pitchFamily="49" charset="-122"/>
              <a:ea typeface="黑体" panose="02010609060101010101" pitchFamily="49" charset="-122"/>
              <a:cs typeface="宋体" panose="02010600030101010101" pitchFamily="2" charset="-122"/>
            </a:rPr>
            <a:t>  </a:t>
          </a:r>
          <a:r>
            <a:rPr lang="zh-CN" altLang="en-US" sz="1400" b="1" kern="1200" dirty="0" smtClean="0">
              <a:latin typeface="黑体" panose="02010609060101010101" pitchFamily="49" charset="-122"/>
              <a:ea typeface="黑体" panose="02010609060101010101" pitchFamily="49" charset="-122"/>
              <a:cs typeface="宋体" panose="02010600030101010101" pitchFamily="2" charset="-122"/>
            </a:rPr>
            <a:t>优秀高职院校同类专业的现状及与我校专业的比较，专业建设和教改方面的发展</a:t>
          </a:r>
          <a:r>
            <a:rPr lang="zh-CN" altLang="en-US" sz="1400" kern="1200" dirty="0" smtClean="0">
              <a:latin typeface="黑体" panose="02010609060101010101" pitchFamily="49" charset="-122"/>
              <a:ea typeface="黑体" panose="02010609060101010101" pitchFamily="49" charset="-122"/>
              <a:cs typeface="宋体" panose="02010600030101010101" pitchFamily="2" charset="-122"/>
            </a:rPr>
            <a:t>趋势。</a:t>
          </a:r>
          <a:endParaRPr lang="zh-CN" altLang="en-US" sz="1400" kern="1200" dirty="0">
            <a:latin typeface="黑体" panose="02010609060101010101" pitchFamily="49" charset="-122"/>
            <a:ea typeface="黑体" panose="02010609060101010101" pitchFamily="49" charset="-122"/>
          </a:endParaRPr>
        </a:p>
      </dsp:txBody>
      <dsp:txXfrm>
        <a:off x="3305182" y="3040946"/>
        <a:ext cx="1119227" cy="1194533"/>
      </dsp:txXfrm>
    </dsp:sp>
    <dsp:sp modelId="{0951D9A3-EE80-4EC3-80F1-5F493C404912}">
      <dsp:nvSpPr>
        <dsp:cNvPr id="0" name=""/>
        <dsp:cNvSpPr/>
      </dsp:nvSpPr>
      <dsp:spPr>
        <a:xfrm rot="10800000">
          <a:off x="2803166" y="3419843"/>
          <a:ext cx="190953" cy="436740"/>
        </a:xfrm>
        <a:prstGeom prst="rightArrow">
          <a:avLst>
            <a:gd name="adj1" fmla="val 60000"/>
            <a:gd name="adj2" fmla="val 50000"/>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CN" altLang="en-US" sz="1900" kern="1200"/>
        </a:p>
      </dsp:txBody>
      <dsp:txXfrm rot="10800000">
        <a:off x="2860452" y="3507191"/>
        <a:ext cx="133667" cy="262044"/>
      </dsp:txXfrm>
    </dsp:sp>
    <dsp:sp modelId="{7D3C2B34-A2F6-44B7-A1EF-9DD985484A36}">
      <dsp:nvSpPr>
        <dsp:cNvPr id="0" name=""/>
        <dsp:cNvSpPr/>
      </dsp:nvSpPr>
      <dsp:spPr>
        <a:xfrm>
          <a:off x="1130268" y="2793550"/>
          <a:ext cx="1582825" cy="1689325"/>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zh-CN" altLang="en-US" sz="1600" kern="1200" dirty="0" smtClean="0">
              <a:solidFill>
                <a:schemeClr val="tx1"/>
              </a:solidFill>
              <a:latin typeface="黑体" panose="02010609060101010101" pitchFamily="49" charset="-122"/>
              <a:ea typeface="黑体" panose="02010609060101010101" pitchFamily="49" charset="-122"/>
              <a:cs typeface="宋体" panose="02010600030101010101" pitchFamily="2" charset="-122"/>
            </a:rPr>
            <a:t>省部级及以上纵向课题或重大横向课题的研究成果</a:t>
          </a:r>
          <a:endParaRPr lang="zh-CN" altLang="en-US" sz="1600" kern="1200" dirty="0">
            <a:solidFill>
              <a:schemeClr val="tx1"/>
            </a:solidFill>
            <a:latin typeface="黑体" panose="02010609060101010101" pitchFamily="49" charset="-122"/>
            <a:ea typeface="黑体" panose="02010609060101010101" pitchFamily="49" charset="-122"/>
          </a:endParaRPr>
        </a:p>
      </dsp:txBody>
      <dsp:txXfrm>
        <a:off x="1362067" y="3040946"/>
        <a:ext cx="1119227" cy="1194533"/>
      </dsp:txXfrm>
    </dsp:sp>
    <dsp:sp modelId="{2772008F-2A1D-4685-B01B-312F3C0506BA}">
      <dsp:nvSpPr>
        <dsp:cNvPr id="0" name=""/>
        <dsp:cNvSpPr/>
      </dsp:nvSpPr>
      <dsp:spPr>
        <a:xfrm rot="15120000">
          <a:off x="1552483" y="2499616"/>
          <a:ext cx="140396" cy="436740"/>
        </a:xfrm>
        <a:prstGeom prst="rightArrow">
          <a:avLst>
            <a:gd name="adj1" fmla="val 60000"/>
            <a:gd name="adj2" fmla="val 50000"/>
          </a:avLst>
        </a:prstGeom>
        <a:solidFill>
          <a:schemeClr val="accent5">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CN" altLang="en-US" sz="1900" kern="1200"/>
        </a:p>
      </dsp:txBody>
      <dsp:txXfrm rot="10800000">
        <a:off x="1580050" y="2606993"/>
        <a:ext cx="98277" cy="262044"/>
      </dsp:txXfrm>
    </dsp:sp>
    <dsp:sp modelId="{D0A042F5-3ADB-45A2-A37C-B4997CD074BE}">
      <dsp:nvSpPr>
        <dsp:cNvPr id="0" name=""/>
        <dsp:cNvSpPr/>
      </dsp:nvSpPr>
      <dsp:spPr>
        <a:xfrm>
          <a:off x="529812" y="945538"/>
          <a:ext cx="1582825" cy="1689325"/>
        </a:xfrm>
        <a:prstGeom prst="ellipse">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黑体" panose="02010609060101010101" pitchFamily="49" charset="-122"/>
              <a:ea typeface="黑体" panose="02010609060101010101" pitchFamily="49" charset="-122"/>
              <a:cs typeface="宋体" panose="02010600030101010101" pitchFamily="2" charset="-122"/>
            </a:rPr>
            <a:t>新理论、新技术、新工艺、新设备等方面的应用情况介绍</a:t>
          </a:r>
          <a:endParaRPr lang="zh-CN" altLang="en-US" sz="1600" kern="1200" dirty="0">
            <a:latin typeface="黑体" panose="02010609060101010101" pitchFamily="49" charset="-122"/>
            <a:ea typeface="黑体" panose="02010609060101010101" pitchFamily="49" charset="-122"/>
          </a:endParaRPr>
        </a:p>
      </dsp:txBody>
      <dsp:txXfrm>
        <a:off x="761611" y="1192934"/>
        <a:ext cx="1119227" cy="1194533"/>
      </dsp:txXfrm>
    </dsp:sp>
    <dsp:sp modelId="{588CD42A-86A6-4329-89BA-AF605FFBC77B}">
      <dsp:nvSpPr>
        <dsp:cNvPr id="0" name=""/>
        <dsp:cNvSpPr/>
      </dsp:nvSpPr>
      <dsp:spPr>
        <a:xfrm rot="19440000">
          <a:off x="2016939" y="1003635"/>
          <a:ext cx="172677" cy="436740"/>
        </a:xfrm>
        <a:prstGeom prst="rightArrow">
          <a:avLst>
            <a:gd name="adj1" fmla="val 60000"/>
            <a:gd name="adj2" fmla="val 50000"/>
          </a:avLst>
        </a:prstGeom>
        <a:solidFill>
          <a:schemeClr val="accent6">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CN" altLang="en-US" sz="1900" kern="1200"/>
        </a:p>
      </dsp:txBody>
      <dsp:txXfrm>
        <a:off x="2021886" y="1106208"/>
        <a:ext cx="120874" cy="2620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0228B-5C43-4C91-864E-163B13FA9C89}">
      <dsp:nvSpPr>
        <dsp:cNvPr id="0" name=""/>
        <dsp:cNvSpPr/>
      </dsp:nvSpPr>
      <dsp:spPr>
        <a:xfrm>
          <a:off x="3150" y="390336"/>
          <a:ext cx="3080180" cy="1280174"/>
        </a:xfrm>
        <a:prstGeom prst="chevron">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l"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与企业共办订单班、互聘教师、在校内或企业共同建立实训基地等；</a:t>
          </a:r>
          <a:endParaRPr lang="zh-CN" altLang="en-US" sz="1600" kern="1200" dirty="0"/>
        </a:p>
      </dsp:txBody>
      <dsp:txXfrm>
        <a:off x="643237" y="390336"/>
        <a:ext cx="1800006" cy="1280174"/>
      </dsp:txXfrm>
    </dsp:sp>
    <dsp:sp modelId="{1D43A412-005A-4A5F-B7CB-C50B2E125EC2}">
      <dsp:nvSpPr>
        <dsp:cNvPr id="0" name=""/>
        <dsp:cNvSpPr/>
      </dsp:nvSpPr>
      <dsp:spPr>
        <a:xfrm>
          <a:off x="2864725" y="390336"/>
          <a:ext cx="3149959" cy="1280174"/>
        </a:xfrm>
        <a:prstGeom prst="chevron">
          <a:avLst/>
        </a:prstGeom>
        <a:solidFill>
          <a:schemeClr val="accent2">
            <a:hueOff val="-7200000"/>
            <a:satOff val="-25001"/>
            <a:lumOff val="30001"/>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l"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合作建立“双主体”办学机构，混编教学标准、师资、资源、文化等，使校企深度融合起来；</a:t>
          </a:r>
          <a:endParaRPr lang="zh-CN" altLang="en-US" sz="1600" kern="1200" dirty="0"/>
        </a:p>
      </dsp:txBody>
      <dsp:txXfrm>
        <a:off x="3504812" y="390336"/>
        <a:ext cx="1869785" cy="1280174"/>
      </dsp:txXfrm>
    </dsp:sp>
    <dsp:sp modelId="{B3D4CA11-59D2-4B50-83FD-12AB1058C889}">
      <dsp:nvSpPr>
        <dsp:cNvPr id="0" name=""/>
        <dsp:cNvSpPr/>
      </dsp:nvSpPr>
      <dsp:spPr>
        <a:xfrm>
          <a:off x="5796078" y="390336"/>
          <a:ext cx="2877226" cy="1280174"/>
        </a:xfrm>
        <a:prstGeom prst="chevron">
          <a:avLst/>
        </a:prstGeom>
        <a:solidFill>
          <a:schemeClr val="accent2">
            <a:hueOff val="-14400000"/>
            <a:satOff val="-50003"/>
            <a:lumOff val="60001"/>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l"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共同建立工程技术中心或技术中心，成为引领行业和社会的技术源和创新源。</a:t>
          </a:r>
          <a:endParaRPr lang="zh-CN" altLang="en-US" sz="1600" kern="1200" dirty="0"/>
        </a:p>
      </dsp:txBody>
      <dsp:txXfrm>
        <a:off x="6436165" y="390336"/>
        <a:ext cx="1597052" cy="12801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F18E8-207F-4FC2-B1DA-6868D67B7ECF}">
      <dsp:nvSpPr>
        <dsp:cNvPr id="0" name=""/>
        <dsp:cNvSpPr/>
      </dsp:nvSpPr>
      <dsp:spPr>
        <a:xfrm>
          <a:off x="376376" y="0"/>
          <a:ext cx="4421190" cy="4421190"/>
        </a:xfrm>
        <a:prstGeom prst="triangl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6F51CF5-2A2D-4B3D-8CFE-070DDA06161A}">
      <dsp:nvSpPr>
        <dsp:cNvPr id="0" name=""/>
        <dsp:cNvSpPr/>
      </dsp:nvSpPr>
      <dsp:spPr>
        <a:xfrm>
          <a:off x="1994672" y="443919"/>
          <a:ext cx="4058371" cy="806161"/>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altLang="zh-CN" sz="1400" b="1" kern="1200" dirty="0" smtClean="0">
              <a:latin typeface="黑体" panose="02010609060101010101" pitchFamily="49" charset="-122"/>
              <a:ea typeface="黑体" panose="02010609060101010101" pitchFamily="49" charset="-122"/>
            </a:rPr>
            <a:t>    </a:t>
          </a:r>
          <a:r>
            <a:rPr lang="zh-CN" altLang="zh-CN" sz="1400" b="1" kern="1200" dirty="0" smtClean="0">
              <a:latin typeface="黑体" panose="02010609060101010101" pitchFamily="49" charset="-122"/>
              <a:ea typeface="黑体" panose="02010609060101010101" pitchFamily="49" charset="-122"/>
            </a:rPr>
            <a:t>高职院校的实践教学不仅要再现生产过程或工作过程中应知应会的职业岗位要求，而且要体现作为高等职业教育中“高”的属性。</a:t>
          </a:r>
          <a:endParaRPr lang="zh-CN" altLang="en-US" sz="1400" kern="1200" dirty="0"/>
        </a:p>
      </dsp:txBody>
      <dsp:txXfrm>
        <a:off x="2034026" y="483273"/>
        <a:ext cx="3979663" cy="727453"/>
      </dsp:txXfrm>
    </dsp:sp>
    <dsp:sp modelId="{C3A5E0CC-FB41-48D6-BD4A-4D88352A005A}">
      <dsp:nvSpPr>
        <dsp:cNvPr id="0" name=""/>
        <dsp:cNvSpPr/>
      </dsp:nvSpPr>
      <dsp:spPr>
        <a:xfrm>
          <a:off x="1994672" y="1327257"/>
          <a:ext cx="4058371" cy="806161"/>
        </a:xfrm>
        <a:prstGeom prst="roundRect">
          <a:avLst/>
        </a:prstGeom>
        <a:solidFill>
          <a:schemeClr val="lt1">
            <a:alpha val="90000"/>
            <a:hueOff val="0"/>
            <a:satOff val="0"/>
            <a:lumOff val="0"/>
            <a:alphaOff val="0"/>
          </a:schemeClr>
        </a:solidFill>
        <a:ln w="9525" cap="flat" cmpd="sng" algn="ctr">
          <a:solidFill>
            <a:schemeClr val="accent4">
              <a:hueOff val="3714325"/>
              <a:satOff val="13208"/>
              <a:lumOff val="29869"/>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zh-CN" altLang="en-US" sz="1400" b="1" kern="1200" dirty="0" smtClean="0">
              <a:latin typeface="黑体" panose="02010609060101010101" pitchFamily="49" charset="-122"/>
              <a:ea typeface="黑体" panose="02010609060101010101" pitchFamily="49" charset="-122"/>
            </a:rPr>
            <a:t>    要处理好校内生产性实训、技能提升实训、技术创新应用实训之间的关系。</a:t>
          </a:r>
          <a:endParaRPr lang="zh-CN" altLang="en-US" sz="1400" kern="1200" dirty="0"/>
        </a:p>
      </dsp:txBody>
      <dsp:txXfrm>
        <a:off x="2034026" y="1366611"/>
        <a:ext cx="3979663" cy="727453"/>
      </dsp:txXfrm>
    </dsp:sp>
    <dsp:sp modelId="{8BF3F29F-DB9E-4339-8DA7-76F06254E40C}">
      <dsp:nvSpPr>
        <dsp:cNvPr id="0" name=""/>
        <dsp:cNvSpPr/>
      </dsp:nvSpPr>
      <dsp:spPr>
        <a:xfrm>
          <a:off x="1994672" y="2210594"/>
          <a:ext cx="4058371" cy="806161"/>
        </a:xfrm>
        <a:prstGeom prst="roundRect">
          <a:avLst/>
        </a:prstGeom>
        <a:solidFill>
          <a:schemeClr val="lt1">
            <a:alpha val="90000"/>
            <a:hueOff val="0"/>
            <a:satOff val="0"/>
            <a:lumOff val="0"/>
            <a:alphaOff val="0"/>
          </a:schemeClr>
        </a:solidFill>
        <a:ln w="9525" cap="flat" cmpd="sng" algn="ctr">
          <a:solidFill>
            <a:schemeClr val="accent4">
              <a:hueOff val="7428651"/>
              <a:satOff val="26416"/>
              <a:lumOff val="59739"/>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zh-CN" altLang="en-US" sz="1400" b="1" kern="1200" dirty="0" smtClean="0">
              <a:latin typeface="黑体" panose="02010609060101010101" pitchFamily="49" charset="-122"/>
              <a:ea typeface="黑体" panose="02010609060101010101" pitchFamily="49" charset="-122"/>
            </a:rPr>
            <a:t>    除了强调要真刀真枪地进行技能训练之外，还要强调要真刀真枪地进行技术开发的训练。</a:t>
          </a:r>
          <a:endParaRPr lang="zh-CN" altLang="en-US" sz="1400" kern="1200" dirty="0"/>
        </a:p>
      </dsp:txBody>
      <dsp:txXfrm>
        <a:off x="2034026" y="2249948"/>
        <a:ext cx="3979663" cy="727453"/>
      </dsp:txXfrm>
    </dsp:sp>
    <dsp:sp modelId="{C8BE322E-635B-4B21-AC03-E34FB3DE0037}">
      <dsp:nvSpPr>
        <dsp:cNvPr id="0" name=""/>
        <dsp:cNvSpPr/>
      </dsp:nvSpPr>
      <dsp:spPr>
        <a:xfrm>
          <a:off x="1994672" y="3093932"/>
          <a:ext cx="4058371" cy="806161"/>
        </a:xfrm>
        <a:prstGeom prst="roundRect">
          <a:avLst/>
        </a:prstGeom>
        <a:solidFill>
          <a:schemeClr val="lt1">
            <a:alpha val="90000"/>
            <a:hueOff val="0"/>
            <a:satOff val="0"/>
            <a:lumOff val="0"/>
            <a:alphaOff val="0"/>
          </a:schemeClr>
        </a:solidFill>
        <a:ln w="9525" cap="flat" cmpd="sng" algn="ctr">
          <a:solidFill>
            <a:schemeClr val="accent4">
              <a:hueOff val="11142976"/>
              <a:satOff val="39624"/>
              <a:lumOff val="89608"/>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zh-CN" altLang="en-US" sz="1400" b="1" kern="1200" dirty="0" smtClean="0">
              <a:latin typeface="黑体" panose="02010609060101010101" pitchFamily="49" charset="-122"/>
              <a:ea typeface="黑体" panose="02010609060101010101" pitchFamily="49" charset="-122"/>
            </a:rPr>
            <a:t>    同时处理好“基于工作的学习”和“基于学习的工作”的关系，防止实践教学简单肤浅和低水平重复的弊病。 </a:t>
          </a:r>
          <a:endParaRPr lang="zh-CN" altLang="en-US" sz="1400" kern="1200" dirty="0"/>
        </a:p>
      </dsp:txBody>
      <dsp:txXfrm>
        <a:off x="2034026" y="3133286"/>
        <a:ext cx="3979663" cy="727453"/>
      </dsp:txXfrm>
    </dsp:sp>
  </dsp:spTree>
</dsp:drawing>
</file>

<file path=ppt/diagrams/layout1.xml><?xml version="1.0" encoding="utf-8"?>
<dgm:layoutDef xmlns:dgm="http://schemas.openxmlformats.org/drawingml/2006/diagram" xmlns:a="http://schemas.openxmlformats.org/drawingml/2006/main" uniqueId="urn:microsoft.com/office/officeart/2005/8/layout/radial4#1">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yramid2#1">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5#1">
  <dgm:title val=""/>
  <dgm:desc val=""/>
  <dgm:catLst>
    <dgm:cat type="3D" pri="11500"/>
  </dgm:catLst>
  <dgm:scene3d>
    <a:camera prst="isometricOffAxis2Left" zoom="95000"/>
    <a:lightRig rig="flat" dir="t"/>
  </dgm:scene3d>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7#1">
  <dgm:title val=""/>
  <dgm:desc val=""/>
  <dgm:catLst>
    <dgm:cat type="3D" pri="11700"/>
  </dgm:catLst>
  <dgm:scene3d>
    <a:camera prst="perspectiveLeft" zoom="91000"/>
    <a:lightRig rig="threePt" dir="t">
      <a:rot lat="0" lon="0" rev="20640000"/>
    </a:lightRig>
  </dgm:scene3d>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5#3">
  <dgm:title val=""/>
  <dgm:desc val=""/>
  <dgm:catLst>
    <dgm:cat type="3D" pri="11500"/>
  </dgm:catLst>
  <dgm:scene3d>
    <a:camera prst="isometricOffAxis2Left" zoom="95000"/>
    <a:lightRig rig="flat" dir="t"/>
  </dgm:scene3d>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a:defRPr sz="1200">
                <a:latin typeface="Arial" panose="020B0604020202020204" pitchFamily="34" charset="0"/>
                <a:ea typeface="宋体" panose="02010600030101010101" pitchFamily="2" charset="-122"/>
              </a:defRPr>
            </a:lvl1pPr>
          </a:lstStyle>
          <a:p>
            <a:pPr>
              <a:defRPr/>
            </a:pPr>
            <a:endParaRPr lang="en-US" altLang="zh-CN"/>
          </a:p>
        </p:txBody>
      </p:sp>
      <p:sp>
        <p:nvSpPr>
          <p:cNvPr id="148483"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a:defRPr sz="1200">
                <a:latin typeface="Arial" panose="020B0604020202020204" pitchFamily="34" charset="0"/>
                <a:ea typeface="宋体" panose="02010600030101010101" pitchFamily="2" charset="-122"/>
              </a:defRPr>
            </a:lvl1pPr>
          </a:lstStyle>
          <a:p>
            <a:pPr>
              <a:defRPr/>
            </a:pPr>
            <a:endParaRPr lang="en-US"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148485"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148486"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a:defRPr sz="1200">
                <a:latin typeface="Arial" panose="020B0604020202020204" pitchFamily="34" charset="0"/>
                <a:ea typeface="宋体" panose="02010600030101010101" pitchFamily="2" charset="-122"/>
              </a:defRPr>
            </a:lvl1pPr>
          </a:lstStyle>
          <a:p>
            <a:pPr>
              <a:defRPr/>
            </a:pPr>
            <a:endParaRPr lang="en-US" altLang="zh-CN"/>
          </a:p>
        </p:txBody>
      </p:sp>
      <p:sp>
        <p:nvSpPr>
          <p:cNvPr id="148487"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a:defRPr sz="1200">
                <a:latin typeface="Arial" panose="020B0604020202020204" pitchFamily="34" charset="0"/>
                <a:ea typeface="宋体" panose="02010600030101010101" pitchFamily="2" charset="-122"/>
              </a:defRPr>
            </a:lvl1pPr>
          </a:lstStyle>
          <a:p>
            <a:pPr>
              <a:defRPr/>
            </a:pPr>
            <a:fld id="{F1486BC3-8F4B-4CBA-A217-EC8FBEE882F0}"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41413" y="754063"/>
            <a:ext cx="4391025" cy="3294062"/>
          </a:xfrm>
          <a:ln w="1">
            <a:solidFill>
              <a:schemeClr val="tx1"/>
            </a:solidFill>
          </a:ln>
        </p:spPr>
      </p:sp>
      <p:sp>
        <p:nvSpPr>
          <p:cNvPr id="16387" name="Rectangle 3"/>
          <p:cNvSpPr>
            <a:spLocks noGrp="1" noChangeArrowheads="1"/>
          </p:cNvSpPr>
          <p:nvPr>
            <p:ph type="body" idx="1"/>
          </p:nvPr>
        </p:nvSpPr>
        <p:spPr>
          <a:xfrm>
            <a:off x="538163" y="4387850"/>
            <a:ext cx="5780087" cy="3952875"/>
          </a:xfrm>
          <a:noFill/>
        </p:spPr>
        <p:txBody>
          <a:bodyPr/>
          <a:lstStyle/>
          <a:p>
            <a:pPr eaLnBrk="1" hangingPunct="1"/>
            <a:r>
              <a:rPr lang="zh-CN" altLang="en-US" smtClean="0">
                <a:ea typeface="宋体" panose="02010600030101010101" pitchFamily="2" charset="-122"/>
              </a:rPr>
              <a:t>　　　</a:t>
            </a:r>
            <a:endParaRPr lang="zh-CN" altLang="en-US" smtClean="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p:sp>
      <p:sp>
        <p:nvSpPr>
          <p:cNvPr id="68611" name="Rectangle 3"/>
          <p:cNvSpPr>
            <a:spLocks noGrp="1"/>
          </p:cNvSpPr>
          <p:nvPr>
            <p:ph type="body" idx="1"/>
          </p:nvPr>
        </p:nvSpPr>
        <p:spPr>
          <a:xfrm>
            <a:off x="914400" y="4343400"/>
            <a:ext cx="5029200" cy="4114800"/>
          </a:xfrm>
        </p:spPr>
        <p:txBody>
          <a:bodyPr wrap="square" lIns="91440" tIns="45720" rIns="91440" bIns="45720" anchor="ctr"/>
          <a:lstStyle/>
          <a:p>
            <a:pPr lvl="0">
              <a:lnSpc>
                <a:spcPct val="120000"/>
              </a:lnSpc>
            </a:pPr>
            <a:r>
              <a:rPr lang="zh-CN" altLang="en-US" sz="1000" dirty="0">
                <a:latin typeface="宋体" panose="02010600030101010101" pitchFamily="2" charset="-122"/>
              </a:rPr>
              <a:t>一、当地信息化基础设施完备 。 </a:t>
            </a:r>
            <a:endParaRPr lang="zh-CN" altLang="en-US" sz="1000" dirty="0">
              <a:latin typeface="宋体" panose="02010600030101010101" pitchFamily="2" charset="-122"/>
            </a:endParaRPr>
          </a:p>
          <a:p>
            <a:pPr lvl="0">
              <a:lnSpc>
                <a:spcPct val="120000"/>
              </a:lnSpc>
            </a:pPr>
            <a:r>
              <a:rPr lang="zh-CN" altLang="en-US" sz="1000" dirty="0">
                <a:latin typeface="宋体" panose="02010600030101010101" pitchFamily="2" charset="-122"/>
              </a:rPr>
              <a:t>二、各级教育行政部门领导和各级各类学校的领导高度重视</a:t>
            </a:r>
            <a:r>
              <a:rPr lang="en-US" altLang="zh-CN" sz="1000" dirty="0">
                <a:latin typeface="宋体" panose="02010600030101010101" pitchFamily="2" charset="-122"/>
              </a:rPr>
              <a:t>——</a:t>
            </a:r>
            <a:r>
              <a:rPr lang="zh-CN" altLang="en-US" sz="1000" dirty="0">
                <a:latin typeface="宋体" panose="02010600030101010101" pitchFamily="2" charset="-122"/>
              </a:rPr>
              <a:t>思想统一 。 </a:t>
            </a:r>
            <a:endParaRPr lang="zh-CN" altLang="en-US" sz="1000" dirty="0">
              <a:latin typeface="宋体" panose="02010600030101010101" pitchFamily="2" charset="-122"/>
            </a:endParaRPr>
          </a:p>
          <a:p>
            <a:pPr lvl="0">
              <a:lnSpc>
                <a:spcPct val="120000"/>
              </a:lnSpc>
            </a:pPr>
            <a:r>
              <a:rPr lang="zh-CN" altLang="en-US" sz="1000" dirty="0">
                <a:latin typeface="宋体" panose="02010600030101010101" pitchFamily="2" charset="-122"/>
              </a:rPr>
              <a:t>三、制定实施方案，明确建设的主要任务、目标和内容</a:t>
            </a:r>
            <a:r>
              <a:rPr lang="en-US" altLang="zh-CN" sz="1000" dirty="0">
                <a:latin typeface="宋体" panose="02010600030101010101" pitchFamily="2" charset="-122"/>
              </a:rPr>
              <a:t>——</a:t>
            </a:r>
            <a:r>
              <a:rPr lang="zh-CN" altLang="en-US" sz="1000" dirty="0">
                <a:latin typeface="宋体" panose="02010600030101010101" pitchFamily="2" charset="-122"/>
              </a:rPr>
              <a:t>规划统一 。</a:t>
            </a:r>
            <a:endParaRPr lang="zh-CN" altLang="en-US" sz="1000" dirty="0">
              <a:latin typeface="宋体" panose="02010600030101010101" pitchFamily="2" charset="-122"/>
            </a:endParaRPr>
          </a:p>
          <a:p>
            <a:pPr lvl="0">
              <a:lnSpc>
                <a:spcPct val="120000"/>
              </a:lnSpc>
            </a:pPr>
            <a:r>
              <a:rPr lang="zh-CN" altLang="en-US" sz="1000" dirty="0">
                <a:latin typeface="宋体" panose="02010600030101010101" pitchFamily="2" charset="-122"/>
              </a:rPr>
              <a:t>四、加强</a:t>
            </a:r>
            <a:r>
              <a:rPr lang="en-US" altLang="zh-CN" sz="1000" dirty="0">
                <a:latin typeface="宋体" panose="02010600030101010101" pitchFamily="2" charset="-122"/>
              </a:rPr>
              <a:t>《</a:t>
            </a:r>
            <a:r>
              <a:rPr lang="zh-CN" altLang="en-US" sz="1000" dirty="0">
                <a:latin typeface="宋体" panose="02010600030101010101" pitchFamily="2" charset="-122"/>
              </a:rPr>
              <a:t>标准</a:t>
            </a:r>
            <a:r>
              <a:rPr lang="en-US" altLang="zh-CN" sz="1000" dirty="0">
                <a:latin typeface="宋体" panose="02010600030101010101" pitchFamily="2" charset="-122"/>
              </a:rPr>
              <a:t>》</a:t>
            </a:r>
            <a:r>
              <a:rPr lang="zh-CN" altLang="en-US" sz="1000" dirty="0">
                <a:latin typeface="宋体" panose="02010600030101010101" pitchFamily="2" charset="-122"/>
              </a:rPr>
              <a:t>宣传及人员培训</a:t>
            </a:r>
            <a:r>
              <a:rPr lang="en-US" altLang="zh-CN" sz="1000" dirty="0">
                <a:latin typeface="宋体" panose="02010600030101010101" pitchFamily="2" charset="-122"/>
              </a:rPr>
              <a:t>——</a:t>
            </a:r>
            <a:r>
              <a:rPr lang="zh-CN" altLang="en-US" sz="1000" dirty="0">
                <a:latin typeface="宋体" panose="02010600030101010101" pitchFamily="2" charset="-122"/>
              </a:rPr>
              <a:t>培训统一 。 </a:t>
            </a:r>
            <a:endParaRPr lang="zh-CN" altLang="en-US" sz="1000" dirty="0">
              <a:latin typeface="宋体" panose="02010600030101010101" pitchFamily="2" charset="-122"/>
            </a:endParaRPr>
          </a:p>
          <a:p>
            <a:pPr lvl="0">
              <a:lnSpc>
                <a:spcPct val="120000"/>
              </a:lnSpc>
            </a:pPr>
            <a:r>
              <a:rPr lang="zh-CN" altLang="en-US" sz="1000" dirty="0">
                <a:latin typeface="宋体" panose="02010600030101010101" pitchFamily="2" charset="-122"/>
              </a:rPr>
              <a:t>五、务实推进，重在应用</a:t>
            </a:r>
            <a:r>
              <a:rPr lang="en-US" altLang="zh-CN" sz="1000" dirty="0">
                <a:latin typeface="宋体" panose="02010600030101010101" pitchFamily="2" charset="-122"/>
              </a:rPr>
              <a:t>——</a:t>
            </a:r>
            <a:r>
              <a:rPr lang="zh-CN" altLang="en-US" sz="1000" dirty="0">
                <a:latin typeface="宋体" panose="02010600030101010101" pitchFamily="2" charset="-122"/>
              </a:rPr>
              <a:t>软件统一 。 </a:t>
            </a:r>
            <a:endParaRPr lang="zh-CN" altLang="en-US" sz="1000" dirty="0">
              <a:latin typeface="宋体" panose="02010600030101010101" pitchFamily="2" charset="-122"/>
            </a:endParaRPr>
          </a:p>
          <a:p>
            <a:pPr lvl="0">
              <a:lnSpc>
                <a:spcPct val="120000"/>
              </a:lnSpc>
            </a:pPr>
            <a:r>
              <a:rPr lang="zh-CN" altLang="en-US" sz="1000" dirty="0">
                <a:latin typeface="宋体" panose="02010600030101010101" pitchFamily="2" charset="-122"/>
              </a:rPr>
              <a:t>六、重点推进，示范带动，全面提高</a:t>
            </a:r>
            <a:r>
              <a:rPr lang="en-US" altLang="zh-CN" sz="1000" dirty="0">
                <a:latin typeface="宋体" panose="02010600030101010101" pitchFamily="2" charset="-122"/>
              </a:rPr>
              <a:t>——</a:t>
            </a:r>
            <a:r>
              <a:rPr lang="zh-CN" altLang="en-US" sz="1000" dirty="0">
                <a:latin typeface="宋体" panose="02010600030101010101" pitchFamily="2" charset="-122"/>
              </a:rPr>
              <a:t>进度统一 。</a:t>
            </a:r>
            <a:endParaRPr lang="zh-CN" altLang="en-US" sz="1000" dirty="0">
              <a:latin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幻灯片图像占位符 195585"/>
          <p:cNvSpPr>
            <a:spLocks noGrp="1" noRot="1" noChangeAspect="1" noTextEdit="1"/>
          </p:cNvSpPr>
          <p:nvPr>
            <p:ph type="sldImg"/>
          </p:nvPr>
        </p:nvSpPr>
        <p:spPr>
          <a:xfrm>
            <a:off x="1144588" y="685800"/>
            <a:ext cx="4572000" cy="3429000"/>
          </a:xfrm>
        </p:spPr>
      </p:sp>
      <p:sp>
        <p:nvSpPr>
          <p:cNvPr id="102402" name="文本占位符 195586"/>
          <p:cNvSpPr>
            <a:spLocks noGrp="1"/>
          </p:cNvSpPr>
          <p:nvPr>
            <p:ph type="body"/>
          </p:nvPr>
        </p:nvSpPr>
        <p:spPr/>
        <p:txBody>
          <a:bodyPr anchor="t"/>
          <a:lstStyle/>
          <a:p>
            <a:pPr lvl="0"/>
            <a:endParaRPr lang="zh-CN" altLang="en-US" dirty="0"/>
          </a:p>
        </p:txBody>
      </p:sp>
      <p:sp>
        <p:nvSpPr>
          <p:cNvPr id="102403" name="灯片编号占位符 1"/>
          <p:cNvSpPr>
            <a:spLocks noGrp="1"/>
          </p:cNvSpPr>
          <p:nvPr>
            <p:ph type="sldNum" sz="quarter"/>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b="0" dirty="0"/>
            </a:fld>
            <a:endParaRPr lang="zh-CN" altLang="en-US" sz="1200"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幻灯片图像占位符 197633"/>
          <p:cNvSpPr>
            <a:spLocks noGrp="1" noRot="1" noChangeAspect="1" noTextEdit="1"/>
          </p:cNvSpPr>
          <p:nvPr>
            <p:ph type="sldImg"/>
          </p:nvPr>
        </p:nvSpPr>
        <p:spPr>
          <a:xfrm>
            <a:off x="1144588" y="685800"/>
            <a:ext cx="4572000" cy="3429000"/>
          </a:xfrm>
        </p:spPr>
      </p:sp>
      <p:sp>
        <p:nvSpPr>
          <p:cNvPr id="107522" name="文本占位符 197634"/>
          <p:cNvSpPr>
            <a:spLocks noGrp="1"/>
          </p:cNvSpPr>
          <p:nvPr>
            <p:ph type="body"/>
          </p:nvPr>
        </p:nvSpPr>
        <p:spPr/>
        <p:txBody>
          <a:bodyPr anchor="t"/>
          <a:lstStyle/>
          <a:p>
            <a:pPr lvl="0"/>
            <a:endParaRPr lang="zh-CN" altLang="en-US" dirty="0"/>
          </a:p>
        </p:txBody>
      </p:sp>
      <p:sp>
        <p:nvSpPr>
          <p:cNvPr id="107523" name="灯片编号占位符 1"/>
          <p:cNvSpPr>
            <a:spLocks noGrp="1"/>
          </p:cNvSpPr>
          <p:nvPr>
            <p:ph type="sldNum" sz="quarter"/>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b="0" dirty="0"/>
            </a:fld>
            <a:endParaRPr lang="zh-CN" altLang="en-US" sz="1200" b="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a:xfrm>
            <a:off x="1169988" y="646113"/>
            <a:ext cx="6796087" cy="5097462"/>
          </a:xfrm>
        </p:spPr>
      </p:sp>
      <p:sp>
        <p:nvSpPr>
          <p:cNvPr id="75778" name="灯片编号占位符 1"/>
          <p:cNvSpPr>
            <a:spLocks noGrp="1"/>
          </p:cNvSpPr>
          <p:nvPr>
            <p:ph type="sldNum" sz="quarter"/>
          </p:nvPr>
        </p:nvSpPr>
        <p:spPr>
          <a:xfrm>
            <a:off x="3884613" y="8685213"/>
            <a:ext cx="2971800" cy="457200"/>
          </a:xfrm>
          <a:prstGeom prst="rect">
            <a:avLst/>
          </a:prstGeom>
          <a:noFill/>
          <a:ln w="9525">
            <a:noFill/>
          </a:ln>
        </p:spPr>
        <p:txBody>
          <a:bodyPr anchor="b"/>
          <a:lstStyle/>
          <a:p>
            <a:pPr lvl="0" indent="0" algn="r"/>
            <a:fld id="{9A0DB2DC-4C9A-4742-B13C-FB6460FD3503}" type="slidenum">
              <a:rPr lang="zh-CN" altLang="en-US" sz="1200" b="0" dirty="0">
                <a:latin typeface="Arial" panose="020B0604020202020204" pitchFamily="34" charset="0"/>
                <a:ea typeface="宋体" panose="02010600030101010101" pitchFamily="2" charset="-122"/>
              </a:rPr>
            </a:fld>
            <a:endParaRPr lang="zh-CN" altLang="en-US" sz="1200" b="0" dirty="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D601E2F-948F-474B-B64C-C65B8F3AB0F4}" type="slidenum">
              <a:rPr lang="en-US" altLang="zh-CN"/>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0DDAF4D-6503-43BD-8006-0C0AB8475CC5}" type="slidenum">
              <a:rPr lang="en-US" altLang="zh-CN"/>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8DC455E7-F922-441A-966F-4D1DF4BD9B60}" type="slidenum">
              <a:rPr lang="en-US" altLang="zh-CN"/>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淡蓝">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82947" name="图片 7"/>
          <p:cNvPicPr>
            <a:picLocks noChangeAspect="1"/>
          </p:cNvPicPr>
          <p:nvPr userDrawn="1"/>
        </p:nvPicPr>
        <p:blipFill>
          <a:blip r:embed="rId3" cstate="print"/>
          <a:stretch>
            <a:fillRect/>
          </a:stretch>
        </p:blipFill>
        <p:spPr>
          <a:xfrm>
            <a:off x="7821613" y="104775"/>
            <a:ext cx="1149350" cy="1162050"/>
          </a:xfrm>
          <a:prstGeom prst="rect">
            <a:avLst/>
          </a:prstGeom>
          <a:noFill/>
          <a:ln w="9525">
            <a:noFill/>
          </a:ln>
        </p:spPr>
      </p:pic>
      <p:sp>
        <p:nvSpPr>
          <p:cNvPr id="9" name="日期占位符 1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defRPr/>
            </a:pPr>
            <a:fld id="{5D9A331F-8254-4BC6-AAFF-14CB52838057}" type="datetime1">
              <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0" name="灯片编号占位符 12"/>
          <p:cNvSpPr>
            <a:spLocks noGrp="1"/>
          </p:cNvSpPr>
          <p:nvPr>
            <p:ph type="sldNum" sz="quarter" idx="4"/>
          </p:nvPr>
        </p:nvSpPr>
        <p:spPr>
          <a:xfrm>
            <a:off x="7010400" y="6500813"/>
            <a:ext cx="2133600" cy="428625"/>
          </a:xfrm>
          <a:prstGeom prst="rect">
            <a:avLst/>
          </a:prstGeom>
        </p:spPr>
        <p:txBody>
          <a:bodyPr vert="horz" lIns="91440" tIns="45720" rIns="91440" bIns="45720"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1500" baseline="0"/>
            </a:lvl1pPr>
          </a:lstStyle>
          <a:p>
            <a:pPr marL="0" marR="0" lvl="0" indent="0" algn="r" defTabSz="914400" rtl="0" eaLnBrk="0" fontAlgn="auto" latinLnBrk="0" hangingPunct="0">
              <a:lnSpc>
                <a:spcPct val="100000"/>
              </a:lnSpc>
              <a:spcBef>
                <a:spcPts val="0"/>
              </a:spcBef>
              <a:spcAft>
                <a:spcPts val="0"/>
              </a:spcAft>
              <a:buClrTx/>
              <a:buSzTx/>
              <a:buFontTx/>
              <a:buNone/>
              <a:defRPr/>
            </a:pPr>
            <a:fld id="{42629A31-4106-414B-AD6C-877170AC4947}" type="slidenum">
              <a:rPr kumimoji="0" lang="zh-CN" altLang="en-US" sz="1500" b="1" i="0" u="none" strike="noStrike" kern="1200" cap="none" spc="0" normalizeH="0" baseline="0" noProof="0">
                <a:ln w="11430"/>
                <a:solidFill>
                  <a:srgbClr val="0033CC"/>
                </a:solidFill>
                <a:effectLst/>
                <a:uLnTx/>
                <a:uFillTx/>
                <a:latin typeface="Arial" panose="020B0604020202020204" pitchFamily="34" charset="0"/>
                <a:ea typeface="+mn-ea"/>
                <a:cs typeface="+mn-cs"/>
              </a:rPr>
            </a:fld>
            <a:endParaRPr kumimoji="0" lang="zh-CN" altLang="en-US" sz="1500" b="1" i="0" u="none" strike="noStrike" kern="1200" cap="none" spc="0" normalizeH="0" baseline="0" noProof="0" dirty="0">
              <a:ln w="11430"/>
              <a:solidFill>
                <a:srgbClr val="0033CC"/>
              </a:solidFill>
              <a:effectLst/>
              <a:uLnTx/>
              <a:uFillTx/>
              <a:latin typeface="Arial" panose="020B0604020202020204" pitchFamily="34" charset="0"/>
              <a:ea typeface="+mn-ea"/>
              <a:cs typeface="+mn-cs"/>
            </a:endParaRPr>
          </a:p>
        </p:txBody>
      </p:sp>
      <p:sp>
        <p:nvSpPr>
          <p:cNvPr id="11" name="页脚占位符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bg>
      <p:bgPr>
        <a:solidFill>
          <a:schemeClr val="bg1"/>
        </a:solid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lstStyle/>
          <a:p>
            <a:pPr lvl="0" fontAlgn="base"/>
            <a:endParaRPr lang="zh-CN" altLang="en-US" strike="noStrike" noProof="1"/>
          </a:p>
        </p:txBody>
      </p:sp>
      <p:sp>
        <p:nvSpPr>
          <p:cNvPr id="4" name="页脚占位符 3"/>
          <p:cNvSpPr>
            <a:spLocks noGrp="1"/>
          </p:cNvSpPr>
          <p:nvPr>
            <p:ph type="ftr" sz="quarter" idx="11"/>
          </p:nvPr>
        </p:nvSpPr>
        <p:spPr>
          <a:xfrm>
            <a:off x="3124200" y="6245225"/>
            <a:ext cx="2895600" cy="476250"/>
          </a:xfrm>
        </p:spPr>
        <p:txBody>
          <a:bodyPr/>
          <a:lstStyle/>
          <a:p>
            <a:pPr lvl="0" fontAlgn="base"/>
            <a:endParaRPr lang="zh-CN" strike="noStrike" noProof="1"/>
          </a:p>
        </p:txBody>
      </p:sp>
      <p:sp>
        <p:nvSpPr>
          <p:cNvPr id="5" name="灯片编号占位符 4"/>
          <p:cNvSpPr>
            <a:spLocks noGrp="1"/>
          </p:cNvSpPr>
          <p:nvPr>
            <p:ph type="sldNum" sz="quarter" idx="12"/>
          </p:nvPr>
        </p:nvSpPr>
        <p:spPr>
          <a:xfrm>
            <a:off x="6553200" y="6245225"/>
            <a:ext cx="2133600" cy="476250"/>
          </a:xfrm>
          <a:prstGeom prst="rect">
            <a:avLst/>
          </a:prstGeom>
          <a:noFill/>
          <a:ln w="9525">
            <a:noFill/>
          </a:ln>
        </p:spPr>
        <p:txBody>
          <a:bodyPr/>
          <a:lstStyle/>
          <a:p>
            <a:pPr fontAlgn="base"/>
            <a:fld id="{9A0DB2DC-4C9A-4742-B13C-FB6460FD3503}" type="slidenum">
              <a:rPr lang="en-US" altLang="zh-CN" strike="noStrike" noProof="1" dirty="0">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0651CF97-60A7-4997-9834-703DEBBED5E2}"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4"/>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D4D8E43-CE45-4B41-909B-2AEF21A777E4}" type="slidenum">
              <a:rPr lang="en-US" altLang="zh-CN"/>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77667377-6E42-4EC1-8AF9-D27512C7DE96}" type="slidenum">
              <a:rPr lang="en-US" altLang="zh-CN"/>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0004B8BB-B27F-4F3F-8E4A-FEAEEF606663}" type="slidenum">
              <a:rPr lang="en-US" altLang="zh-CN"/>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2CBCEA2D-A4F0-4442-9AB1-2AAC5BFC8A18}" type="slidenum">
              <a:rPr lang="en-US" altLang="zh-CN"/>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601E9280-20C8-4CCD-A3B0-B6F7AAC53D33}" type="slidenum">
              <a:rPr lang="en-US" altLang="zh-CN"/>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3685E111-095A-4783-8850-B2F398AAE498}" type="slidenum">
              <a:rPr lang="en-US" altLang="zh-CN"/>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4C847139-125B-4BA0-9692-C25561CD6BD2}"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4.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3174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44388" name="Rectangle 4"/>
          <p:cNvSpPr>
            <a:spLocks noGrp="1" noChangeArrowheads="1"/>
          </p:cNvSpPr>
          <p:nvPr>
            <p:ph type="dt" sz="half" idx="2"/>
          </p:nvPr>
        </p:nvSpPr>
        <p:spPr bwMode="auto">
          <a:xfrm>
            <a:off x="457200" y="6246813"/>
            <a:ext cx="2133600" cy="476250"/>
          </a:xfrm>
          <a:prstGeom prst="rect">
            <a:avLst/>
          </a:prstGeom>
          <a:noFill/>
          <a:ln>
            <a:noFill/>
          </a:ln>
          <a:effectLst/>
        </p:spPr>
        <p:txBody>
          <a:bodyPr vert="horz" wrap="square" lIns="91440" tIns="45720" rIns="91440" bIns="45720" numCol="1" anchor="t" anchorCtr="0" compatLnSpc="1"/>
          <a:lstStyle>
            <a:lvl1pPr>
              <a:defRPr sz="1400">
                <a:latin typeface="Arial" panose="020B0604020202020204" pitchFamily="34" charset="0"/>
                <a:ea typeface="宋体" panose="02010600030101010101" pitchFamily="2" charset="-122"/>
              </a:defRPr>
            </a:lvl1pPr>
          </a:lstStyle>
          <a:p>
            <a:pPr>
              <a:defRPr/>
            </a:pPr>
            <a:endParaRPr lang="en-US" altLang="zh-CN"/>
          </a:p>
        </p:txBody>
      </p:sp>
      <p:sp>
        <p:nvSpPr>
          <p:cNvPr id="144389" name="Rectangle 5"/>
          <p:cNvSpPr>
            <a:spLocks noGrp="1" noChangeArrowheads="1"/>
          </p:cNvSpPr>
          <p:nvPr>
            <p:ph type="ftr" sz="quarter" idx="3"/>
          </p:nvPr>
        </p:nvSpPr>
        <p:spPr bwMode="auto">
          <a:xfrm>
            <a:off x="3124200" y="6246813"/>
            <a:ext cx="2895600" cy="476250"/>
          </a:xfrm>
          <a:prstGeom prst="rect">
            <a:avLst/>
          </a:prstGeom>
          <a:noFill/>
          <a:ln>
            <a:noFill/>
          </a:ln>
          <a:effectLst/>
        </p:spPr>
        <p:txBody>
          <a:bodyPr vert="horz" wrap="square" lIns="91440" tIns="45720" rIns="91440" bIns="45720" numCol="1" anchor="t" anchorCtr="0" compatLnSpc="1"/>
          <a:lstStyle>
            <a:lvl1pPr algn="ctr">
              <a:defRPr sz="1400">
                <a:latin typeface="Arial" panose="020B0604020202020204" pitchFamily="34" charset="0"/>
                <a:ea typeface="宋体" panose="02010600030101010101" pitchFamily="2" charset="-122"/>
              </a:defRPr>
            </a:lvl1pPr>
          </a:lstStyle>
          <a:p>
            <a:pPr>
              <a:defRPr/>
            </a:pPr>
            <a:endParaRPr lang="en-US" altLang="zh-CN"/>
          </a:p>
        </p:txBody>
      </p:sp>
      <p:sp>
        <p:nvSpPr>
          <p:cNvPr id="144390" name="Rectangle 6"/>
          <p:cNvSpPr>
            <a:spLocks noGrp="1" noChangeArrowheads="1"/>
          </p:cNvSpPr>
          <p:nvPr>
            <p:ph type="sldNum" sz="quarter" idx="4"/>
          </p:nvPr>
        </p:nvSpPr>
        <p:spPr bwMode="auto">
          <a:xfrm>
            <a:off x="6553200" y="6246813"/>
            <a:ext cx="2133600" cy="476250"/>
          </a:xfrm>
          <a:prstGeom prst="rect">
            <a:avLst/>
          </a:prstGeom>
          <a:noFill/>
          <a:ln>
            <a:noFill/>
          </a:ln>
          <a:effectLst/>
        </p:spPr>
        <p:txBody>
          <a:bodyPr vert="horz" wrap="square" lIns="91440" tIns="45720" rIns="91440" bIns="45720" numCol="1" anchor="t" anchorCtr="0" compatLnSpc="1"/>
          <a:lstStyle>
            <a:lvl1pPr algn="r">
              <a:defRPr sz="1400">
                <a:latin typeface="Arial" panose="020B0604020202020204" pitchFamily="34" charset="0"/>
                <a:ea typeface="宋体" panose="02010600030101010101" pitchFamily="2" charset="-122"/>
              </a:defRPr>
            </a:lvl1pPr>
          </a:lstStyle>
          <a:p>
            <a:pPr>
              <a:defRPr/>
            </a:pPr>
            <a:fld id="{67E95779-BD18-42B4-ADE3-A711EE10CC47}"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1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image" Target="../media/image56.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jpeg"/><Relationship Id="rId1" Type="http://schemas.openxmlformats.org/officeDocument/2006/relationships/image" Target="../media/image58.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1" Type="http://schemas.openxmlformats.org/officeDocument/2006/relationships/slideLayout" Target="../slideLayouts/slideLayout7.xml"/><Relationship Id="rId10" Type="http://schemas.microsoft.com/office/2007/relationships/diagramDrawing" Target="../diagrams/drawing2.xml"/><Relationship Id="rId1" Type="http://schemas.openxmlformats.org/officeDocument/2006/relationships/diagramData" Target="../diagrams/data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wmf"/><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nvSpPr>
        <p:spPr bwMode="auto">
          <a:xfrm>
            <a:off x="2195513" y="5935663"/>
            <a:ext cx="4679950" cy="517525"/>
          </a:xfrm>
          <a:prstGeom prst="rect">
            <a:avLst/>
          </a:prstGeom>
          <a:noFill/>
          <a:ln w="9525">
            <a:noFill/>
            <a:miter lim="800000"/>
          </a:ln>
        </p:spPr>
        <p:txBody>
          <a:bodyPr anchor="ctr"/>
          <a:lstStyle/>
          <a:p>
            <a:pPr algn="ctr"/>
            <a:endParaRPr lang="zh-CN" altLang="en-US" sz="2400">
              <a:solidFill>
                <a:srgbClr val="000000"/>
              </a:solidFill>
              <a:latin typeface="隶书" panose="02010509060101010101" charset="-122"/>
              <a:ea typeface="方正大黑简体"/>
              <a:cs typeface="方正大黑简体"/>
            </a:endParaRPr>
          </a:p>
        </p:txBody>
      </p:sp>
      <p:sp>
        <p:nvSpPr>
          <p:cNvPr id="4" name="内容占位符 3"/>
          <p:cNvSpPr>
            <a:spLocks noGrp="1"/>
          </p:cNvSpPr>
          <p:nvPr>
            <p:ph idx="1"/>
          </p:nvPr>
        </p:nvSpPr>
        <p:spPr>
          <a:xfrm>
            <a:off x="611188" y="1844675"/>
            <a:ext cx="8229600" cy="3456533"/>
          </a:xfrm>
        </p:spPr>
        <p:txBody>
          <a:bodyPr/>
          <a:lstStyle/>
          <a:p>
            <a:pPr>
              <a:buFontTx/>
              <a:buNone/>
              <a:defRPr/>
            </a:pPr>
            <a:r>
              <a:rPr lang="zh-CN" altLang="zh-CN" sz="2800" b="1" dirty="0" smtClean="0">
                <a:solidFill>
                  <a:srgbClr val="FFFF00"/>
                </a:solidFill>
                <a:latin typeface="隶书" panose="02010509060101010101" charset="-122"/>
                <a:ea typeface="方正大黑简体"/>
              </a:rPr>
              <a:t>关于学院“</a:t>
            </a:r>
            <a:r>
              <a:rPr lang="en-US" altLang="zh-CN" sz="2800" b="1" dirty="0" smtClean="0">
                <a:solidFill>
                  <a:srgbClr val="FFFF00"/>
                </a:solidFill>
                <a:latin typeface="隶书" panose="02010509060101010101" charset="-122"/>
                <a:ea typeface="方正大黑简体"/>
              </a:rPr>
              <a:t>1210</a:t>
            </a:r>
            <a:r>
              <a:rPr lang="zh-CN" altLang="zh-CN" sz="2800" b="1" dirty="0" smtClean="0">
                <a:solidFill>
                  <a:srgbClr val="FFFF00"/>
                </a:solidFill>
                <a:latin typeface="隶书" panose="02010509060101010101" charset="-122"/>
                <a:ea typeface="方正大黑简体"/>
              </a:rPr>
              <a:t>”中长期发展战略规划的再思考</a:t>
            </a:r>
            <a:endParaRPr lang="zh-CN" altLang="zh-CN" sz="2800" b="1" dirty="0" smtClean="0">
              <a:solidFill>
                <a:srgbClr val="FFFF00"/>
              </a:solidFill>
              <a:latin typeface="隶书" panose="02010509060101010101" charset="-122"/>
              <a:ea typeface="方正大黑简体"/>
            </a:endParaRPr>
          </a:p>
          <a:p>
            <a:pPr>
              <a:buFontTx/>
              <a:buNone/>
              <a:defRPr/>
            </a:pPr>
            <a:r>
              <a:rPr lang="en-US" altLang="zh-CN" sz="2400" dirty="0" smtClean="0">
                <a:solidFill>
                  <a:schemeClr val="bg1"/>
                </a:solidFill>
              </a:rPr>
              <a:t>      </a:t>
            </a:r>
            <a:endParaRPr lang="en-US" altLang="zh-CN" sz="2400" dirty="0" smtClean="0">
              <a:solidFill>
                <a:schemeClr val="bg1"/>
              </a:solidFill>
            </a:endParaRPr>
          </a:p>
          <a:p>
            <a:pPr>
              <a:buFontTx/>
              <a:buNone/>
              <a:defRPr/>
            </a:pPr>
            <a:r>
              <a:rPr lang="en-US" altLang="zh-CN" sz="2400" dirty="0" smtClean="0"/>
              <a:t>    </a:t>
            </a:r>
            <a:r>
              <a:rPr lang="en-US" altLang="zh-CN" sz="2400" b="1" dirty="0" smtClean="0">
                <a:solidFill>
                  <a:srgbClr val="33FF8F"/>
                </a:solidFill>
                <a:latin typeface="+mj-ea"/>
                <a:ea typeface="+mj-ea"/>
              </a:rPr>
              <a:t>---</a:t>
            </a:r>
            <a:r>
              <a:rPr lang="zh-CN" altLang="en-US" sz="2400" b="1" dirty="0" smtClean="0">
                <a:solidFill>
                  <a:srgbClr val="33FF8F"/>
                </a:solidFill>
                <a:latin typeface="+mj-ea"/>
                <a:ea typeface="方正大黑简体"/>
              </a:rPr>
              <a:t>四川省</a:t>
            </a:r>
            <a:r>
              <a:rPr lang="zh-CN" altLang="zh-CN" sz="2400" b="1" dirty="0" smtClean="0">
                <a:solidFill>
                  <a:srgbClr val="33FF8F"/>
                </a:solidFill>
                <a:latin typeface="+mj-ea"/>
                <a:ea typeface="方正大黑简体"/>
              </a:rPr>
              <a:t>优质高职院校建设立项申报与建设视角</a:t>
            </a:r>
            <a:endParaRPr lang="en-US" altLang="zh-CN" sz="2400" b="1" dirty="0" smtClean="0">
              <a:solidFill>
                <a:srgbClr val="33FF8F"/>
              </a:solidFill>
              <a:latin typeface="+mj-ea"/>
              <a:ea typeface="方正大黑简体"/>
            </a:endParaRPr>
          </a:p>
          <a:p>
            <a:pPr>
              <a:buFontTx/>
              <a:buNone/>
              <a:defRPr/>
            </a:pPr>
            <a:endParaRPr lang="en-US" altLang="zh-CN" sz="2400" b="1" dirty="0" smtClean="0">
              <a:solidFill>
                <a:srgbClr val="33FF8F"/>
              </a:solidFill>
              <a:latin typeface="隶书" panose="02010509060101010101" charset="-122"/>
            </a:endParaRPr>
          </a:p>
          <a:p>
            <a:pPr>
              <a:buFontTx/>
              <a:buNone/>
              <a:defRPr/>
            </a:pPr>
            <a:r>
              <a:rPr lang="en-US" altLang="zh-CN" sz="2400" b="1" dirty="0" smtClean="0">
                <a:solidFill>
                  <a:srgbClr val="FFFF00"/>
                </a:solidFill>
                <a:latin typeface="隶书" panose="02010509060101010101" charset="-122"/>
              </a:rPr>
              <a:t>                                 </a:t>
            </a:r>
            <a:endParaRPr lang="en-US" altLang="zh-CN" sz="2400" b="1" dirty="0" smtClean="0">
              <a:solidFill>
                <a:srgbClr val="FFFF00"/>
              </a:solidFill>
              <a:latin typeface="隶书" panose="02010509060101010101" charset="-122"/>
            </a:endParaRPr>
          </a:p>
          <a:p>
            <a:pPr algn="ctr">
              <a:buFontTx/>
              <a:buNone/>
              <a:defRPr/>
            </a:pPr>
            <a:r>
              <a:rPr lang="zh-CN" altLang="en-US" sz="2400" b="1" dirty="0" smtClean="0">
                <a:solidFill>
                  <a:srgbClr val="FFFF00"/>
                </a:solidFill>
                <a:latin typeface="隶书" panose="02010509060101010101" charset="-122"/>
              </a:rPr>
              <a:t>徐远火</a:t>
            </a:r>
            <a:endParaRPr lang="en-US" altLang="zh-CN" sz="2400" b="1" dirty="0" smtClean="0">
              <a:solidFill>
                <a:srgbClr val="FFFF00"/>
              </a:solidFill>
              <a:latin typeface="隶书" panose="02010509060101010101" charset="-122"/>
            </a:endParaRPr>
          </a:p>
          <a:p>
            <a:pPr algn="ctr">
              <a:buFontTx/>
              <a:buNone/>
              <a:defRPr/>
            </a:pPr>
            <a:r>
              <a:rPr lang="en-US" altLang="zh-CN" sz="2400" b="1" dirty="0" smtClean="0">
                <a:solidFill>
                  <a:srgbClr val="FFFF00"/>
                </a:solidFill>
                <a:latin typeface="隶书" panose="02010509060101010101" charset="-122"/>
              </a:rPr>
              <a:t>2017</a:t>
            </a:r>
            <a:r>
              <a:rPr lang="zh-CN" altLang="en-US" sz="2400" b="1" dirty="0" smtClean="0">
                <a:solidFill>
                  <a:srgbClr val="FFFF00"/>
                </a:solidFill>
                <a:latin typeface="隶书" panose="02010509060101010101" charset="-122"/>
              </a:rPr>
              <a:t>年</a:t>
            </a:r>
            <a:r>
              <a:rPr lang="en-US" altLang="zh-CN" sz="2400" b="1" dirty="0" smtClean="0">
                <a:solidFill>
                  <a:srgbClr val="FFFF00"/>
                </a:solidFill>
                <a:latin typeface="隶书" panose="02010509060101010101" charset="-122"/>
              </a:rPr>
              <a:t>8</a:t>
            </a:r>
            <a:r>
              <a:rPr lang="zh-CN" altLang="en-US" sz="2400" b="1" dirty="0" smtClean="0">
                <a:solidFill>
                  <a:srgbClr val="FFFF00"/>
                </a:solidFill>
                <a:latin typeface="隶书" panose="02010509060101010101" charset="-122"/>
              </a:rPr>
              <a:t>月</a:t>
            </a:r>
            <a:endParaRPr lang="zh-CN" altLang="zh-CN" sz="2400" b="1" dirty="0" smtClean="0">
              <a:solidFill>
                <a:srgbClr val="FFFF00"/>
              </a:solidFill>
              <a:latin typeface="隶书" panose="02010509060101010101" charset="-122"/>
            </a:endParaRPr>
          </a:p>
          <a:p>
            <a:pPr>
              <a:buFontTx/>
              <a:buNone/>
              <a:defRPr/>
            </a:pPr>
            <a:endParaRPr lang="zh-CN" alt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标题 1"/>
          <p:cNvSpPr>
            <a:spLocks noGrp="1"/>
          </p:cNvSpPr>
          <p:nvPr>
            <p:ph type="title"/>
          </p:nvPr>
        </p:nvSpPr>
        <p:spPr/>
        <p:txBody>
          <a:bodyPr/>
          <a:lstStyle/>
          <a:p>
            <a:endParaRPr lang="zh-CN" altLang="en-US" smtClean="0"/>
          </a:p>
        </p:txBody>
      </p:sp>
      <p:sp>
        <p:nvSpPr>
          <p:cNvPr id="32770" name="内容占位符 2"/>
          <p:cNvSpPr>
            <a:spLocks noGrp="1"/>
          </p:cNvSpPr>
          <p:nvPr>
            <p:ph idx="1"/>
          </p:nvPr>
        </p:nvSpPr>
        <p:spPr>
          <a:xfrm>
            <a:off x="539750" y="1412875"/>
            <a:ext cx="8229600" cy="4525963"/>
          </a:xfrm>
        </p:spPr>
        <p:txBody>
          <a:bodyPr/>
          <a:lstStyle/>
          <a:p>
            <a:r>
              <a:rPr lang="zh-CN" altLang="en-US" sz="2400" b="1" dirty="0" smtClean="0">
                <a:solidFill>
                  <a:srgbClr val="FFFF00"/>
                </a:solidFill>
              </a:rPr>
              <a:t>说明几个问题：</a:t>
            </a:r>
            <a:endParaRPr lang="en-US" altLang="zh-CN" sz="2400" b="1" dirty="0" smtClean="0">
              <a:solidFill>
                <a:srgbClr val="FFFF00"/>
              </a:solidFill>
            </a:endParaRPr>
          </a:p>
          <a:p>
            <a:r>
              <a:rPr lang="zh-CN" altLang="en-US" sz="2400" b="1" dirty="0" smtClean="0">
                <a:solidFill>
                  <a:schemeClr val="bg1"/>
                </a:solidFill>
              </a:rPr>
              <a:t>学校的知名度、影响力、社会认可度；</a:t>
            </a:r>
            <a:endParaRPr lang="en-US" altLang="zh-CN" sz="2400" b="1" dirty="0" smtClean="0">
              <a:solidFill>
                <a:schemeClr val="bg1"/>
              </a:solidFill>
            </a:endParaRPr>
          </a:p>
          <a:p>
            <a:r>
              <a:rPr lang="zh-CN" altLang="en-US" sz="2400" b="1" dirty="0" smtClean="0">
                <a:solidFill>
                  <a:schemeClr val="bg1"/>
                </a:solidFill>
              </a:rPr>
              <a:t>招生计划编制的科学性？（哪些专业只单招、哪些专业只高考招生？哪些专业单招、高考招生同时进行？）</a:t>
            </a:r>
            <a:endParaRPr lang="en-US" altLang="zh-CN" sz="2400" b="1" dirty="0" smtClean="0">
              <a:solidFill>
                <a:schemeClr val="bg1"/>
              </a:solidFill>
            </a:endParaRPr>
          </a:p>
          <a:p>
            <a:r>
              <a:rPr lang="zh-CN" altLang="en-US" sz="2400" b="1" dirty="0" smtClean="0">
                <a:solidFill>
                  <a:schemeClr val="bg1"/>
                </a:solidFill>
              </a:rPr>
              <a:t>各专业招生规模的科学性？（招生规模的多和少）</a:t>
            </a:r>
            <a:endParaRPr lang="en-US" altLang="zh-CN" sz="2400" b="1" dirty="0" smtClean="0">
              <a:solidFill>
                <a:schemeClr val="bg1"/>
              </a:solidFill>
            </a:endParaRPr>
          </a:p>
          <a:p>
            <a:r>
              <a:rPr lang="zh-CN" altLang="en-US" sz="2400" b="1" dirty="0" smtClean="0">
                <a:solidFill>
                  <a:schemeClr val="bg1"/>
                </a:solidFill>
              </a:rPr>
              <a:t>根据学生报考情况，下决心调整专业。</a:t>
            </a:r>
            <a:endParaRPr lang="en-US" altLang="zh-CN" sz="2400" b="1" dirty="0" smtClean="0">
              <a:solidFill>
                <a:schemeClr val="bg1"/>
              </a:solidFill>
            </a:endParaRPr>
          </a:p>
          <a:p>
            <a:pPr>
              <a:buFontTx/>
              <a:buNone/>
            </a:pPr>
            <a:r>
              <a:rPr lang="zh-CN" altLang="en-US" sz="2400" b="1" dirty="0" smtClean="0">
                <a:solidFill>
                  <a:schemeClr val="bg1"/>
                </a:solidFill>
              </a:rPr>
              <a:t>（招就处应就近三年招生情况进行分析，提出建议，上会研究，</a:t>
            </a:r>
            <a:r>
              <a:rPr lang="en-US" altLang="zh-CN" sz="2400" b="1" dirty="0" smtClean="0">
                <a:solidFill>
                  <a:schemeClr val="bg1"/>
                </a:solidFill>
              </a:rPr>
              <a:t>9</a:t>
            </a:r>
            <a:r>
              <a:rPr lang="zh-CN" altLang="en-US" sz="2400" b="1" dirty="0" smtClean="0">
                <a:solidFill>
                  <a:schemeClr val="bg1"/>
                </a:solidFill>
              </a:rPr>
              <a:t>月底完成）</a:t>
            </a:r>
            <a:endParaRPr lang="zh-CN" altLang="en-US" sz="2400" b="1" dirty="0" smtClean="0">
              <a:solidFill>
                <a:schemeClr val="bg1"/>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文本框 194567"/>
          <p:cNvSpPr txBox="1"/>
          <p:nvPr/>
        </p:nvSpPr>
        <p:spPr>
          <a:xfrm>
            <a:off x="684213" y="981075"/>
            <a:ext cx="5586412" cy="583565"/>
          </a:xfrm>
          <a:prstGeom prst="rect">
            <a:avLst/>
          </a:prstGeom>
          <a:noFill/>
          <a:ln w="9525">
            <a:noFill/>
          </a:ln>
        </p:spPr>
        <p:txBody>
          <a:bodyPr>
            <a:spAutoFit/>
          </a:bodyPr>
          <a:lstStyle/>
          <a:p>
            <a:pPr>
              <a:spcBef>
                <a:spcPct val="50000"/>
              </a:spcBef>
              <a:buClr>
                <a:schemeClr val="accent2"/>
              </a:buClr>
              <a:buSzPct val="80000"/>
              <a:buFont typeface="Wingdings" panose="05000000000000000000" pitchFamily="2" charset="2"/>
              <a:buChar char="p"/>
            </a:pPr>
            <a:r>
              <a:rPr lang="en-US" altLang="zh-CN" sz="2400" b="0">
                <a:solidFill>
                  <a:srgbClr val="000000"/>
                </a:solidFill>
                <a:latin typeface="华文新魏" panose="02010800040101010101" charset="-122"/>
                <a:ea typeface="华文新魏" panose="02010800040101010101" charset="-122"/>
              </a:rPr>
              <a:t> </a:t>
            </a:r>
            <a:r>
              <a:rPr lang="zh-CN" altLang="en-US" sz="3200" b="1" dirty="0">
                <a:solidFill>
                  <a:srgbClr val="FFFF00"/>
                </a:solidFill>
                <a:latin typeface="微软雅黑" panose="020B0503020204020204" charset="-122"/>
                <a:ea typeface="微软雅黑" panose="020B0503020204020204" charset="-122"/>
              </a:rPr>
              <a:t>构建校企合作建设机制</a:t>
            </a:r>
            <a:endParaRPr lang="zh-CN" altLang="en-US" sz="3200" b="1" dirty="0">
              <a:solidFill>
                <a:srgbClr val="FFFF00"/>
              </a:solidFill>
              <a:latin typeface="微软雅黑" panose="020B0503020204020204" charset="-122"/>
              <a:ea typeface="微软雅黑" panose="020B0503020204020204" charset="-122"/>
            </a:endParaRPr>
          </a:p>
        </p:txBody>
      </p:sp>
      <p:sp>
        <p:nvSpPr>
          <p:cNvPr id="194569" name="矩形 194568"/>
          <p:cNvSpPr/>
          <p:nvPr/>
        </p:nvSpPr>
        <p:spPr>
          <a:xfrm>
            <a:off x="636588" y="2200275"/>
            <a:ext cx="3652838" cy="1503363"/>
          </a:xfrm>
          <a:prstGeom prst="rect">
            <a:avLst/>
          </a:prstGeom>
          <a:solidFill>
            <a:srgbClr val="CC99FF"/>
          </a:solidFill>
          <a:ln w="9525"/>
          <a:scene3d>
            <a:camera prst="legacyPerspectiveBottomRight">
              <a:rot lat="0" lon="0" rev="0"/>
            </a:camera>
            <a:lightRig rig="legacyFlat3" dir="b"/>
          </a:scene3d>
          <a:sp3d extrusionH="430200" prstMaterial="legacyMatte">
            <a:bevelT w="13500" h="13500" prst="angle"/>
            <a:bevelB w="13500" h="13500" prst="angle"/>
            <a:extrusionClr>
              <a:srgbClr val="CC99FF"/>
            </a:extrusionClr>
          </a:sp3d>
        </p:spPr>
        <p:txBody>
          <a:bodyPr wrap="none" anchor="ctr">
            <a:flatTx/>
          </a:bodyPr>
          <a:lstStyle/>
          <a:p>
            <a:pPr lvl="0" indent="357505" algn="l" fontAlgn="base">
              <a:spcBef>
                <a:spcPct val="50000"/>
              </a:spcBef>
            </a:pPr>
            <a:r>
              <a:rPr lang="en-US" altLang="zh-CN" sz="2800" b="1" strike="noStrike" noProof="1">
                <a:effectLst>
                  <a:outerShdw blurRad="38100" dist="38100" dir="2700000">
                    <a:srgbClr val="FFFFFF"/>
                  </a:outerShdw>
                </a:effectLst>
                <a:latin typeface="Arial" panose="020B0604020202020204" pitchFamily="34" charset="0"/>
                <a:ea typeface="华文细黑" panose="02010600040101010101" pitchFamily="2" charset="-122"/>
                <a:cs typeface="+mn-ea"/>
              </a:rPr>
              <a:t>   </a:t>
            </a:r>
            <a:r>
              <a:rPr lang="zh-CN" altLang="en-US" sz="2800" b="1" strike="noStrike" noProof="1">
                <a:effectLst>
                  <a:outerShdw blurRad="38100" dist="38100" dir="2700000">
                    <a:srgbClr val="FFFFFF"/>
                  </a:outerShdw>
                </a:effectLst>
                <a:latin typeface="Arial" panose="020B0604020202020204" pitchFamily="34" charset="0"/>
                <a:ea typeface="华文细黑" panose="02010600040101010101" pitchFamily="2" charset="-122"/>
                <a:cs typeface="+mn-ea"/>
              </a:rPr>
              <a:t>共同设计</a:t>
            </a:r>
            <a:endParaRPr lang="zh-CN" altLang="en-US" sz="2800" b="1" strike="noStrike" noProof="1">
              <a:effectLst>
                <a:outerShdw blurRad="38100" dist="38100" dir="2700000">
                  <a:srgbClr val="FFFFFF"/>
                </a:outerShdw>
              </a:effectLst>
              <a:latin typeface="Arial" panose="020B0604020202020204" pitchFamily="34" charset="0"/>
              <a:ea typeface="华文细黑" panose="02010600040101010101" pitchFamily="2" charset="-122"/>
            </a:endParaRPr>
          </a:p>
          <a:p>
            <a:pPr lvl="0" indent="357505" algn="l" fontAlgn="base">
              <a:spcBef>
                <a:spcPct val="50000"/>
              </a:spcBef>
            </a:pPr>
            <a:r>
              <a:rPr lang="zh-CN" altLang="en-US" sz="2800" b="1" strike="noStrike" noProof="1">
                <a:effectLst>
                  <a:outerShdw blurRad="38100" dist="38100" dir="2700000">
                    <a:srgbClr val="FFFFFF"/>
                  </a:outerShdw>
                </a:effectLst>
                <a:latin typeface="Arial" panose="020B0604020202020204" pitchFamily="34" charset="0"/>
                <a:ea typeface="华文细黑" panose="02010600040101010101" pitchFamily="2" charset="-122"/>
                <a:cs typeface="+mn-ea"/>
              </a:rPr>
              <a:t>人才培养方案</a:t>
            </a:r>
            <a:endParaRPr lang="zh-CN" altLang="en-US" sz="2800" b="1" strike="noStrike" noProof="1">
              <a:effectLst>
                <a:outerShdw blurRad="38100" dist="38100" dir="2700000">
                  <a:srgbClr val="FFFFFF"/>
                </a:outerShdw>
              </a:effectLst>
              <a:latin typeface="Arial" panose="020B0604020202020204" pitchFamily="34" charset="0"/>
              <a:ea typeface="华文细黑" panose="02010600040101010101" pitchFamily="2" charset="-122"/>
            </a:endParaRPr>
          </a:p>
        </p:txBody>
      </p:sp>
      <p:sp>
        <p:nvSpPr>
          <p:cNvPr id="194570" name="矩形 194569"/>
          <p:cNvSpPr/>
          <p:nvPr/>
        </p:nvSpPr>
        <p:spPr>
          <a:xfrm>
            <a:off x="4672013" y="2195513"/>
            <a:ext cx="3786188" cy="1503363"/>
          </a:xfrm>
          <a:prstGeom prst="rect">
            <a:avLst/>
          </a:prstGeom>
          <a:solidFill>
            <a:schemeClr val="hlink"/>
          </a:solidFill>
          <a:ln w="9525"/>
          <a:scene3d>
            <a:camera prst="legacyPerspectiveBottomLeft">
              <a:rot lat="0" lon="0" rev="0"/>
            </a:camera>
            <a:lightRig rig="legacyFlat3" dir="b"/>
          </a:scene3d>
          <a:sp3d extrusionH="430200" prstMaterial="legacyMatte">
            <a:bevelT w="13500" h="13500" prst="angle"/>
            <a:bevelB w="13500" h="13500" prst="angle"/>
            <a:extrusionClr>
              <a:schemeClr val="hlink"/>
            </a:extrusionClr>
          </a:sp3d>
        </p:spPr>
        <p:txBody>
          <a:bodyPr wrap="none" anchor="ctr">
            <a:flatTx/>
          </a:bodyPr>
          <a:lstStyle/>
          <a:p>
            <a:pPr lvl="0" algn="ctr" fontAlgn="base">
              <a:spcBef>
                <a:spcPct val="50000"/>
              </a:spcBef>
            </a:pPr>
            <a:r>
              <a:rPr lang="zh-CN" altLang="en-US" sz="2800" b="1" strike="noStrike" noProof="1">
                <a:solidFill>
                  <a:srgbClr val="FFFF00"/>
                </a:solidFill>
                <a:effectLst>
                  <a:outerShdw blurRad="38100" dist="38100" dir="2700000">
                    <a:srgbClr val="000000"/>
                  </a:outerShdw>
                </a:effectLst>
                <a:latin typeface="Arial" panose="020B0604020202020204" pitchFamily="34" charset="0"/>
                <a:ea typeface="华文细黑" panose="02010600040101010101" pitchFamily="2" charset="-122"/>
                <a:cs typeface="+mn-ea"/>
              </a:rPr>
              <a:t>共同开发</a:t>
            </a:r>
            <a:endParaRPr lang="zh-CN" altLang="en-US" sz="2800" b="1" strike="noStrike" noProof="1">
              <a:solidFill>
                <a:srgbClr val="FFFF00"/>
              </a:solidFill>
              <a:effectLst>
                <a:outerShdw blurRad="38100" dist="38100" dir="2700000">
                  <a:srgbClr val="000000"/>
                </a:outerShdw>
              </a:effectLst>
              <a:latin typeface="Arial" panose="020B0604020202020204" pitchFamily="34" charset="0"/>
              <a:ea typeface="华文细黑" panose="02010600040101010101" pitchFamily="2" charset="-122"/>
              <a:cs typeface="+mn-ea"/>
            </a:endParaRPr>
          </a:p>
          <a:p>
            <a:pPr lvl="0" algn="ctr" fontAlgn="base">
              <a:spcBef>
                <a:spcPct val="50000"/>
              </a:spcBef>
            </a:pPr>
            <a:r>
              <a:rPr lang="zh-CN" altLang="en-US" sz="2800" b="1" strike="noStrike" noProof="1">
                <a:solidFill>
                  <a:srgbClr val="FFFF00"/>
                </a:solidFill>
                <a:effectLst>
                  <a:outerShdw blurRad="38100" dist="38100" dir="2700000">
                    <a:srgbClr val="000000"/>
                  </a:outerShdw>
                </a:effectLst>
                <a:latin typeface="Arial" panose="020B0604020202020204" pitchFamily="34" charset="0"/>
                <a:ea typeface="华文细黑" panose="02010600040101010101" pitchFamily="2" charset="-122"/>
                <a:cs typeface="+mn-ea"/>
              </a:rPr>
              <a:t>专业课程体系</a:t>
            </a:r>
            <a:endParaRPr lang="zh-CN" altLang="en-US" sz="2800" b="1" strike="noStrike" noProof="1">
              <a:solidFill>
                <a:srgbClr val="FFFF00"/>
              </a:solidFill>
              <a:effectLst>
                <a:outerShdw blurRad="38100" dist="38100" dir="2700000">
                  <a:srgbClr val="000000"/>
                </a:outerShdw>
              </a:effectLst>
              <a:latin typeface="Arial" panose="020B0604020202020204" pitchFamily="34" charset="0"/>
              <a:ea typeface="华文细黑" panose="02010600040101010101" pitchFamily="2" charset="-122"/>
              <a:cs typeface="+mn-ea"/>
            </a:endParaRPr>
          </a:p>
        </p:txBody>
      </p:sp>
      <p:sp>
        <p:nvSpPr>
          <p:cNvPr id="194571" name="矩形 194570"/>
          <p:cNvSpPr/>
          <p:nvPr/>
        </p:nvSpPr>
        <p:spPr>
          <a:xfrm>
            <a:off x="635000" y="4135438"/>
            <a:ext cx="3652838" cy="1503363"/>
          </a:xfrm>
          <a:prstGeom prst="rect">
            <a:avLst/>
          </a:prstGeom>
          <a:solidFill>
            <a:srgbClr val="FFCC00"/>
          </a:solidFill>
          <a:ln w="9525"/>
          <a:scene3d>
            <a:camera prst="legacyPerspectiveTopRight">
              <a:rot lat="0" lon="0" rev="0"/>
            </a:camera>
            <a:lightRig rig="legacyFlat3" dir="b"/>
          </a:scene3d>
          <a:sp3d extrusionH="430200" prstMaterial="legacyMatte">
            <a:bevelT w="13500" h="13500" prst="angle"/>
            <a:bevelB w="13500" h="13500" prst="angle"/>
            <a:extrusionClr>
              <a:srgbClr val="FFCC00"/>
            </a:extrusionClr>
          </a:sp3d>
        </p:spPr>
        <p:txBody>
          <a:bodyPr wrap="none" anchor="ctr">
            <a:flatTx/>
          </a:bodyPr>
          <a:lstStyle/>
          <a:p>
            <a:pPr lvl="0" algn="ctr" fontAlgn="base">
              <a:spcBef>
                <a:spcPct val="50000"/>
              </a:spcBef>
            </a:pPr>
            <a:r>
              <a:rPr lang="zh-CN" altLang="en-US" sz="2800" b="1" strike="noStrike" noProof="1">
                <a:solidFill>
                  <a:srgbClr val="FF3300"/>
                </a:solidFill>
                <a:effectLst>
                  <a:outerShdw blurRad="38100" dist="38100" dir="2700000">
                    <a:srgbClr val="000000"/>
                  </a:outerShdw>
                </a:effectLst>
                <a:latin typeface="Arial" panose="020B0604020202020204" pitchFamily="34" charset="0"/>
                <a:ea typeface="华文细黑" panose="02010600040101010101" pitchFamily="2" charset="-122"/>
                <a:cs typeface="+mn-ea"/>
              </a:rPr>
              <a:t>共同建设</a:t>
            </a:r>
            <a:endParaRPr lang="zh-CN" altLang="en-US" sz="2800" b="1" strike="noStrike" noProof="1">
              <a:solidFill>
                <a:srgbClr val="FF3300"/>
              </a:solidFill>
              <a:effectLst>
                <a:outerShdw blurRad="38100" dist="38100" dir="2700000">
                  <a:srgbClr val="000000"/>
                </a:outerShdw>
              </a:effectLst>
              <a:latin typeface="Arial" panose="020B0604020202020204" pitchFamily="34" charset="0"/>
              <a:ea typeface="华文细黑" panose="02010600040101010101" pitchFamily="2" charset="-122"/>
            </a:endParaRPr>
          </a:p>
          <a:p>
            <a:pPr lvl="0" algn="ctr" fontAlgn="base">
              <a:spcBef>
                <a:spcPct val="50000"/>
              </a:spcBef>
            </a:pPr>
            <a:r>
              <a:rPr lang="zh-CN" altLang="en-US" sz="2800" b="1" strike="noStrike" noProof="1">
                <a:solidFill>
                  <a:srgbClr val="FF3300"/>
                </a:solidFill>
                <a:effectLst>
                  <a:outerShdw blurRad="38100" dist="38100" dir="2700000">
                    <a:srgbClr val="000000"/>
                  </a:outerShdw>
                </a:effectLst>
                <a:latin typeface="Arial" panose="020B0604020202020204" pitchFamily="34" charset="0"/>
                <a:ea typeface="华文细黑" panose="02010600040101010101" pitchFamily="2" charset="-122"/>
                <a:cs typeface="+mn-ea"/>
              </a:rPr>
              <a:t>生产性实训基地</a:t>
            </a:r>
            <a:endParaRPr lang="zh-CN" altLang="en-US" sz="2800" b="1" strike="noStrike" noProof="1">
              <a:solidFill>
                <a:srgbClr val="FF3300"/>
              </a:solidFill>
              <a:effectLst>
                <a:outerShdw blurRad="38100" dist="38100" dir="2700000">
                  <a:srgbClr val="000000"/>
                </a:outerShdw>
              </a:effectLst>
              <a:latin typeface="Arial" panose="020B0604020202020204" pitchFamily="34" charset="0"/>
              <a:ea typeface="华文细黑" panose="02010600040101010101" pitchFamily="2" charset="-122"/>
            </a:endParaRPr>
          </a:p>
        </p:txBody>
      </p:sp>
      <p:sp>
        <p:nvSpPr>
          <p:cNvPr id="194572" name="矩形 194571"/>
          <p:cNvSpPr/>
          <p:nvPr/>
        </p:nvSpPr>
        <p:spPr>
          <a:xfrm>
            <a:off x="4676775" y="4137025"/>
            <a:ext cx="3790950" cy="1493838"/>
          </a:xfrm>
          <a:prstGeom prst="rect">
            <a:avLst/>
          </a:prstGeom>
          <a:solidFill>
            <a:schemeClr val="folHlink"/>
          </a:solidFill>
          <a:ln w="9525"/>
          <a:scene3d>
            <a:camera prst="legacyPerspectiveTopLeft">
              <a:rot lat="0" lon="0" rev="0"/>
            </a:camera>
            <a:lightRig rig="legacyFlat3" dir="b"/>
          </a:scene3d>
          <a:sp3d extrusionH="430200" prstMaterial="legacyMatte">
            <a:bevelT w="13500" h="13500" prst="angle"/>
            <a:bevelB w="13500" h="13500" prst="angle"/>
            <a:extrusionClr>
              <a:schemeClr val="folHlink"/>
            </a:extrusionClr>
          </a:sp3d>
        </p:spPr>
        <p:txBody>
          <a:bodyPr wrap="none" anchor="ctr">
            <a:flatTx/>
          </a:bodyPr>
          <a:lstStyle/>
          <a:p>
            <a:pPr lvl="0" algn="ctr" fontAlgn="base">
              <a:spcBef>
                <a:spcPct val="50000"/>
              </a:spcBef>
            </a:pPr>
            <a:r>
              <a:rPr lang="zh-CN" altLang="en-US" sz="2800" b="1" strike="noStrike" noProof="1">
                <a:solidFill>
                  <a:schemeClr val="bg1"/>
                </a:solidFill>
                <a:effectLst>
                  <a:outerShdw blurRad="38100" dist="38100" dir="2700000">
                    <a:srgbClr val="000000"/>
                  </a:outerShdw>
                </a:effectLst>
                <a:latin typeface="Arial" panose="020B0604020202020204" pitchFamily="34" charset="0"/>
                <a:ea typeface="华文细黑" panose="02010600040101010101" pitchFamily="2" charset="-122"/>
                <a:cs typeface="+mn-ea"/>
              </a:rPr>
              <a:t>专业教师</a:t>
            </a:r>
            <a:endParaRPr lang="zh-CN" altLang="en-US" sz="2800" b="1" strike="noStrike" noProof="1">
              <a:solidFill>
                <a:schemeClr val="bg1"/>
              </a:solidFill>
              <a:effectLst>
                <a:outerShdw blurRad="38100" dist="38100" dir="2700000">
                  <a:srgbClr val="000000"/>
                </a:outerShdw>
              </a:effectLst>
              <a:latin typeface="Arial" panose="020B0604020202020204" pitchFamily="34" charset="0"/>
              <a:ea typeface="华文细黑" panose="02010600040101010101" pitchFamily="2" charset="-122"/>
            </a:endParaRPr>
          </a:p>
          <a:p>
            <a:pPr lvl="0" algn="ctr" fontAlgn="base">
              <a:spcBef>
                <a:spcPct val="50000"/>
              </a:spcBef>
            </a:pPr>
            <a:r>
              <a:rPr lang="zh-CN" altLang="en-US" sz="2400" b="1" strike="noStrike" noProof="1">
                <a:solidFill>
                  <a:schemeClr val="bg1"/>
                </a:solidFill>
                <a:effectLst>
                  <a:outerShdw blurRad="38100" dist="38100" dir="2700000">
                    <a:srgbClr val="000000"/>
                  </a:outerShdw>
                </a:effectLst>
                <a:latin typeface="Arial" panose="020B0604020202020204" pitchFamily="34" charset="0"/>
                <a:ea typeface="华文细黑" panose="02010600040101010101" pitchFamily="2" charset="-122"/>
                <a:cs typeface="+mn-ea"/>
              </a:rPr>
              <a:t>与生产技术人员相互融合</a:t>
            </a:r>
            <a:endParaRPr lang="zh-CN" altLang="en-US" sz="2400" b="1" strike="noStrike" noProof="1">
              <a:solidFill>
                <a:schemeClr val="bg1"/>
              </a:solidFill>
              <a:effectLst>
                <a:outerShdw blurRad="38100" dist="38100" dir="2700000">
                  <a:srgbClr val="000000"/>
                </a:outerShdw>
              </a:effectLst>
              <a:latin typeface="Arial" panose="020B0604020202020204" pitchFamily="34" charset="0"/>
              <a:ea typeface="华文细黑" panose="02010600040101010101" pitchFamily="2" charset="-122"/>
            </a:endParaRPr>
          </a:p>
        </p:txBody>
      </p:sp>
      <p:grpSp>
        <p:nvGrpSpPr>
          <p:cNvPr id="101387" name="组合 194572"/>
          <p:cNvGrpSpPr/>
          <p:nvPr/>
        </p:nvGrpSpPr>
        <p:grpSpPr>
          <a:xfrm>
            <a:off x="3429000" y="2886075"/>
            <a:ext cx="2057400" cy="1998663"/>
            <a:chOff x="2457" y="2000"/>
            <a:chExt cx="901" cy="888"/>
          </a:xfrm>
        </p:grpSpPr>
        <p:pic>
          <p:nvPicPr>
            <p:cNvPr id="101388" name="图片 194573" descr="circuler_1"/>
            <p:cNvPicPr>
              <a:picLocks noChangeAspect="1"/>
            </p:cNvPicPr>
            <p:nvPr/>
          </p:nvPicPr>
          <p:blipFill>
            <a:blip r:embed="rId1" cstate="print"/>
            <a:stretch>
              <a:fillRect/>
            </a:stretch>
          </p:blipFill>
          <p:spPr>
            <a:xfrm>
              <a:off x="2457" y="2000"/>
              <a:ext cx="901" cy="886"/>
            </a:xfrm>
            <a:prstGeom prst="rect">
              <a:avLst/>
            </a:prstGeom>
            <a:noFill/>
            <a:ln w="9525">
              <a:noFill/>
            </a:ln>
          </p:spPr>
        </p:pic>
        <p:sp>
          <p:nvSpPr>
            <p:cNvPr id="101389" name="椭圆 194574"/>
            <p:cNvSpPr/>
            <p:nvPr/>
          </p:nvSpPr>
          <p:spPr>
            <a:xfrm>
              <a:off x="2457" y="2000"/>
              <a:ext cx="895" cy="888"/>
            </a:xfrm>
            <a:prstGeom prst="ellipse">
              <a:avLst/>
            </a:prstGeom>
            <a:gradFill rotWithShape="1">
              <a:gsLst>
                <a:gs pos="0">
                  <a:srgbClr val="434328">
                    <a:alpha val="89998"/>
                  </a:srgbClr>
                </a:gs>
                <a:gs pos="50000">
                  <a:srgbClr val="FFFF99">
                    <a:alpha val="45000"/>
                  </a:srgbClr>
                </a:gs>
                <a:gs pos="100000">
                  <a:srgbClr val="434328">
                    <a:alpha val="89998"/>
                  </a:srgbClr>
                </a:gs>
              </a:gsLst>
              <a:lin ang="5400000" scaled="1"/>
              <a:tileRect/>
            </a:gradFill>
            <a:ln w="57150" cap="flat" cmpd="sng">
              <a:solidFill>
                <a:srgbClr val="F8F8F8"/>
              </a:solidFill>
              <a:prstDash val="solid"/>
              <a:headEnd type="none" w="med" len="med"/>
              <a:tailEnd type="none" w="med" len="med"/>
            </a:ln>
          </p:spPr>
          <p:txBody>
            <a:bodyPr/>
            <a:lstStyle/>
            <a:p>
              <a:pPr algn="ctr"/>
              <a:endParaRPr lang="zh-CN" altLang="en-US" dirty="0">
                <a:latin typeface="Arial" panose="020B0604020202020204" pitchFamily="34" charset="0"/>
              </a:endParaRPr>
            </a:p>
          </p:txBody>
        </p:sp>
        <p:sp>
          <p:nvSpPr>
            <p:cNvPr id="101390" name="任意多边形 194575"/>
            <p:cNvSpPr/>
            <p:nvPr/>
          </p:nvSpPr>
          <p:spPr>
            <a:xfrm>
              <a:off x="2550" y="2018"/>
              <a:ext cx="703" cy="308"/>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E2E1B7"/>
                </a:gs>
              </a:gsLst>
              <a:lin ang="5400000" scaled="1"/>
              <a:tileRect/>
            </a:gradFill>
            <a:ln w="0">
              <a:noFill/>
            </a:ln>
          </p:spPr>
          <p:txBody>
            <a:bodyPr/>
            <a:lstStyle/>
            <a:p>
              <a:endParaRPr lang="zh-CN" altLang="en-US"/>
            </a:p>
          </p:txBody>
        </p:sp>
        <p:grpSp>
          <p:nvGrpSpPr>
            <p:cNvPr id="101391" name="组合 194576"/>
            <p:cNvGrpSpPr/>
            <p:nvPr/>
          </p:nvGrpSpPr>
          <p:grpSpPr>
            <a:xfrm rot="-1297425" flipH="1" flipV="1">
              <a:off x="2525" y="2693"/>
              <a:ext cx="781" cy="188"/>
              <a:chOff x="2532" y="1051"/>
              <a:chExt cx="893" cy="246"/>
            </a:xfrm>
          </p:grpSpPr>
          <p:grpSp>
            <p:nvGrpSpPr>
              <p:cNvPr id="101392" name="组合 194577"/>
              <p:cNvGrpSpPr/>
              <p:nvPr/>
            </p:nvGrpSpPr>
            <p:grpSpPr>
              <a:xfrm>
                <a:off x="2532" y="1051"/>
                <a:ext cx="743" cy="185"/>
                <a:chOff x="1565" y="2568"/>
                <a:chExt cx="1118" cy="279"/>
              </a:xfrm>
            </p:grpSpPr>
            <p:sp>
              <p:nvSpPr>
                <p:cNvPr id="101393" name="新月形 194578"/>
                <p:cNvSpPr/>
                <p:nvPr/>
              </p:nvSpPr>
              <p:spPr>
                <a:xfrm rot="5263130">
                  <a:off x="1852" y="2266"/>
                  <a:ext cx="227" cy="816"/>
                </a:xfrm>
                <a:prstGeom prst="moon">
                  <a:avLst>
                    <a:gd name="adj" fmla="val 49773"/>
                  </a:avLst>
                </a:prstGeom>
                <a:solidFill>
                  <a:srgbClr val="F8F8F8">
                    <a:alpha val="3998"/>
                  </a:srgbClr>
                </a:solidFill>
                <a:ln w="9525">
                  <a:noFill/>
                </a:ln>
              </p:spPr>
              <p:txBody>
                <a:bodyPr/>
                <a:lstStyle/>
                <a:p>
                  <a:pPr algn="ctr"/>
                  <a:endParaRPr lang="zh-CN" altLang="en-US" dirty="0">
                    <a:latin typeface="Arial" panose="020B0604020202020204" pitchFamily="34" charset="0"/>
                  </a:endParaRPr>
                </a:p>
              </p:txBody>
            </p:sp>
            <p:sp>
              <p:nvSpPr>
                <p:cNvPr id="101394" name="新月形 194579"/>
                <p:cNvSpPr/>
                <p:nvPr/>
              </p:nvSpPr>
              <p:spPr>
                <a:xfrm rot="6078281">
                  <a:off x="1988" y="2266"/>
                  <a:ext cx="227" cy="816"/>
                </a:xfrm>
                <a:prstGeom prst="moon">
                  <a:avLst>
                    <a:gd name="adj" fmla="val 49773"/>
                  </a:avLst>
                </a:prstGeom>
                <a:solidFill>
                  <a:srgbClr val="F8F8F8">
                    <a:alpha val="3998"/>
                  </a:srgbClr>
                </a:solidFill>
                <a:ln w="9525">
                  <a:noFill/>
                </a:ln>
              </p:spPr>
              <p:txBody>
                <a:bodyPr/>
                <a:lstStyle/>
                <a:p>
                  <a:pPr algn="ctr"/>
                  <a:endParaRPr lang="zh-CN" altLang="en-US" dirty="0">
                    <a:latin typeface="Arial" panose="020B0604020202020204" pitchFamily="34" charset="0"/>
                  </a:endParaRPr>
                </a:p>
              </p:txBody>
            </p:sp>
            <p:sp>
              <p:nvSpPr>
                <p:cNvPr id="101395" name="新月形 194580"/>
                <p:cNvSpPr/>
                <p:nvPr/>
              </p:nvSpPr>
              <p:spPr>
                <a:xfrm rot="6373927">
                  <a:off x="2064" y="2288"/>
                  <a:ext cx="227" cy="816"/>
                </a:xfrm>
                <a:prstGeom prst="moon">
                  <a:avLst>
                    <a:gd name="adj" fmla="val 49773"/>
                  </a:avLst>
                </a:prstGeom>
                <a:solidFill>
                  <a:srgbClr val="F8F8F8">
                    <a:alpha val="3998"/>
                  </a:srgbClr>
                </a:solidFill>
                <a:ln w="9525">
                  <a:noFill/>
                </a:ln>
              </p:spPr>
              <p:txBody>
                <a:bodyPr/>
                <a:lstStyle/>
                <a:p>
                  <a:pPr algn="ctr"/>
                  <a:endParaRPr lang="zh-CN" altLang="en-US" dirty="0">
                    <a:latin typeface="Arial" panose="020B0604020202020204" pitchFamily="34" charset="0"/>
                  </a:endParaRPr>
                </a:p>
              </p:txBody>
            </p:sp>
            <p:sp>
              <p:nvSpPr>
                <p:cNvPr id="101396" name="新月形 194581"/>
                <p:cNvSpPr/>
                <p:nvPr/>
              </p:nvSpPr>
              <p:spPr>
                <a:xfrm rot="6906312">
                  <a:off x="2154" y="2318"/>
                  <a:ext cx="227" cy="816"/>
                </a:xfrm>
                <a:prstGeom prst="moon">
                  <a:avLst>
                    <a:gd name="adj" fmla="val 49773"/>
                  </a:avLst>
                </a:prstGeom>
                <a:solidFill>
                  <a:srgbClr val="F8F8F8">
                    <a:alpha val="3998"/>
                  </a:srgbClr>
                </a:solidFill>
                <a:ln w="9525">
                  <a:noFill/>
                </a:ln>
              </p:spPr>
              <p:txBody>
                <a:bodyPr/>
                <a:lstStyle/>
                <a:p>
                  <a:pPr algn="ctr"/>
                  <a:endParaRPr lang="zh-CN" altLang="en-US" dirty="0">
                    <a:latin typeface="Arial" panose="020B0604020202020204" pitchFamily="34" charset="0"/>
                  </a:endParaRPr>
                </a:p>
              </p:txBody>
            </p:sp>
          </p:grpSp>
          <p:grpSp>
            <p:nvGrpSpPr>
              <p:cNvPr id="101397" name="组合 194582"/>
              <p:cNvGrpSpPr/>
              <p:nvPr/>
            </p:nvGrpSpPr>
            <p:grpSpPr>
              <a:xfrm rot="1353540">
                <a:off x="2682" y="1111"/>
                <a:ext cx="743" cy="186"/>
                <a:chOff x="1565" y="2568"/>
                <a:chExt cx="1118" cy="279"/>
              </a:xfrm>
            </p:grpSpPr>
            <p:sp>
              <p:nvSpPr>
                <p:cNvPr id="101398" name="新月形 194583"/>
                <p:cNvSpPr/>
                <p:nvPr/>
              </p:nvSpPr>
              <p:spPr>
                <a:xfrm rot="5263130">
                  <a:off x="1852" y="2266"/>
                  <a:ext cx="227" cy="816"/>
                </a:xfrm>
                <a:prstGeom prst="moon">
                  <a:avLst>
                    <a:gd name="adj" fmla="val 49773"/>
                  </a:avLst>
                </a:prstGeom>
                <a:solidFill>
                  <a:srgbClr val="F8F8F8">
                    <a:alpha val="3998"/>
                  </a:srgbClr>
                </a:solidFill>
                <a:ln w="9525">
                  <a:noFill/>
                </a:ln>
              </p:spPr>
              <p:txBody>
                <a:bodyPr/>
                <a:lstStyle/>
                <a:p>
                  <a:pPr algn="ctr"/>
                  <a:endParaRPr lang="zh-CN" altLang="en-US" dirty="0">
                    <a:latin typeface="Arial" panose="020B0604020202020204" pitchFamily="34" charset="0"/>
                  </a:endParaRPr>
                </a:p>
              </p:txBody>
            </p:sp>
            <p:sp>
              <p:nvSpPr>
                <p:cNvPr id="101399" name="新月形 194584"/>
                <p:cNvSpPr/>
                <p:nvPr/>
              </p:nvSpPr>
              <p:spPr>
                <a:xfrm rot="6078281">
                  <a:off x="1988" y="2266"/>
                  <a:ext cx="227" cy="816"/>
                </a:xfrm>
                <a:prstGeom prst="moon">
                  <a:avLst>
                    <a:gd name="adj" fmla="val 49773"/>
                  </a:avLst>
                </a:prstGeom>
                <a:solidFill>
                  <a:srgbClr val="F8F8F8">
                    <a:alpha val="3998"/>
                  </a:srgbClr>
                </a:solidFill>
                <a:ln w="9525">
                  <a:noFill/>
                </a:ln>
              </p:spPr>
              <p:txBody>
                <a:bodyPr/>
                <a:lstStyle/>
                <a:p>
                  <a:pPr algn="ctr"/>
                  <a:endParaRPr lang="zh-CN" altLang="en-US" dirty="0">
                    <a:latin typeface="Arial" panose="020B0604020202020204" pitchFamily="34" charset="0"/>
                  </a:endParaRPr>
                </a:p>
              </p:txBody>
            </p:sp>
            <p:sp>
              <p:nvSpPr>
                <p:cNvPr id="101400" name="新月形 194585"/>
                <p:cNvSpPr/>
                <p:nvPr/>
              </p:nvSpPr>
              <p:spPr>
                <a:xfrm rot="6373927">
                  <a:off x="2064" y="2288"/>
                  <a:ext cx="227" cy="816"/>
                </a:xfrm>
                <a:prstGeom prst="moon">
                  <a:avLst>
                    <a:gd name="adj" fmla="val 49773"/>
                  </a:avLst>
                </a:prstGeom>
                <a:solidFill>
                  <a:srgbClr val="F8F8F8">
                    <a:alpha val="3998"/>
                  </a:srgbClr>
                </a:solidFill>
                <a:ln w="9525">
                  <a:noFill/>
                </a:ln>
              </p:spPr>
              <p:txBody>
                <a:bodyPr/>
                <a:lstStyle/>
                <a:p>
                  <a:pPr algn="ctr"/>
                  <a:endParaRPr lang="zh-CN" altLang="en-US" dirty="0">
                    <a:latin typeface="Arial" panose="020B0604020202020204" pitchFamily="34" charset="0"/>
                  </a:endParaRPr>
                </a:p>
              </p:txBody>
            </p:sp>
            <p:sp>
              <p:nvSpPr>
                <p:cNvPr id="101401" name="新月形 194586"/>
                <p:cNvSpPr/>
                <p:nvPr/>
              </p:nvSpPr>
              <p:spPr>
                <a:xfrm rot="6906312">
                  <a:off x="2154" y="2318"/>
                  <a:ext cx="227" cy="816"/>
                </a:xfrm>
                <a:prstGeom prst="moon">
                  <a:avLst>
                    <a:gd name="adj" fmla="val 49773"/>
                  </a:avLst>
                </a:prstGeom>
                <a:solidFill>
                  <a:srgbClr val="F8F8F8">
                    <a:alpha val="3998"/>
                  </a:srgbClr>
                </a:solidFill>
                <a:ln w="9525">
                  <a:noFill/>
                </a:ln>
              </p:spPr>
              <p:txBody>
                <a:bodyPr/>
                <a:lstStyle/>
                <a:p>
                  <a:pPr algn="ctr"/>
                  <a:endParaRPr lang="zh-CN" altLang="en-US" dirty="0">
                    <a:latin typeface="Arial" panose="020B0604020202020204" pitchFamily="34" charset="0"/>
                  </a:endParaRPr>
                </a:p>
              </p:txBody>
            </p:sp>
          </p:grpSp>
        </p:grpSp>
      </p:grpSp>
      <p:sp>
        <p:nvSpPr>
          <p:cNvPr id="194588" name="矩形 194587"/>
          <p:cNvSpPr/>
          <p:nvPr/>
        </p:nvSpPr>
        <p:spPr>
          <a:xfrm>
            <a:off x="3378200" y="2809875"/>
            <a:ext cx="2130425" cy="2008188"/>
          </a:xfrm>
          <a:prstGeom prst="rect">
            <a:avLst/>
          </a:prstGeom>
          <a:noFill/>
          <a:ln w="9525">
            <a:noFill/>
          </a:ln>
        </p:spPr>
        <p:txBody>
          <a:bodyPr wrap="none" anchor="ctr"/>
          <a:lstStyle/>
          <a:p>
            <a:pPr lvl="0" algn="ctr" fontAlgn="base"/>
            <a:r>
              <a:rPr lang="zh-CN" altLang="en-US" sz="3600" b="1" strike="noStrike" noProof="1">
                <a:solidFill>
                  <a:srgbClr val="CC3300"/>
                </a:solidFill>
                <a:effectLst>
                  <a:outerShdw blurRad="38100" dist="38100" dir="2700000">
                    <a:srgbClr val="C0C0C0"/>
                  </a:outerShdw>
                </a:effectLst>
                <a:latin typeface="Arial" panose="020B0604020202020204" pitchFamily="34" charset="0"/>
                <a:ea typeface="华文细黑" panose="02010600040101010101" pitchFamily="2" charset="-122"/>
                <a:cs typeface="+mn-ea"/>
              </a:rPr>
              <a:t>三共同</a:t>
            </a:r>
            <a:endParaRPr lang="zh-CN" altLang="en-US" sz="3600" b="1" strike="noStrike" noProof="1">
              <a:solidFill>
                <a:srgbClr val="CC3300"/>
              </a:solidFill>
              <a:effectLst>
                <a:outerShdw blurRad="38100" dist="38100" dir="2700000">
                  <a:srgbClr val="C0C0C0"/>
                </a:outerShdw>
              </a:effectLst>
              <a:latin typeface="Arial" panose="020B0604020202020204" pitchFamily="34" charset="0"/>
              <a:ea typeface="华文细黑" panose="02010600040101010101" pitchFamily="2" charset="-122"/>
            </a:endParaRPr>
          </a:p>
          <a:p>
            <a:pPr lvl="0" algn="ctr" fontAlgn="base"/>
            <a:r>
              <a:rPr lang="zh-CN" altLang="en-US" sz="3600" b="1" strike="noStrike" noProof="1">
                <a:solidFill>
                  <a:srgbClr val="CC3300"/>
                </a:solidFill>
                <a:effectLst>
                  <a:outerShdw blurRad="38100" dist="38100" dir="2700000">
                    <a:srgbClr val="C0C0C0"/>
                  </a:outerShdw>
                </a:effectLst>
                <a:latin typeface="Arial" panose="020B0604020202020204" pitchFamily="34" charset="0"/>
                <a:ea typeface="华文细黑" panose="02010600040101010101" pitchFamily="2" charset="-122"/>
                <a:cs typeface="+mn-ea"/>
              </a:rPr>
              <a:t>一融合</a:t>
            </a:r>
            <a:endParaRPr lang="zh-CN" altLang="en-US" sz="3600" b="1" strike="noStrike" noProof="1">
              <a:solidFill>
                <a:srgbClr val="CC3300"/>
              </a:solidFill>
              <a:effectLst>
                <a:outerShdw blurRad="38100" dist="38100" dir="2700000">
                  <a:srgbClr val="C0C0C0"/>
                </a:outerShdw>
              </a:effectLst>
              <a:latin typeface="Arial" panose="020B0604020202020204" pitchFamily="34" charset="0"/>
              <a:ea typeface="华文细黑" panose="02010600040101010101" pitchFamily="2" charset="-122"/>
            </a:endParaRPr>
          </a:p>
        </p:txBody>
      </p:sp>
    </p:spTree>
  </p:cSld>
  <p:clrMapOvr>
    <a:masterClrMapping/>
  </p:clrMapOvr>
  <p:transition spd="med">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圆角矩形 369665"/>
          <p:cNvSpPr/>
          <p:nvPr/>
        </p:nvSpPr>
        <p:spPr>
          <a:xfrm>
            <a:off x="6627813" y="3632200"/>
            <a:ext cx="2265362" cy="503238"/>
          </a:xfrm>
          <a:prstGeom prst="roundRect">
            <a:avLst>
              <a:gd name="adj" fmla="val 16667"/>
            </a:avLst>
          </a:prstGeom>
          <a:gradFill rotWithShape="1">
            <a:gsLst>
              <a:gs pos="0">
                <a:srgbClr val="185E76"/>
              </a:gs>
              <a:gs pos="100000">
                <a:srgbClr val="33CCFF"/>
              </a:gs>
            </a:gsLst>
            <a:lin ang="0" scaled="1"/>
            <a:tileRect/>
          </a:gradFill>
          <a:ln w="19050"/>
          <a:scene3d>
            <a:camera prst="legacyObliqueTopLeft">
              <a:rot lat="0" lon="0" rev="0"/>
            </a:camera>
            <a:lightRig rig="legacyFlat3" dir="b"/>
          </a:scene3d>
          <a:sp3d extrusionH="227000" prstMaterial="legacyMatte">
            <a:bevelT w="13500" h="13500" prst="angle"/>
            <a:bevelB w="13500" h="13500" prst="angle"/>
            <a:extrusionClr>
              <a:srgbClr val="33CCFF"/>
            </a:extrusionClr>
          </a:sp3d>
        </p:spPr>
        <p:txBody>
          <a:bodyPr wrap="none" anchor="ctr">
            <a:flatTx/>
          </a:bodyPr>
          <a:lstStyle/>
          <a:p>
            <a:pPr algn="ctr" eaLnBrk="0" hangingPunct="0">
              <a:lnSpc>
                <a:spcPct val="70000"/>
              </a:lnSpc>
              <a:buFont typeface="Arial" panose="020B0604020202020204" pitchFamily="34" charset="0"/>
            </a:pPr>
            <a:endParaRPr lang="en-US" altLang="ko-KR" sz="1400">
              <a:solidFill>
                <a:srgbClr val="FFFFFF"/>
              </a:solidFill>
              <a:latin typeface="Arial" panose="020B0604020202020204" pitchFamily="34" charset="0"/>
              <a:ea typeface="Dotum" panose="020B0600000101010101" pitchFamily="34" charset="-127"/>
            </a:endParaRPr>
          </a:p>
        </p:txBody>
      </p:sp>
      <p:sp>
        <p:nvSpPr>
          <p:cNvPr id="103426" name="圆角矩形 369666"/>
          <p:cNvSpPr/>
          <p:nvPr/>
        </p:nvSpPr>
        <p:spPr>
          <a:xfrm>
            <a:off x="6627813" y="4386263"/>
            <a:ext cx="2192337" cy="500062"/>
          </a:xfrm>
          <a:prstGeom prst="roundRect">
            <a:avLst>
              <a:gd name="adj" fmla="val 16667"/>
            </a:avLst>
          </a:prstGeom>
          <a:gradFill rotWithShape="1">
            <a:gsLst>
              <a:gs pos="0">
                <a:srgbClr val="185E76"/>
              </a:gs>
              <a:gs pos="100000">
                <a:srgbClr val="33CCFF"/>
              </a:gs>
            </a:gsLst>
            <a:lin ang="0" scaled="1"/>
            <a:tileRect/>
          </a:gradFill>
          <a:ln w="19050"/>
          <a:scene3d>
            <a:camera prst="legacyObliqueTopLeft">
              <a:rot lat="0" lon="0" rev="0"/>
            </a:camera>
            <a:lightRig rig="legacyFlat3" dir="b"/>
          </a:scene3d>
          <a:sp3d extrusionH="227000" prstMaterial="legacyMatte">
            <a:bevelT w="13500" h="13500" prst="angle"/>
            <a:bevelB w="13500" h="13500" prst="angle"/>
            <a:extrusionClr>
              <a:srgbClr val="33CCFF"/>
            </a:extrusionClr>
          </a:sp3d>
        </p:spPr>
        <p:txBody>
          <a:bodyPr wrap="none" anchor="ctr">
            <a:flatTx/>
          </a:bodyPr>
          <a:lstStyle/>
          <a:p>
            <a:pPr algn="ctr" eaLnBrk="0" hangingPunct="0">
              <a:lnSpc>
                <a:spcPct val="70000"/>
              </a:lnSpc>
              <a:buFont typeface="Arial" panose="020B0604020202020204" pitchFamily="34" charset="0"/>
            </a:pPr>
            <a:endParaRPr lang="en-US" altLang="ko-KR" sz="1400">
              <a:solidFill>
                <a:srgbClr val="FFFFFF"/>
              </a:solidFill>
              <a:latin typeface="Arial" panose="020B0604020202020204" pitchFamily="34" charset="0"/>
              <a:ea typeface="Dotum" panose="020B0600000101010101" pitchFamily="34" charset="-127"/>
            </a:endParaRPr>
          </a:p>
        </p:txBody>
      </p:sp>
      <p:sp>
        <p:nvSpPr>
          <p:cNvPr id="103427" name="圆角矩形 369667"/>
          <p:cNvSpPr/>
          <p:nvPr/>
        </p:nvSpPr>
        <p:spPr>
          <a:xfrm>
            <a:off x="6627813" y="2565400"/>
            <a:ext cx="2265362" cy="792163"/>
          </a:xfrm>
          <a:prstGeom prst="roundRect">
            <a:avLst>
              <a:gd name="adj" fmla="val 16667"/>
            </a:avLst>
          </a:prstGeom>
          <a:gradFill rotWithShape="1">
            <a:gsLst>
              <a:gs pos="0">
                <a:srgbClr val="185E76"/>
              </a:gs>
              <a:gs pos="100000">
                <a:srgbClr val="33CCFF"/>
              </a:gs>
            </a:gsLst>
            <a:lin ang="0" scaled="1"/>
            <a:tileRect/>
          </a:gradFill>
          <a:ln w="19050"/>
          <a:scene3d>
            <a:camera prst="legacyObliqueTopLeft">
              <a:rot lat="0" lon="0" rev="0"/>
            </a:camera>
            <a:lightRig rig="legacyFlat3" dir="b"/>
          </a:scene3d>
          <a:sp3d extrusionH="227000" prstMaterial="legacyMatte">
            <a:bevelT w="13500" h="13500" prst="angle"/>
            <a:bevelB w="13500" h="13500" prst="angle"/>
            <a:extrusionClr>
              <a:srgbClr val="33CCFF"/>
            </a:extrusionClr>
          </a:sp3d>
        </p:spPr>
        <p:txBody>
          <a:bodyPr wrap="none" anchor="ctr">
            <a:flatTx/>
          </a:bodyPr>
          <a:lstStyle/>
          <a:p>
            <a:pPr algn="ctr" eaLnBrk="0" hangingPunct="0">
              <a:lnSpc>
                <a:spcPct val="70000"/>
              </a:lnSpc>
              <a:buFont typeface="Arial" panose="020B0604020202020204" pitchFamily="34" charset="0"/>
            </a:pPr>
            <a:endParaRPr lang="en-US" altLang="ko-KR" sz="1400">
              <a:solidFill>
                <a:srgbClr val="FFFFFF"/>
              </a:solidFill>
              <a:latin typeface="Arial" panose="020B0604020202020204" pitchFamily="34" charset="0"/>
              <a:ea typeface="Dotum" panose="020B0600000101010101" pitchFamily="34" charset="-127"/>
            </a:endParaRPr>
          </a:p>
        </p:txBody>
      </p:sp>
      <p:sp>
        <p:nvSpPr>
          <p:cNvPr id="103428" name="圆角矩形 369668"/>
          <p:cNvSpPr/>
          <p:nvPr/>
        </p:nvSpPr>
        <p:spPr>
          <a:xfrm>
            <a:off x="6627813" y="5122863"/>
            <a:ext cx="2192337" cy="500062"/>
          </a:xfrm>
          <a:prstGeom prst="roundRect">
            <a:avLst>
              <a:gd name="adj" fmla="val 16667"/>
            </a:avLst>
          </a:prstGeom>
          <a:gradFill rotWithShape="1">
            <a:gsLst>
              <a:gs pos="0">
                <a:srgbClr val="185E76"/>
              </a:gs>
              <a:gs pos="100000">
                <a:srgbClr val="33CCFF"/>
              </a:gs>
            </a:gsLst>
            <a:lin ang="0" scaled="1"/>
            <a:tileRect/>
          </a:gradFill>
          <a:ln w="19050"/>
          <a:scene3d>
            <a:camera prst="legacyObliqueTopLeft">
              <a:rot lat="0" lon="0" rev="0"/>
            </a:camera>
            <a:lightRig rig="legacyFlat3" dir="b"/>
          </a:scene3d>
          <a:sp3d extrusionH="227000" prstMaterial="legacyMatte">
            <a:bevelT w="13500" h="13500" prst="angle"/>
            <a:bevelB w="13500" h="13500" prst="angle"/>
            <a:extrusionClr>
              <a:srgbClr val="33CCFF"/>
            </a:extrusionClr>
          </a:sp3d>
        </p:spPr>
        <p:txBody>
          <a:bodyPr wrap="none" anchor="ctr">
            <a:flatTx/>
          </a:bodyPr>
          <a:lstStyle/>
          <a:p>
            <a:pPr algn="ctr" eaLnBrk="0" hangingPunct="0">
              <a:lnSpc>
                <a:spcPct val="70000"/>
              </a:lnSpc>
              <a:buFont typeface="Arial" panose="020B0604020202020204" pitchFamily="34" charset="0"/>
            </a:pPr>
            <a:endParaRPr lang="en-US" altLang="ko-KR" sz="1400">
              <a:solidFill>
                <a:srgbClr val="FFFFFF"/>
              </a:solidFill>
              <a:latin typeface="Arial" panose="020B0604020202020204" pitchFamily="34" charset="0"/>
              <a:ea typeface="Dotum" panose="020B0600000101010101" pitchFamily="34" charset="-127"/>
            </a:endParaRPr>
          </a:p>
        </p:txBody>
      </p:sp>
      <p:sp>
        <p:nvSpPr>
          <p:cNvPr id="103429" name="圆角矩形 369669"/>
          <p:cNvSpPr/>
          <p:nvPr/>
        </p:nvSpPr>
        <p:spPr>
          <a:xfrm>
            <a:off x="6627813" y="5873750"/>
            <a:ext cx="2192337" cy="503238"/>
          </a:xfrm>
          <a:prstGeom prst="roundRect">
            <a:avLst>
              <a:gd name="adj" fmla="val 16667"/>
            </a:avLst>
          </a:prstGeom>
          <a:gradFill rotWithShape="1">
            <a:gsLst>
              <a:gs pos="0">
                <a:srgbClr val="185E76"/>
              </a:gs>
              <a:gs pos="100000">
                <a:srgbClr val="33CCFF"/>
              </a:gs>
            </a:gsLst>
            <a:lin ang="0" scaled="1"/>
            <a:tileRect/>
          </a:gradFill>
          <a:ln w="19050"/>
          <a:scene3d>
            <a:camera prst="legacyObliqueTopLeft">
              <a:rot lat="0" lon="0" rev="0"/>
            </a:camera>
            <a:lightRig rig="legacyFlat3" dir="b"/>
          </a:scene3d>
          <a:sp3d extrusionH="227000" prstMaterial="legacyMatte">
            <a:bevelT w="13500" h="13500" prst="angle"/>
            <a:bevelB w="13500" h="13500" prst="angle"/>
            <a:extrusionClr>
              <a:srgbClr val="33CCFF"/>
            </a:extrusionClr>
          </a:sp3d>
        </p:spPr>
        <p:txBody>
          <a:bodyPr wrap="none" anchor="ctr">
            <a:flatTx/>
          </a:bodyPr>
          <a:lstStyle/>
          <a:p>
            <a:pPr algn="ctr" eaLnBrk="0" hangingPunct="0">
              <a:lnSpc>
                <a:spcPct val="70000"/>
              </a:lnSpc>
              <a:buFont typeface="Arial" panose="020B0604020202020204" pitchFamily="34" charset="0"/>
            </a:pPr>
            <a:endParaRPr lang="en-US" altLang="ko-KR" sz="1400">
              <a:solidFill>
                <a:srgbClr val="FFFFFF"/>
              </a:solidFill>
              <a:latin typeface="Arial" panose="020B0604020202020204" pitchFamily="34" charset="0"/>
              <a:ea typeface="Dotum" panose="020B0600000101010101" pitchFamily="34" charset="-127"/>
            </a:endParaRPr>
          </a:p>
        </p:txBody>
      </p:sp>
      <p:sp>
        <p:nvSpPr>
          <p:cNvPr id="103430" name="任意多边形 369670"/>
          <p:cNvSpPr/>
          <p:nvPr/>
        </p:nvSpPr>
        <p:spPr>
          <a:xfrm>
            <a:off x="5307013" y="3089275"/>
            <a:ext cx="1331912" cy="771525"/>
          </a:xfrm>
          <a:custGeom>
            <a:avLst/>
            <a:gdLst/>
            <a:ahLst/>
            <a:cxnLst/>
            <a:rect l="0" t="0" r="0" b="0"/>
            <a:pathLst>
              <a:path w="840" h="486">
                <a:moveTo>
                  <a:pt x="840" y="0"/>
                </a:moveTo>
                <a:lnTo>
                  <a:pt x="450" y="0"/>
                </a:lnTo>
                <a:lnTo>
                  <a:pt x="0" y="486"/>
                </a:lnTo>
              </a:path>
            </a:pathLst>
          </a:custGeom>
          <a:noFill/>
          <a:ln w="38100" cap="flat" cmpd="sng">
            <a:solidFill>
              <a:srgbClr val="0000FF"/>
            </a:solidFill>
            <a:prstDash val="solid"/>
            <a:round/>
            <a:headEnd type="none" w="med" len="med"/>
            <a:tailEnd type="none" w="med" len="med"/>
          </a:ln>
        </p:spPr>
        <p:txBody>
          <a:bodyPr/>
          <a:lstStyle/>
          <a:p>
            <a:endParaRPr lang="zh-CN" altLang="en-US"/>
          </a:p>
        </p:txBody>
      </p:sp>
      <p:sp>
        <p:nvSpPr>
          <p:cNvPr id="103431" name="任意多边形 369671"/>
          <p:cNvSpPr/>
          <p:nvPr/>
        </p:nvSpPr>
        <p:spPr>
          <a:xfrm>
            <a:off x="5562600" y="3833813"/>
            <a:ext cx="1057275" cy="446087"/>
          </a:xfrm>
          <a:custGeom>
            <a:avLst/>
            <a:gdLst/>
            <a:ahLst/>
            <a:cxnLst/>
            <a:rect l="0" t="0" r="0" b="0"/>
            <a:pathLst>
              <a:path w="666" h="281">
                <a:moveTo>
                  <a:pt x="666" y="0"/>
                </a:moveTo>
                <a:lnTo>
                  <a:pt x="282" y="11"/>
                </a:lnTo>
                <a:lnTo>
                  <a:pt x="0" y="281"/>
                </a:lnTo>
              </a:path>
            </a:pathLst>
          </a:custGeom>
          <a:noFill/>
          <a:ln w="38100" cap="flat" cmpd="sng">
            <a:solidFill>
              <a:srgbClr val="0000FF"/>
            </a:solidFill>
            <a:prstDash val="solid"/>
            <a:round/>
            <a:headEnd type="none" w="med" len="med"/>
            <a:tailEnd type="none" w="med" len="med"/>
          </a:ln>
        </p:spPr>
        <p:txBody>
          <a:bodyPr/>
          <a:lstStyle/>
          <a:p>
            <a:endParaRPr lang="zh-CN" altLang="en-US"/>
          </a:p>
        </p:txBody>
      </p:sp>
      <p:sp>
        <p:nvSpPr>
          <p:cNvPr id="103432" name="直接连接符 369672"/>
          <p:cNvSpPr/>
          <p:nvPr/>
        </p:nvSpPr>
        <p:spPr>
          <a:xfrm flipH="1">
            <a:off x="5600700" y="4581525"/>
            <a:ext cx="1028700" cy="1588"/>
          </a:xfrm>
          <a:prstGeom prst="line">
            <a:avLst/>
          </a:prstGeom>
          <a:ln w="38100" cap="flat" cmpd="sng">
            <a:solidFill>
              <a:srgbClr val="0000FF"/>
            </a:solidFill>
            <a:prstDash val="solid"/>
            <a:headEnd type="none" w="med" len="med"/>
            <a:tailEnd type="none" w="med" len="med"/>
          </a:ln>
        </p:spPr>
        <p:txBody>
          <a:bodyPr/>
          <a:lstStyle/>
          <a:p>
            <a:pPr algn="ctr"/>
            <a:endParaRPr lang="zh-CN" altLang="en-US" dirty="0">
              <a:latin typeface="Arial" panose="020B0604020202020204" pitchFamily="34" charset="0"/>
            </a:endParaRPr>
          </a:p>
        </p:txBody>
      </p:sp>
      <p:sp>
        <p:nvSpPr>
          <p:cNvPr id="103433" name="任意多边形 369673"/>
          <p:cNvSpPr/>
          <p:nvPr/>
        </p:nvSpPr>
        <p:spPr>
          <a:xfrm>
            <a:off x="5553075" y="5013325"/>
            <a:ext cx="1095375" cy="323850"/>
          </a:xfrm>
          <a:custGeom>
            <a:avLst/>
            <a:gdLst/>
            <a:ahLst/>
            <a:cxnLst/>
            <a:rect l="0" t="0" r="0" b="0"/>
            <a:pathLst>
              <a:path w="690" h="204">
                <a:moveTo>
                  <a:pt x="690" y="204"/>
                </a:moveTo>
                <a:lnTo>
                  <a:pt x="294" y="204"/>
                </a:lnTo>
                <a:lnTo>
                  <a:pt x="0" y="0"/>
                </a:lnTo>
              </a:path>
            </a:pathLst>
          </a:custGeom>
          <a:noFill/>
          <a:ln w="38100" cap="flat" cmpd="sng">
            <a:solidFill>
              <a:srgbClr val="0000FF"/>
            </a:solidFill>
            <a:prstDash val="solid"/>
            <a:round/>
            <a:headEnd type="none" w="med" len="med"/>
            <a:tailEnd type="none" w="med" len="med"/>
          </a:ln>
        </p:spPr>
        <p:txBody>
          <a:bodyPr/>
          <a:lstStyle/>
          <a:p>
            <a:endParaRPr lang="zh-CN" altLang="en-US"/>
          </a:p>
        </p:txBody>
      </p:sp>
      <p:sp>
        <p:nvSpPr>
          <p:cNvPr id="103434" name="任意多边形 369674"/>
          <p:cNvSpPr/>
          <p:nvPr/>
        </p:nvSpPr>
        <p:spPr>
          <a:xfrm>
            <a:off x="5230813" y="5432425"/>
            <a:ext cx="1417637" cy="695325"/>
          </a:xfrm>
          <a:custGeom>
            <a:avLst/>
            <a:gdLst/>
            <a:ahLst/>
            <a:cxnLst/>
            <a:rect l="0" t="0" r="0" b="0"/>
            <a:pathLst>
              <a:path w="894" h="438">
                <a:moveTo>
                  <a:pt x="894" y="438"/>
                </a:moveTo>
                <a:lnTo>
                  <a:pt x="486" y="438"/>
                </a:lnTo>
                <a:lnTo>
                  <a:pt x="0" y="0"/>
                </a:lnTo>
              </a:path>
            </a:pathLst>
          </a:custGeom>
          <a:noFill/>
          <a:ln w="38100" cap="flat" cmpd="sng">
            <a:solidFill>
              <a:srgbClr val="0000FF"/>
            </a:solidFill>
            <a:prstDash val="solid"/>
            <a:round/>
            <a:headEnd type="none" w="med" len="med"/>
            <a:tailEnd type="none" w="med" len="med"/>
          </a:ln>
        </p:spPr>
        <p:txBody>
          <a:bodyPr/>
          <a:lstStyle/>
          <a:p>
            <a:endParaRPr lang="zh-CN" altLang="en-US"/>
          </a:p>
        </p:txBody>
      </p:sp>
      <p:sp>
        <p:nvSpPr>
          <p:cNvPr id="103435" name="直接连接符 369675"/>
          <p:cNvSpPr/>
          <p:nvPr/>
        </p:nvSpPr>
        <p:spPr>
          <a:xfrm>
            <a:off x="3944938" y="4681538"/>
            <a:ext cx="1255712" cy="1587"/>
          </a:xfrm>
          <a:prstGeom prst="line">
            <a:avLst/>
          </a:prstGeom>
          <a:ln w="9525" cap="flat" cmpd="sng">
            <a:solidFill>
              <a:srgbClr val="C0C0C0"/>
            </a:solidFill>
            <a:prstDash val="sysDot"/>
            <a:headEnd type="none" w="med" len="med"/>
            <a:tailEnd type="none" w="med" len="med"/>
          </a:ln>
        </p:spPr>
        <p:txBody>
          <a:bodyPr/>
          <a:lstStyle/>
          <a:p>
            <a:pPr algn="ctr"/>
            <a:endParaRPr lang="zh-CN" altLang="en-US" dirty="0">
              <a:latin typeface="Arial" panose="020B0604020202020204" pitchFamily="34" charset="0"/>
            </a:endParaRPr>
          </a:p>
        </p:txBody>
      </p:sp>
      <p:sp>
        <p:nvSpPr>
          <p:cNvPr id="103436" name="任意多边形 369676"/>
          <p:cNvSpPr/>
          <p:nvPr/>
        </p:nvSpPr>
        <p:spPr>
          <a:xfrm>
            <a:off x="2525713" y="5432425"/>
            <a:ext cx="1531937" cy="695325"/>
          </a:xfrm>
          <a:custGeom>
            <a:avLst/>
            <a:gdLst/>
            <a:ahLst/>
            <a:cxnLst/>
            <a:rect l="0" t="0" r="0" b="0"/>
            <a:pathLst>
              <a:path w="966" h="438">
                <a:moveTo>
                  <a:pt x="0" y="430"/>
                </a:moveTo>
                <a:lnTo>
                  <a:pt x="396" y="438"/>
                </a:lnTo>
                <a:lnTo>
                  <a:pt x="966" y="0"/>
                </a:lnTo>
              </a:path>
            </a:pathLst>
          </a:custGeom>
          <a:noFill/>
          <a:ln w="38100" cap="flat" cmpd="sng">
            <a:solidFill>
              <a:srgbClr val="808000"/>
            </a:solidFill>
            <a:prstDash val="solid"/>
            <a:round/>
            <a:headEnd type="none" w="med" len="med"/>
            <a:tailEnd type="none" w="med" len="med"/>
          </a:ln>
        </p:spPr>
        <p:txBody>
          <a:bodyPr/>
          <a:lstStyle/>
          <a:p>
            <a:endParaRPr lang="zh-CN" altLang="en-US"/>
          </a:p>
        </p:txBody>
      </p:sp>
      <p:sp>
        <p:nvSpPr>
          <p:cNvPr id="103437" name="任意多边形 369677"/>
          <p:cNvSpPr/>
          <p:nvPr/>
        </p:nvSpPr>
        <p:spPr>
          <a:xfrm>
            <a:off x="2525713" y="3041650"/>
            <a:ext cx="1474787" cy="838200"/>
          </a:xfrm>
          <a:custGeom>
            <a:avLst/>
            <a:gdLst/>
            <a:ahLst/>
            <a:cxnLst/>
            <a:rect l="0" t="0" r="0" b="0"/>
            <a:pathLst>
              <a:path w="930" h="528">
                <a:moveTo>
                  <a:pt x="0" y="16"/>
                </a:moveTo>
                <a:lnTo>
                  <a:pt x="402" y="0"/>
                </a:lnTo>
                <a:lnTo>
                  <a:pt x="930" y="528"/>
                </a:lnTo>
              </a:path>
            </a:pathLst>
          </a:custGeom>
          <a:noFill/>
          <a:ln w="38100" cap="flat" cmpd="sng">
            <a:solidFill>
              <a:srgbClr val="808000"/>
            </a:solidFill>
            <a:prstDash val="solid"/>
            <a:round/>
            <a:headEnd type="none" w="med" len="med"/>
            <a:tailEnd type="none" w="med" len="med"/>
          </a:ln>
        </p:spPr>
        <p:txBody>
          <a:bodyPr/>
          <a:lstStyle/>
          <a:p>
            <a:endParaRPr lang="zh-CN" altLang="en-US"/>
          </a:p>
        </p:txBody>
      </p:sp>
      <p:sp>
        <p:nvSpPr>
          <p:cNvPr id="103438" name="任意多边形 369678"/>
          <p:cNvSpPr/>
          <p:nvPr/>
        </p:nvSpPr>
        <p:spPr>
          <a:xfrm>
            <a:off x="3192463" y="3235325"/>
            <a:ext cx="2741612" cy="2698750"/>
          </a:xfrm>
          <a:custGeom>
            <a:avLst/>
            <a:gdLst/>
            <a:ahLst/>
            <a:cxnLst>
              <a:cxn ang="270">
                <a:pos x="10800" y="0"/>
              </a:cxn>
              <a:cxn ang="270">
                <a:pos x="3163" y="3163"/>
              </a:cxn>
              <a:cxn ang="180">
                <a:pos x="0" y="10800"/>
              </a:cxn>
              <a:cxn ang="90">
                <a:pos x="3163" y="18437"/>
              </a:cxn>
              <a:cxn ang="90">
                <a:pos x="10800" y="21600"/>
              </a:cxn>
              <a:cxn ang="90">
                <a:pos x="18437" y="18437"/>
              </a:cxn>
              <a:cxn ang="0">
                <a:pos x="21600" y="10800"/>
              </a:cxn>
              <a:cxn ang="270">
                <a:pos x="18437" y="3163"/>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FF"/>
              </a:gs>
              <a:gs pos="50000">
                <a:srgbClr val="6D82A9"/>
              </a:gs>
              <a:gs pos="100000">
                <a:srgbClr val="FFFFFF"/>
              </a:gs>
            </a:gsLst>
            <a:lin ang="0" scaled="1"/>
            <a:tileRect/>
          </a:gradFill>
          <a:ln w="9525">
            <a:noFill/>
          </a:ln>
        </p:spPr>
        <p:txBody>
          <a:bodyPr/>
          <a:lstStyle/>
          <a:p>
            <a:endParaRPr lang="zh-CN" altLang="en-US"/>
          </a:p>
        </p:txBody>
      </p:sp>
      <p:sp>
        <p:nvSpPr>
          <p:cNvPr id="103439" name="任意多边形 369679"/>
          <p:cNvSpPr/>
          <p:nvPr/>
        </p:nvSpPr>
        <p:spPr>
          <a:xfrm>
            <a:off x="3516313" y="3554413"/>
            <a:ext cx="2084387" cy="2051050"/>
          </a:xfrm>
          <a:custGeom>
            <a:avLst/>
            <a:gdLst/>
            <a:ahLst/>
            <a:cxnLst>
              <a:cxn ang="270">
                <a:pos x="10800" y="0"/>
              </a:cxn>
              <a:cxn ang="270">
                <a:pos x="3163" y="3163"/>
              </a:cxn>
              <a:cxn ang="180">
                <a:pos x="0" y="10800"/>
              </a:cxn>
              <a:cxn ang="90">
                <a:pos x="3163" y="18437"/>
              </a:cxn>
              <a:cxn ang="90">
                <a:pos x="10800" y="21600"/>
              </a:cxn>
              <a:cxn ang="90">
                <a:pos x="18437" y="18437"/>
              </a:cxn>
              <a:cxn ang="0">
                <a:pos x="21600" y="10800"/>
              </a:cxn>
              <a:cxn ang="270">
                <a:pos x="18437" y="3163"/>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421" y="10800"/>
                </a:moveTo>
                <a:cubicBezTo>
                  <a:pt x="4421" y="14323"/>
                  <a:pt x="7277" y="17179"/>
                  <a:pt x="10800" y="17179"/>
                </a:cubicBezTo>
                <a:cubicBezTo>
                  <a:pt x="14323" y="17179"/>
                  <a:pt x="17179" y="14323"/>
                  <a:pt x="17179" y="10800"/>
                </a:cubicBezTo>
                <a:cubicBezTo>
                  <a:pt x="17179" y="7277"/>
                  <a:pt x="14323" y="4421"/>
                  <a:pt x="10800" y="4421"/>
                </a:cubicBezTo>
                <a:cubicBezTo>
                  <a:pt x="7277" y="4421"/>
                  <a:pt x="4421" y="7277"/>
                  <a:pt x="4421" y="10800"/>
                </a:cubicBezTo>
                <a:close/>
              </a:path>
            </a:pathLst>
          </a:custGeom>
          <a:gradFill rotWithShape="0">
            <a:gsLst>
              <a:gs pos="0">
                <a:srgbClr val="FFFFFF"/>
              </a:gs>
              <a:gs pos="50000">
                <a:srgbClr val="6D82A9"/>
              </a:gs>
              <a:gs pos="100000">
                <a:srgbClr val="FFFFFF"/>
              </a:gs>
            </a:gsLst>
            <a:lin ang="5400000" scaled="1"/>
            <a:tileRect/>
          </a:gradFill>
          <a:ln w="9525">
            <a:noFill/>
          </a:ln>
        </p:spPr>
        <p:txBody>
          <a:bodyPr/>
          <a:lstStyle/>
          <a:p>
            <a:endParaRPr lang="zh-CN" altLang="en-US"/>
          </a:p>
        </p:txBody>
      </p:sp>
      <p:sp>
        <p:nvSpPr>
          <p:cNvPr id="103440" name="椭圆 369680"/>
          <p:cNvSpPr/>
          <p:nvPr/>
        </p:nvSpPr>
        <p:spPr>
          <a:xfrm>
            <a:off x="3059113" y="3500438"/>
            <a:ext cx="3241675" cy="1639887"/>
          </a:xfrm>
          <a:prstGeom prst="ellipse">
            <a:avLst/>
          </a:prstGeom>
          <a:gradFill rotWithShape="1">
            <a:gsLst>
              <a:gs pos="0">
                <a:schemeClr val="accent2"/>
              </a:gs>
              <a:gs pos="100000">
                <a:srgbClr val="101031"/>
              </a:gs>
            </a:gsLst>
            <a:path path="shape">
              <a:fillToRect l="50000" t="50000" r="50000" b="50000"/>
            </a:path>
            <a:tileRect/>
          </a:gradFill>
          <a:ln w="19050">
            <a:noFill/>
          </a:ln>
        </p:spPr>
        <p:txBody>
          <a:bodyPr wrap="none" anchor="ctr"/>
          <a:lstStyle/>
          <a:p>
            <a:pPr algn="ctr"/>
            <a:r>
              <a:rPr lang="zh-CN" altLang="en-US" sz="2800" b="1" dirty="0">
                <a:solidFill>
                  <a:schemeClr val="bg1"/>
                </a:solidFill>
                <a:latin typeface="Arial" panose="020B0604020202020204" pitchFamily="34" charset="0"/>
              </a:rPr>
              <a:t>校企合作</a:t>
            </a:r>
            <a:endParaRPr lang="zh-CN" altLang="en-US" sz="2800" b="1">
              <a:solidFill>
                <a:schemeClr val="bg1"/>
              </a:solidFill>
              <a:latin typeface="Arial" panose="020B0604020202020204" pitchFamily="34" charset="0"/>
            </a:endParaRPr>
          </a:p>
        </p:txBody>
      </p:sp>
      <p:sp>
        <p:nvSpPr>
          <p:cNvPr id="103441" name="文本框 369681"/>
          <p:cNvSpPr txBox="1"/>
          <p:nvPr/>
        </p:nvSpPr>
        <p:spPr>
          <a:xfrm>
            <a:off x="6948964" y="2633663"/>
            <a:ext cx="1784985" cy="398780"/>
          </a:xfrm>
          <a:prstGeom prst="rect">
            <a:avLst/>
          </a:prstGeom>
          <a:noFill/>
          <a:ln w="19050">
            <a:noFill/>
          </a:ln>
        </p:spPr>
        <p:txBody>
          <a:bodyPr wrap="none">
            <a:spAutoFit/>
          </a:bodyPr>
          <a:lstStyle/>
          <a:p>
            <a:pPr algn="ctr"/>
            <a:r>
              <a:rPr lang="zh-CN" altLang="en-US" sz="2000" b="1" dirty="0">
                <a:solidFill>
                  <a:srgbClr val="FFFF00"/>
                </a:solidFill>
                <a:latin typeface="Arial" panose="020B0604020202020204" pitchFamily="34" charset="0"/>
              </a:rPr>
              <a:t>实训基地建设</a:t>
            </a:r>
            <a:r>
              <a:rPr lang="zh-CN" altLang="en-US" b="1" dirty="0">
                <a:solidFill>
                  <a:srgbClr val="FFFF00"/>
                </a:solidFill>
                <a:latin typeface="Arial" panose="020B0604020202020204" pitchFamily="34" charset="0"/>
              </a:rPr>
              <a:t> </a:t>
            </a:r>
            <a:endParaRPr lang="zh-CN" altLang="en-US" b="1" dirty="0">
              <a:solidFill>
                <a:srgbClr val="FFFF00"/>
              </a:solidFill>
              <a:latin typeface="Arial" panose="020B0604020202020204" pitchFamily="34" charset="0"/>
            </a:endParaRPr>
          </a:p>
        </p:txBody>
      </p:sp>
      <p:sp>
        <p:nvSpPr>
          <p:cNvPr id="103442" name="任意多边形 369682"/>
          <p:cNvSpPr/>
          <p:nvPr/>
        </p:nvSpPr>
        <p:spPr>
          <a:xfrm>
            <a:off x="2051050" y="4725988"/>
            <a:ext cx="1228725" cy="288925"/>
          </a:xfrm>
          <a:custGeom>
            <a:avLst/>
            <a:gdLst/>
            <a:ahLst/>
            <a:cxnLst/>
            <a:rect l="0" t="0" r="0" b="0"/>
            <a:pathLst>
              <a:path w="774" h="264">
                <a:moveTo>
                  <a:pt x="0" y="247"/>
                </a:moveTo>
                <a:lnTo>
                  <a:pt x="396" y="264"/>
                </a:lnTo>
                <a:lnTo>
                  <a:pt x="774" y="0"/>
                </a:lnTo>
              </a:path>
            </a:pathLst>
          </a:custGeom>
          <a:noFill/>
          <a:ln w="38100" cap="flat" cmpd="sng">
            <a:solidFill>
              <a:srgbClr val="808000"/>
            </a:solidFill>
            <a:prstDash val="solid"/>
            <a:round/>
            <a:headEnd type="none" w="med" len="med"/>
            <a:tailEnd type="none" w="med" len="med"/>
          </a:ln>
        </p:spPr>
        <p:txBody>
          <a:bodyPr/>
          <a:lstStyle/>
          <a:p>
            <a:endParaRPr lang="zh-CN" altLang="en-US"/>
          </a:p>
        </p:txBody>
      </p:sp>
      <p:sp>
        <p:nvSpPr>
          <p:cNvPr id="103443" name="任意多边形 369683"/>
          <p:cNvSpPr/>
          <p:nvPr/>
        </p:nvSpPr>
        <p:spPr>
          <a:xfrm>
            <a:off x="2484438" y="3862388"/>
            <a:ext cx="785812" cy="358775"/>
          </a:xfrm>
          <a:custGeom>
            <a:avLst/>
            <a:gdLst/>
            <a:ahLst/>
            <a:cxnLst/>
            <a:rect l="0" t="0" r="0" b="0"/>
            <a:pathLst>
              <a:path w="768" h="301">
                <a:moveTo>
                  <a:pt x="0" y="0"/>
                </a:moveTo>
                <a:lnTo>
                  <a:pt x="396" y="7"/>
                </a:lnTo>
                <a:lnTo>
                  <a:pt x="768" y="301"/>
                </a:lnTo>
              </a:path>
            </a:pathLst>
          </a:custGeom>
          <a:noFill/>
          <a:ln w="38100" cap="flat" cmpd="sng">
            <a:solidFill>
              <a:srgbClr val="808000"/>
            </a:solidFill>
            <a:prstDash val="solid"/>
            <a:round/>
            <a:headEnd type="none" w="med" len="med"/>
            <a:tailEnd type="none" w="med" len="med"/>
          </a:ln>
        </p:spPr>
        <p:txBody>
          <a:bodyPr/>
          <a:lstStyle/>
          <a:p>
            <a:endParaRPr lang="zh-CN" altLang="en-US"/>
          </a:p>
        </p:txBody>
      </p:sp>
      <p:sp>
        <p:nvSpPr>
          <p:cNvPr id="103444" name="文本框 369684"/>
          <p:cNvSpPr txBox="1"/>
          <p:nvPr/>
        </p:nvSpPr>
        <p:spPr>
          <a:xfrm>
            <a:off x="6732588" y="5949950"/>
            <a:ext cx="1973262" cy="396875"/>
          </a:xfrm>
          <a:prstGeom prst="rect">
            <a:avLst/>
          </a:prstGeom>
          <a:noFill/>
          <a:ln w="19050">
            <a:noFill/>
          </a:ln>
        </p:spPr>
        <p:txBody>
          <a:bodyPr wrap="none">
            <a:spAutoFit/>
          </a:bodyPr>
          <a:lstStyle/>
          <a:p>
            <a:pPr algn="ctr"/>
            <a:r>
              <a:rPr lang="zh-CN" altLang="en-US" sz="2000" dirty="0">
                <a:solidFill>
                  <a:srgbClr val="FFFF00"/>
                </a:solidFill>
                <a:latin typeface="Arial" panose="020B0604020202020204" pitchFamily="34" charset="0"/>
              </a:rPr>
              <a:t>学生成才是目的</a:t>
            </a:r>
            <a:endParaRPr lang="zh-CN" altLang="en-US" sz="2000" dirty="0">
              <a:solidFill>
                <a:srgbClr val="FFFF00"/>
              </a:solidFill>
              <a:latin typeface="Arial" panose="020B0604020202020204" pitchFamily="34" charset="0"/>
            </a:endParaRPr>
          </a:p>
        </p:txBody>
      </p:sp>
      <p:sp>
        <p:nvSpPr>
          <p:cNvPr id="103445" name="文本框 369685"/>
          <p:cNvSpPr txBox="1"/>
          <p:nvPr/>
        </p:nvSpPr>
        <p:spPr>
          <a:xfrm>
            <a:off x="7115334" y="3573463"/>
            <a:ext cx="1274445" cy="398780"/>
          </a:xfrm>
          <a:prstGeom prst="rect">
            <a:avLst/>
          </a:prstGeom>
          <a:noFill/>
          <a:ln w="19050">
            <a:noFill/>
          </a:ln>
        </p:spPr>
        <p:txBody>
          <a:bodyPr wrap="none">
            <a:spAutoFit/>
          </a:bodyPr>
          <a:lstStyle/>
          <a:p>
            <a:pPr algn="ctr"/>
            <a:r>
              <a:rPr lang="zh-CN" altLang="en-US" sz="2000" b="1" dirty="0">
                <a:solidFill>
                  <a:srgbClr val="FFFF00"/>
                </a:solidFill>
                <a:latin typeface="Arial" panose="020B0604020202020204" pitchFamily="34" charset="0"/>
              </a:rPr>
              <a:t>项目论证</a:t>
            </a:r>
            <a:r>
              <a:rPr lang="zh-CN" altLang="en-US" b="1" dirty="0">
                <a:solidFill>
                  <a:srgbClr val="FFFF00"/>
                </a:solidFill>
                <a:latin typeface="Arial" panose="020B0604020202020204" pitchFamily="34" charset="0"/>
              </a:rPr>
              <a:t> </a:t>
            </a:r>
            <a:endParaRPr lang="zh-CN" altLang="en-US" b="1" dirty="0">
              <a:solidFill>
                <a:srgbClr val="FFFF00"/>
              </a:solidFill>
              <a:latin typeface="Arial" panose="020B0604020202020204" pitchFamily="34" charset="0"/>
            </a:endParaRPr>
          </a:p>
        </p:txBody>
      </p:sp>
      <p:sp>
        <p:nvSpPr>
          <p:cNvPr id="103446" name="文本框 369686"/>
          <p:cNvSpPr txBox="1"/>
          <p:nvPr/>
        </p:nvSpPr>
        <p:spPr>
          <a:xfrm>
            <a:off x="6732588" y="4292600"/>
            <a:ext cx="1858962" cy="691515"/>
          </a:xfrm>
          <a:prstGeom prst="rect">
            <a:avLst/>
          </a:prstGeom>
          <a:noFill/>
          <a:ln w="19050">
            <a:noFill/>
          </a:ln>
        </p:spPr>
        <p:txBody>
          <a:bodyPr>
            <a:spAutoFit/>
          </a:bodyPr>
          <a:lstStyle/>
          <a:p>
            <a:pPr algn="ctr"/>
            <a:r>
              <a:rPr lang="zh-CN" altLang="en-US" sz="1900" b="1" dirty="0">
                <a:solidFill>
                  <a:srgbClr val="FFFF00"/>
                </a:solidFill>
                <a:latin typeface="Arial" panose="020B0604020202020204" pitchFamily="34" charset="0"/>
              </a:rPr>
              <a:t>课程体系建设是核心</a:t>
            </a:r>
            <a:r>
              <a:rPr lang="zh-CN" altLang="en-US" sz="2000" b="1" dirty="0">
                <a:solidFill>
                  <a:srgbClr val="FFFF00"/>
                </a:solidFill>
                <a:latin typeface="Arial" panose="020B0604020202020204" pitchFamily="34" charset="0"/>
              </a:rPr>
              <a:t> </a:t>
            </a:r>
            <a:endParaRPr lang="zh-CN" altLang="en-US" sz="2000" b="1" dirty="0">
              <a:solidFill>
                <a:srgbClr val="FFFF00"/>
              </a:solidFill>
              <a:latin typeface="Arial" panose="020B0604020202020204" pitchFamily="34" charset="0"/>
            </a:endParaRPr>
          </a:p>
        </p:txBody>
      </p:sp>
      <p:sp>
        <p:nvSpPr>
          <p:cNvPr id="103447" name="文本框 369687"/>
          <p:cNvSpPr txBox="1"/>
          <p:nvPr/>
        </p:nvSpPr>
        <p:spPr>
          <a:xfrm>
            <a:off x="6762750" y="5178425"/>
            <a:ext cx="1973263" cy="396875"/>
          </a:xfrm>
          <a:prstGeom prst="rect">
            <a:avLst/>
          </a:prstGeom>
          <a:noFill/>
          <a:ln w="19050">
            <a:noFill/>
          </a:ln>
        </p:spPr>
        <p:txBody>
          <a:bodyPr wrap="none">
            <a:spAutoFit/>
          </a:bodyPr>
          <a:lstStyle/>
          <a:p>
            <a:pPr algn="ctr"/>
            <a:r>
              <a:rPr lang="zh-CN" altLang="en-US" sz="2000" dirty="0">
                <a:solidFill>
                  <a:srgbClr val="FFFF00"/>
                </a:solidFill>
                <a:latin typeface="Arial" panose="020B0604020202020204" pitchFamily="34" charset="0"/>
              </a:rPr>
              <a:t>企业评价是导向</a:t>
            </a:r>
            <a:endParaRPr lang="zh-CN" altLang="en-US" sz="2000" dirty="0">
              <a:solidFill>
                <a:srgbClr val="FFFF00"/>
              </a:solidFill>
              <a:latin typeface="Arial" panose="020B0604020202020204" pitchFamily="34" charset="0"/>
            </a:endParaRPr>
          </a:p>
        </p:txBody>
      </p:sp>
      <p:sp>
        <p:nvSpPr>
          <p:cNvPr id="103448" name="圆角矩形 369688"/>
          <p:cNvSpPr/>
          <p:nvPr/>
        </p:nvSpPr>
        <p:spPr>
          <a:xfrm>
            <a:off x="252413" y="2565400"/>
            <a:ext cx="2286000" cy="728663"/>
          </a:xfrm>
          <a:prstGeom prst="roundRect">
            <a:avLst>
              <a:gd name="adj" fmla="val 16667"/>
            </a:avLst>
          </a:prstGeom>
          <a:gradFill rotWithShape="1">
            <a:gsLst>
              <a:gs pos="0">
                <a:srgbClr val="66CCFF"/>
              </a:gs>
              <a:gs pos="100000">
                <a:srgbClr val="2F5E76"/>
              </a:gs>
            </a:gsLst>
            <a:lin ang="0" scaled="1"/>
            <a:tileRect/>
          </a:gradFill>
          <a:ln w="19050"/>
          <a:scene3d>
            <a:camera prst="legacyObliqueTopRight">
              <a:rot lat="0" lon="0" rev="0"/>
            </a:camera>
            <a:lightRig rig="legacyFlat3" dir="b"/>
          </a:scene3d>
          <a:sp3d extrusionH="227000" prstMaterial="legacyMatte">
            <a:bevelT w="13500" h="13500" prst="angle"/>
            <a:bevelB w="13500" h="13500" prst="angle"/>
            <a:extrusionClr>
              <a:srgbClr val="66CCFF"/>
            </a:extrusionClr>
          </a:sp3d>
        </p:spPr>
        <p:txBody>
          <a:bodyPr wrap="none" anchor="ctr">
            <a:flatTx/>
          </a:bodyPr>
          <a:lstStyle/>
          <a:p>
            <a:pPr algn="ctr" eaLnBrk="0" hangingPunct="0">
              <a:lnSpc>
                <a:spcPct val="70000"/>
              </a:lnSpc>
              <a:buFont typeface="Arial" panose="020B0604020202020204" pitchFamily="34" charset="0"/>
            </a:pPr>
            <a:r>
              <a:rPr lang="zh-CN" altLang="en-US" sz="2000" b="1" dirty="0">
                <a:solidFill>
                  <a:srgbClr val="FFFF00"/>
                </a:solidFill>
                <a:latin typeface="Arial" panose="020B0604020202020204" pitchFamily="34" charset="0"/>
              </a:rPr>
              <a:t>机制创新</a:t>
            </a:r>
            <a:r>
              <a:rPr lang="zh-CN" altLang="en-US" b="1" dirty="0">
                <a:solidFill>
                  <a:srgbClr val="FFFF00"/>
                </a:solidFill>
                <a:latin typeface="Arial" panose="020B0604020202020204" pitchFamily="34" charset="0"/>
              </a:rPr>
              <a:t> </a:t>
            </a:r>
            <a:endParaRPr lang="zh-CN" altLang="en-US" b="1" dirty="0">
              <a:solidFill>
                <a:srgbClr val="FFFF00"/>
              </a:solidFill>
              <a:latin typeface="Arial" panose="020B0604020202020204" pitchFamily="34" charset="0"/>
            </a:endParaRPr>
          </a:p>
        </p:txBody>
      </p:sp>
      <p:sp>
        <p:nvSpPr>
          <p:cNvPr id="103449" name="圆角矩形 369689"/>
          <p:cNvSpPr/>
          <p:nvPr/>
        </p:nvSpPr>
        <p:spPr>
          <a:xfrm>
            <a:off x="179388" y="5741988"/>
            <a:ext cx="2286000" cy="649287"/>
          </a:xfrm>
          <a:prstGeom prst="roundRect">
            <a:avLst>
              <a:gd name="adj" fmla="val 16667"/>
            </a:avLst>
          </a:prstGeom>
          <a:gradFill rotWithShape="1">
            <a:gsLst>
              <a:gs pos="0">
                <a:srgbClr val="33CCFF"/>
              </a:gs>
              <a:gs pos="100000">
                <a:srgbClr val="185E76"/>
              </a:gs>
            </a:gsLst>
            <a:lin ang="0" scaled="1"/>
            <a:tileRect/>
          </a:gradFill>
          <a:ln w="19050"/>
          <a:scene3d>
            <a:camera prst="legacyObliqueTopRight">
              <a:rot lat="0" lon="0" rev="0"/>
            </a:camera>
            <a:lightRig rig="legacyFlat3" dir="b"/>
          </a:scene3d>
          <a:sp3d extrusionH="227000" prstMaterial="legacyMatte">
            <a:bevelT w="13500" h="13500" prst="angle"/>
            <a:bevelB w="13500" h="13500" prst="angle"/>
            <a:extrusionClr>
              <a:srgbClr val="33CCFF"/>
            </a:extrusionClr>
          </a:sp3d>
        </p:spPr>
        <p:txBody>
          <a:bodyPr wrap="none" anchor="ctr">
            <a:flatTx/>
          </a:bodyPr>
          <a:lstStyle/>
          <a:p>
            <a:pPr algn="ctr" eaLnBrk="0" hangingPunct="0">
              <a:lnSpc>
                <a:spcPct val="70000"/>
              </a:lnSpc>
              <a:buFont typeface="Arial" panose="020B0604020202020204" pitchFamily="34" charset="0"/>
            </a:pPr>
            <a:endParaRPr lang="zh-CN" altLang="en-US" sz="2000" dirty="0">
              <a:solidFill>
                <a:srgbClr val="FFFFFF"/>
              </a:solidFill>
              <a:latin typeface="Arial" panose="020B0604020202020204" pitchFamily="34" charset="0"/>
              <a:ea typeface="黑体" panose="02010609060101010101" pitchFamily="49" charset="-122"/>
            </a:endParaRPr>
          </a:p>
        </p:txBody>
      </p:sp>
      <p:sp>
        <p:nvSpPr>
          <p:cNvPr id="103450" name="文本框 369690"/>
          <p:cNvSpPr txBox="1"/>
          <p:nvPr/>
        </p:nvSpPr>
        <p:spPr>
          <a:xfrm>
            <a:off x="145415" y="5734050"/>
            <a:ext cx="2436495" cy="398780"/>
          </a:xfrm>
          <a:prstGeom prst="rect">
            <a:avLst/>
          </a:prstGeom>
          <a:noFill/>
          <a:ln w="19050">
            <a:noFill/>
          </a:ln>
        </p:spPr>
        <p:txBody>
          <a:bodyPr wrap="none">
            <a:spAutoFit/>
          </a:bodyPr>
          <a:lstStyle/>
          <a:p>
            <a:pPr algn="ctr"/>
            <a:r>
              <a:rPr lang="zh-CN" altLang="en-US" sz="1900" b="1" dirty="0">
                <a:solidFill>
                  <a:srgbClr val="FFFF00"/>
                </a:solidFill>
                <a:latin typeface="Arial" panose="020B0604020202020204" pitchFamily="34" charset="0"/>
              </a:rPr>
              <a:t>师资队伍建设是关键</a:t>
            </a:r>
            <a:r>
              <a:rPr lang="zh-CN" altLang="en-US" b="1" dirty="0">
                <a:latin typeface="Arial" panose="020B0604020202020204" pitchFamily="34" charset="0"/>
              </a:rPr>
              <a:t> </a:t>
            </a:r>
            <a:endParaRPr lang="zh-CN" altLang="en-US" b="1" dirty="0">
              <a:latin typeface="Arial" panose="020B0604020202020204" pitchFamily="34" charset="0"/>
            </a:endParaRPr>
          </a:p>
        </p:txBody>
      </p:sp>
      <p:sp>
        <p:nvSpPr>
          <p:cNvPr id="103451" name="圆角矩形 369691"/>
          <p:cNvSpPr/>
          <p:nvPr/>
        </p:nvSpPr>
        <p:spPr>
          <a:xfrm>
            <a:off x="233363" y="4733925"/>
            <a:ext cx="2286000" cy="649288"/>
          </a:xfrm>
          <a:prstGeom prst="roundRect">
            <a:avLst>
              <a:gd name="adj" fmla="val 16667"/>
            </a:avLst>
          </a:prstGeom>
          <a:gradFill rotWithShape="1">
            <a:gsLst>
              <a:gs pos="0">
                <a:srgbClr val="33CCFF"/>
              </a:gs>
              <a:gs pos="100000">
                <a:srgbClr val="185E76"/>
              </a:gs>
            </a:gsLst>
            <a:lin ang="0" scaled="1"/>
            <a:tileRect/>
          </a:gradFill>
          <a:ln w="19050"/>
          <a:scene3d>
            <a:camera prst="legacyObliqueTopRight">
              <a:rot lat="0" lon="0" rev="0"/>
            </a:camera>
            <a:lightRig rig="legacyFlat3" dir="b"/>
          </a:scene3d>
          <a:sp3d extrusionH="227000" prstMaterial="legacyMatte">
            <a:bevelT w="13500" h="13500" prst="angle"/>
            <a:bevelB w="13500" h="13500" prst="angle"/>
            <a:extrusionClr>
              <a:srgbClr val="33CCFF"/>
            </a:extrusionClr>
          </a:sp3d>
        </p:spPr>
        <p:txBody>
          <a:bodyPr wrap="none" anchor="ctr">
            <a:flatTx/>
          </a:bodyPr>
          <a:lstStyle/>
          <a:p>
            <a:pPr algn="ctr" eaLnBrk="0" hangingPunct="0">
              <a:lnSpc>
                <a:spcPct val="70000"/>
              </a:lnSpc>
              <a:buFont typeface="Arial" panose="020B0604020202020204" pitchFamily="34" charset="0"/>
            </a:pPr>
            <a:endParaRPr lang="zh-CN" altLang="en-US" sz="2000" dirty="0">
              <a:solidFill>
                <a:srgbClr val="FFFFFF"/>
              </a:solidFill>
              <a:latin typeface="Arial" panose="020B0604020202020204" pitchFamily="34" charset="0"/>
              <a:ea typeface="黑体" panose="02010609060101010101" pitchFamily="49" charset="-122"/>
            </a:endParaRPr>
          </a:p>
        </p:txBody>
      </p:sp>
      <p:sp>
        <p:nvSpPr>
          <p:cNvPr id="103452" name="圆角矩形 369692"/>
          <p:cNvSpPr/>
          <p:nvPr/>
        </p:nvSpPr>
        <p:spPr>
          <a:xfrm>
            <a:off x="252413" y="3652838"/>
            <a:ext cx="2286000" cy="649287"/>
          </a:xfrm>
          <a:prstGeom prst="roundRect">
            <a:avLst>
              <a:gd name="adj" fmla="val 16667"/>
            </a:avLst>
          </a:prstGeom>
          <a:gradFill rotWithShape="1">
            <a:gsLst>
              <a:gs pos="0">
                <a:srgbClr val="33CCFF"/>
              </a:gs>
              <a:gs pos="100000">
                <a:srgbClr val="185E76"/>
              </a:gs>
            </a:gsLst>
            <a:lin ang="0" scaled="1"/>
            <a:tileRect/>
          </a:gradFill>
          <a:ln w="19050"/>
          <a:scene3d>
            <a:camera prst="legacyObliqueTopRight">
              <a:rot lat="0" lon="0" rev="0"/>
            </a:camera>
            <a:lightRig rig="legacyFlat3" dir="b"/>
          </a:scene3d>
          <a:sp3d extrusionH="227000" prstMaterial="legacyMatte">
            <a:bevelT w="13500" h="13500" prst="angle"/>
            <a:bevelB w="13500" h="13500" prst="angle"/>
            <a:extrusionClr>
              <a:srgbClr val="33CCFF"/>
            </a:extrusionClr>
          </a:sp3d>
        </p:spPr>
        <p:txBody>
          <a:bodyPr wrap="none" anchor="ctr">
            <a:flatTx/>
          </a:bodyPr>
          <a:lstStyle/>
          <a:p>
            <a:pPr algn="ctr" eaLnBrk="0" hangingPunct="0">
              <a:lnSpc>
                <a:spcPct val="70000"/>
              </a:lnSpc>
              <a:buFont typeface="Arial" panose="020B0604020202020204" pitchFamily="34" charset="0"/>
            </a:pPr>
            <a:endParaRPr lang="zh-CN" altLang="en-US" sz="2000" dirty="0">
              <a:solidFill>
                <a:srgbClr val="FFFFFF"/>
              </a:solidFill>
              <a:latin typeface="Arial" panose="020B0604020202020204" pitchFamily="34" charset="0"/>
              <a:ea typeface="黑体" panose="02010609060101010101" pitchFamily="49" charset="-122"/>
            </a:endParaRPr>
          </a:p>
        </p:txBody>
      </p:sp>
      <p:sp>
        <p:nvSpPr>
          <p:cNvPr id="103453" name="文本框 369693"/>
          <p:cNvSpPr txBox="1"/>
          <p:nvPr/>
        </p:nvSpPr>
        <p:spPr>
          <a:xfrm>
            <a:off x="341471" y="3797300"/>
            <a:ext cx="1969770" cy="398780"/>
          </a:xfrm>
          <a:prstGeom prst="rect">
            <a:avLst/>
          </a:prstGeom>
          <a:noFill/>
          <a:ln w="19050">
            <a:noFill/>
          </a:ln>
        </p:spPr>
        <p:txBody>
          <a:bodyPr wrap="none">
            <a:spAutoFit/>
          </a:bodyPr>
          <a:lstStyle/>
          <a:p>
            <a:pPr algn="ctr"/>
            <a:r>
              <a:rPr lang="zh-CN" altLang="en-US" sz="2000" b="1" dirty="0">
                <a:solidFill>
                  <a:srgbClr val="FFFF00"/>
                </a:solidFill>
                <a:latin typeface="Arial" panose="020B0604020202020204" pitchFamily="34" charset="0"/>
              </a:rPr>
              <a:t>专业建设是龙头</a:t>
            </a:r>
            <a:endParaRPr lang="zh-CN" altLang="en-US" sz="2000" b="1" dirty="0">
              <a:solidFill>
                <a:srgbClr val="FFFF00"/>
              </a:solidFill>
              <a:latin typeface="Arial" panose="020B0604020202020204" pitchFamily="34" charset="0"/>
            </a:endParaRPr>
          </a:p>
        </p:txBody>
      </p:sp>
      <p:sp>
        <p:nvSpPr>
          <p:cNvPr id="103454" name="文本框 369694"/>
          <p:cNvSpPr txBox="1"/>
          <p:nvPr/>
        </p:nvSpPr>
        <p:spPr>
          <a:xfrm>
            <a:off x="202565" y="4724400"/>
            <a:ext cx="2436495" cy="398780"/>
          </a:xfrm>
          <a:prstGeom prst="rect">
            <a:avLst/>
          </a:prstGeom>
          <a:noFill/>
          <a:ln w="19050">
            <a:noFill/>
          </a:ln>
        </p:spPr>
        <p:txBody>
          <a:bodyPr wrap="none">
            <a:spAutoFit/>
          </a:bodyPr>
          <a:lstStyle/>
          <a:p>
            <a:pPr algn="ctr"/>
            <a:r>
              <a:rPr lang="zh-CN" altLang="en-US" sz="1900" b="1" dirty="0">
                <a:solidFill>
                  <a:srgbClr val="FFFF00"/>
                </a:solidFill>
                <a:latin typeface="Arial" panose="020B0604020202020204" pitchFamily="34" charset="0"/>
              </a:rPr>
              <a:t>人才培养模式是主线</a:t>
            </a:r>
            <a:r>
              <a:rPr lang="zh-CN" altLang="en-US" b="0" dirty="0">
                <a:solidFill>
                  <a:srgbClr val="FFFF00"/>
                </a:solidFill>
                <a:latin typeface="Arial" panose="020B0604020202020204" pitchFamily="34" charset="0"/>
              </a:rPr>
              <a:t> </a:t>
            </a:r>
            <a:endParaRPr lang="zh-CN" altLang="en-US" b="0" dirty="0">
              <a:solidFill>
                <a:srgbClr val="FFFF00"/>
              </a:solidFill>
              <a:latin typeface="Arial" panose="020B0604020202020204" pitchFamily="34" charset="0"/>
            </a:endParaRPr>
          </a:p>
        </p:txBody>
      </p:sp>
      <p:sp>
        <p:nvSpPr>
          <p:cNvPr id="103455" name="文本框 369695"/>
          <p:cNvSpPr txBox="1"/>
          <p:nvPr/>
        </p:nvSpPr>
        <p:spPr>
          <a:xfrm>
            <a:off x="460058" y="1188403"/>
            <a:ext cx="7926705" cy="460375"/>
          </a:xfrm>
          <a:prstGeom prst="rect">
            <a:avLst/>
          </a:prstGeom>
          <a:noFill/>
          <a:ln w="9525">
            <a:noFill/>
          </a:ln>
        </p:spPr>
        <p:txBody>
          <a:bodyPr wrap="none">
            <a:spAutoFit/>
          </a:bodyPr>
          <a:lstStyle/>
          <a:p>
            <a:pPr eaLnBrk="0" hangingPunct="0"/>
            <a:r>
              <a:rPr lang="zh-CN" altLang="en-US" sz="2400" b="1" dirty="0">
                <a:solidFill>
                  <a:srgbClr val="FFFF00"/>
                </a:solidFill>
                <a:latin typeface="微软雅黑" panose="020B0503020204020204" charset="-122"/>
                <a:ea typeface="微软雅黑" panose="020B0503020204020204" charset="-122"/>
              </a:rPr>
              <a:t>校企合作</a:t>
            </a:r>
            <a:r>
              <a:rPr lang="en-US" altLang="zh-CN" sz="2400" b="1">
                <a:solidFill>
                  <a:srgbClr val="FFFF00"/>
                </a:solidFill>
                <a:latin typeface="微软雅黑" panose="020B0503020204020204" charset="-122"/>
                <a:ea typeface="微软雅黑" panose="020B0503020204020204" charset="-122"/>
              </a:rPr>
              <a:t>——</a:t>
            </a:r>
            <a:r>
              <a:rPr lang="zh-CN" altLang="en-US" sz="2400" b="1" dirty="0">
                <a:solidFill>
                  <a:srgbClr val="FFFF00"/>
                </a:solidFill>
                <a:latin typeface="微软雅黑" panose="020B0503020204020204" charset="-122"/>
                <a:ea typeface="微软雅黑" panose="020B0503020204020204" charset="-122"/>
              </a:rPr>
              <a:t>体制机制创新是平台，也是突破点和关注点</a:t>
            </a:r>
            <a:r>
              <a:rPr lang="zh-CN" altLang="en-US" b="1" dirty="0">
                <a:solidFill>
                  <a:srgbClr val="FFFF00"/>
                </a:solidFill>
                <a:latin typeface="微软雅黑" panose="020B0503020204020204" charset="-122"/>
                <a:ea typeface="微软雅黑" panose="020B0503020204020204" charset="-122"/>
              </a:rPr>
              <a:t> </a:t>
            </a:r>
            <a:endParaRPr lang="zh-CN" altLang="en-US" b="1" dirty="0">
              <a:solidFill>
                <a:srgbClr val="FFFF00"/>
              </a:solidFill>
              <a:latin typeface="微软雅黑" panose="020B0503020204020204" charset="-122"/>
              <a:ea typeface="微软雅黑" panose="020B0503020204020204" charset="-122"/>
            </a:endParaRPr>
          </a:p>
        </p:txBody>
      </p:sp>
      <p:sp>
        <p:nvSpPr>
          <p:cNvPr id="103456" name="文本框 369696"/>
          <p:cNvSpPr txBox="1"/>
          <p:nvPr/>
        </p:nvSpPr>
        <p:spPr>
          <a:xfrm>
            <a:off x="460375" y="1228725"/>
            <a:ext cx="184150" cy="457200"/>
          </a:xfrm>
          <a:prstGeom prst="rect">
            <a:avLst/>
          </a:prstGeom>
          <a:noFill/>
          <a:ln w="9525">
            <a:noFill/>
          </a:ln>
        </p:spPr>
        <p:txBody>
          <a:bodyPr wrap="none">
            <a:spAutoFit/>
          </a:bodyPr>
          <a:lstStyle/>
          <a:p>
            <a:pPr algn="ctr" eaLnBrk="0" hangingPunct="0"/>
            <a:endParaRPr lang="zh-CN" altLang="en-US" sz="2400" dirty="0">
              <a:solidFill>
                <a:srgbClr val="FFFFFF"/>
              </a:solidFill>
              <a:latin typeface="Arial" panose="020B0604020202020204" pitchFamily="34" charset="0"/>
            </a:endParaRPr>
          </a:p>
        </p:txBody>
      </p:sp>
    </p:spTree>
  </p:cSld>
  <p:clrMapOvr>
    <a:masterClrMapping/>
  </p:clrMapOvr>
  <p:transition spd="med">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矩形 2"/>
          <p:cNvSpPr/>
          <p:nvPr/>
        </p:nvSpPr>
        <p:spPr>
          <a:xfrm>
            <a:off x="899592" y="836712"/>
            <a:ext cx="3587842" cy="461665"/>
          </a:xfrm>
          <a:prstGeom prst="rect">
            <a:avLst/>
          </a:prstGeom>
          <a:noFill/>
          <a:ln w="9525">
            <a:noFill/>
          </a:ln>
        </p:spPr>
        <p:txBody>
          <a:bodyPr wrap="none">
            <a:spAutoFit/>
          </a:bodyPr>
          <a:lstStyle/>
          <a:p>
            <a:r>
              <a:rPr lang="zh-CN" altLang="zh-CN" sz="2400" b="1" dirty="0">
                <a:solidFill>
                  <a:srgbClr val="FFFF00"/>
                </a:solidFill>
                <a:latin typeface="黑体" panose="02010609060101010101" pitchFamily="49" charset="-122"/>
                <a:ea typeface="黑体" panose="02010609060101010101" pitchFamily="49" charset="-122"/>
              </a:rPr>
              <a:t>高职院校的校企合作形式</a:t>
            </a:r>
            <a:endParaRPr lang="zh-CN" altLang="en-US" sz="2400" b="1" dirty="0">
              <a:solidFill>
                <a:srgbClr val="FFFF00"/>
              </a:solidFill>
              <a:latin typeface="黑体" panose="02010609060101010101" pitchFamily="49" charset="-122"/>
              <a:ea typeface="黑体" panose="02010609060101010101" pitchFamily="49" charset="-122"/>
            </a:endParaRPr>
          </a:p>
        </p:txBody>
      </p:sp>
      <p:sp>
        <p:nvSpPr>
          <p:cNvPr id="99331" name="矩形 3"/>
          <p:cNvSpPr/>
          <p:nvPr/>
        </p:nvSpPr>
        <p:spPr>
          <a:xfrm>
            <a:off x="971550" y="1484313"/>
            <a:ext cx="3281668" cy="400110"/>
          </a:xfrm>
          <a:prstGeom prst="rect">
            <a:avLst/>
          </a:prstGeom>
          <a:noFill/>
          <a:ln w="9525" cap="flat" cmpd="sng">
            <a:solidFill>
              <a:srgbClr val="FF0000"/>
            </a:solidFill>
            <a:prstDash val="dash"/>
            <a:miter/>
            <a:headEnd type="none" w="med" len="med"/>
            <a:tailEnd type="none" w="med" len="med"/>
          </a:ln>
        </p:spPr>
        <p:txBody>
          <a:bodyPr wrap="none">
            <a:spAutoFit/>
          </a:bodyPr>
          <a:lstStyle/>
          <a:p>
            <a:r>
              <a:rPr lang="zh-CN" altLang="zh-CN" b="1" dirty="0">
                <a:solidFill>
                  <a:schemeClr val="bg1"/>
                </a:solidFill>
                <a:latin typeface="黑体" panose="02010609060101010101" pitchFamily="49" charset="-122"/>
                <a:ea typeface="黑体" panose="02010609060101010101" pitchFamily="49" charset="-122"/>
              </a:rPr>
              <a:t>从初级形式向高级形式提升</a:t>
            </a:r>
            <a:endParaRPr lang="zh-CN" altLang="en-US" dirty="0">
              <a:solidFill>
                <a:schemeClr val="bg1"/>
              </a:solidFill>
              <a:latin typeface="Calibri" panose="020F0502020204030204" pitchFamily="34" charset="0"/>
            </a:endParaRPr>
          </a:p>
        </p:txBody>
      </p:sp>
      <p:sp>
        <p:nvSpPr>
          <p:cNvPr id="99332" name="矩形 4"/>
          <p:cNvSpPr/>
          <p:nvPr/>
        </p:nvSpPr>
        <p:spPr>
          <a:xfrm>
            <a:off x="1150938" y="3284538"/>
            <a:ext cx="6840537" cy="368300"/>
          </a:xfrm>
          <a:prstGeom prst="rect">
            <a:avLst/>
          </a:prstGeom>
          <a:noFill/>
          <a:ln w="9525">
            <a:noFill/>
          </a:ln>
        </p:spPr>
        <p:txBody>
          <a:bodyPr>
            <a:spAutoFit/>
          </a:bodyPr>
          <a:lstStyle/>
          <a:p>
            <a:pPr>
              <a:lnSpc>
                <a:spcPts val="2500"/>
              </a:lnSpc>
            </a:pPr>
            <a:r>
              <a:rPr lang="en-US" altLang="zh-CN" sz="1600" b="1" dirty="0">
                <a:latin typeface="黑体" panose="02010609060101010101" pitchFamily="49" charset="-122"/>
                <a:ea typeface="黑体" panose="02010609060101010101" pitchFamily="49" charset="-122"/>
              </a:rPr>
              <a:t>    </a:t>
            </a:r>
            <a:endParaRPr lang="zh-CN" altLang="zh-CN" sz="1600" b="1" dirty="0">
              <a:latin typeface="黑体" panose="02010609060101010101" pitchFamily="49" charset="-122"/>
              <a:ea typeface="黑体" panose="02010609060101010101" pitchFamily="49" charset="-122"/>
            </a:endParaRPr>
          </a:p>
        </p:txBody>
      </p:sp>
      <p:graphicFrame>
        <p:nvGraphicFramePr>
          <p:cNvPr id="8" name="图示 7"/>
          <p:cNvGraphicFramePr/>
          <p:nvPr/>
        </p:nvGraphicFramePr>
        <p:xfrm>
          <a:off x="467544" y="2204864"/>
          <a:ext cx="8676456" cy="206084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 name="椭圆 8"/>
          <p:cNvSpPr/>
          <p:nvPr/>
        </p:nvSpPr>
        <p:spPr>
          <a:xfrm>
            <a:off x="539552" y="2564904"/>
            <a:ext cx="792088" cy="151216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lt1"/>
                </a:solidFill>
                <a:effectLst/>
                <a:uLnTx/>
                <a:uFillTx/>
                <a:latin typeface="方正姚体" panose="02010601030101010101" pitchFamily="2" charset="-122"/>
                <a:ea typeface="方正姚体" panose="02010601030101010101" pitchFamily="2" charset="-122"/>
                <a:cs typeface="+mn-cs"/>
              </a:rPr>
              <a:t>校企合作</a:t>
            </a:r>
            <a:endParaRPr kumimoji="0" lang="zh-CN" altLang="en-US" sz="1800" b="1" i="0" u="none" strike="noStrike" kern="1200" cap="none" spc="0" normalizeH="0" baseline="0" noProof="0" dirty="0">
              <a:ln>
                <a:noFill/>
              </a:ln>
              <a:solidFill>
                <a:schemeClr val="lt1"/>
              </a:solidFill>
              <a:effectLst/>
              <a:uLnTx/>
              <a:uFillTx/>
              <a:latin typeface="方正姚体" panose="02010601030101010101" pitchFamily="2" charset="-122"/>
              <a:ea typeface="方正姚体" panose="02010601030101010101" pitchFamily="2" charset="-122"/>
              <a:cs typeface="+mn-cs"/>
            </a:endParaRPr>
          </a:p>
        </p:txBody>
      </p:sp>
      <p:sp>
        <p:nvSpPr>
          <p:cNvPr id="99337" name="矩形 9"/>
          <p:cNvSpPr/>
          <p:nvPr/>
        </p:nvSpPr>
        <p:spPr>
          <a:xfrm>
            <a:off x="1187450" y="4724400"/>
            <a:ext cx="6732588" cy="696666"/>
          </a:xfrm>
          <a:prstGeom prst="rect">
            <a:avLst/>
          </a:prstGeom>
          <a:noFill/>
          <a:ln w="9525" cap="flat" cmpd="sng">
            <a:solidFill>
              <a:srgbClr val="FF0000"/>
            </a:solidFill>
            <a:prstDash val="dash"/>
            <a:miter/>
            <a:headEnd type="none" w="med" len="med"/>
            <a:tailEnd type="none" w="med" len="med"/>
          </a:ln>
        </p:spPr>
        <p:txBody>
          <a:bodyPr>
            <a:spAutoFit/>
          </a:bodyPr>
          <a:lstStyle/>
          <a:p>
            <a:pPr>
              <a:lnSpc>
                <a:spcPts val="2500"/>
              </a:lnSpc>
            </a:pPr>
            <a:r>
              <a:rPr lang="en-US" altLang="zh-CN" sz="1600" b="1" dirty="0">
                <a:latin typeface="黑体" panose="02010609060101010101" pitchFamily="49" charset="-122"/>
                <a:ea typeface="黑体" panose="02010609060101010101" pitchFamily="49" charset="-122"/>
              </a:rPr>
              <a:t>    </a:t>
            </a:r>
            <a:r>
              <a:rPr lang="zh-CN" altLang="zh-CN" b="1" dirty="0">
                <a:solidFill>
                  <a:schemeClr val="bg1"/>
                </a:solidFill>
                <a:latin typeface="黑体" panose="02010609060101010101" pitchFamily="49" charset="-122"/>
                <a:ea typeface="黑体" panose="02010609060101010101" pitchFamily="49" charset="-122"/>
              </a:rPr>
              <a:t>这关系到高职教育对现代化主战场的直接贡献率，是高职教育最终是否能获得社会认可的关键指标之一</a:t>
            </a:r>
            <a:r>
              <a:rPr lang="zh-CN" altLang="zh-CN" b="1" dirty="0" smtClean="0">
                <a:solidFill>
                  <a:schemeClr val="bg1"/>
                </a:solidFill>
                <a:latin typeface="黑体" panose="02010609060101010101" pitchFamily="49" charset="-122"/>
                <a:ea typeface="黑体" panose="02010609060101010101" pitchFamily="49" charset="-122"/>
              </a:rPr>
              <a:t>。</a:t>
            </a:r>
            <a:endParaRPr lang="zh-CN" altLang="zh-CN" b="1" dirty="0">
              <a:solidFill>
                <a:schemeClr val="bg1"/>
              </a:solidFill>
              <a:latin typeface="黑体" panose="02010609060101010101" pitchFamily="49" charset="-122"/>
              <a:ea typeface="黑体" panose="02010609060101010101" pitchFamily="49" charset="-122"/>
            </a:endParaRPr>
          </a:p>
        </p:txBody>
      </p:sp>
      <p:sp>
        <p:nvSpPr>
          <p:cNvPr id="11" name="燕尾形箭头 10"/>
          <p:cNvSpPr/>
          <p:nvPr/>
        </p:nvSpPr>
        <p:spPr>
          <a:xfrm>
            <a:off x="1979712" y="2060847"/>
            <a:ext cx="5760640" cy="576065"/>
          </a:xfrm>
          <a:prstGeom prst="notchedRightArrow">
            <a:avLst/>
          </a:prstGeom>
          <a:noFill/>
          <a:ln w="3175">
            <a:solidFill>
              <a:srgbClr val="FF0000"/>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cs"/>
              </a:rPr>
              <a:t>初级               中级                 高级</a:t>
            </a:r>
            <a:endParaRPr kumimoji="0" lang="zh-CN" altLang="en-US" sz="1800" b="0"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cs"/>
            </a:endParaRPr>
          </a:p>
        </p:txBody>
      </p:sp>
      <p:cxnSp>
        <p:nvCxnSpPr>
          <p:cNvPr id="13" name="形状 12"/>
          <p:cNvCxnSpPr>
            <a:endCxn id="11" idx="1"/>
          </p:cNvCxnSpPr>
          <p:nvPr/>
        </p:nvCxnSpPr>
        <p:spPr>
          <a:xfrm rot="5400000" flipH="1" flipV="1">
            <a:off x="1421606" y="1862931"/>
            <a:ext cx="215900" cy="1189038"/>
          </a:xfrm>
          <a:prstGeom prst="bentConnector2">
            <a:avLst/>
          </a:prstGeom>
          <a:ln>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4" name="左中括号 13"/>
          <p:cNvSpPr/>
          <p:nvPr/>
        </p:nvSpPr>
        <p:spPr>
          <a:xfrm rot="16200000">
            <a:off x="4319588" y="1089025"/>
            <a:ext cx="215900" cy="6337300"/>
          </a:xfrm>
          <a:prstGeom prst="leftBracket">
            <a:avLst/>
          </a:prstGeom>
        </p:spPr>
        <p:style>
          <a:lnRef idx="2">
            <a:schemeClr val="accent5"/>
          </a:lnRef>
          <a:fillRef idx="0">
            <a:schemeClr val="accent5"/>
          </a:fillRef>
          <a:effectRef idx="1">
            <a:schemeClr val="accent5"/>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 name="下箭头 14"/>
          <p:cNvSpPr/>
          <p:nvPr/>
        </p:nvSpPr>
        <p:spPr>
          <a:xfrm>
            <a:off x="4211638" y="4076700"/>
            <a:ext cx="792163" cy="576263"/>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1475656" y="5661248"/>
            <a:ext cx="6120680"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zh-CN" altLang="en-US" b="1" dirty="0" smtClean="0">
                <a:solidFill>
                  <a:srgbClr val="FFFF00"/>
                </a:solidFill>
                <a:latin typeface="黑体" panose="02010609060101010101" pitchFamily="49" charset="-122"/>
                <a:ea typeface="黑体" panose="02010609060101010101" pitchFamily="49" charset="-122"/>
              </a:rPr>
              <a:t>制定学校</a:t>
            </a:r>
            <a:r>
              <a:rPr lang="en-US" altLang="zh-CN" b="1" dirty="0" smtClean="0">
                <a:solidFill>
                  <a:srgbClr val="FFFF00"/>
                </a:solidFill>
                <a:latin typeface="黑体" panose="02010609060101010101" pitchFamily="49" charset="-122"/>
                <a:ea typeface="黑体" panose="02010609060101010101" pitchFamily="49" charset="-122"/>
              </a:rPr>
              <a:t>《</a:t>
            </a:r>
            <a:r>
              <a:rPr lang="zh-CN" altLang="en-US" b="1" dirty="0" smtClean="0">
                <a:solidFill>
                  <a:srgbClr val="FFFF00"/>
                </a:solidFill>
                <a:latin typeface="黑体" panose="02010609060101010101" pitchFamily="49" charset="-122"/>
                <a:ea typeface="黑体" panose="02010609060101010101" pitchFamily="49" charset="-122"/>
              </a:rPr>
              <a:t>关于推进校企合作工作的若干意见</a:t>
            </a:r>
            <a:r>
              <a:rPr lang="en-US" altLang="zh-CN" b="1" dirty="0" smtClean="0">
                <a:solidFill>
                  <a:srgbClr val="FFFF00"/>
                </a:solidFill>
                <a:latin typeface="黑体" panose="02010609060101010101" pitchFamily="49" charset="-122"/>
                <a:ea typeface="黑体" panose="02010609060101010101" pitchFamily="49" charset="-122"/>
              </a:rPr>
              <a:t>》</a:t>
            </a:r>
            <a:endParaRPr lang="zh-CN" altLang="en-US" dirty="0">
              <a:solidFill>
                <a:srgbClr val="FFFF00"/>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71600" y="980728"/>
            <a:ext cx="7272807" cy="2939266"/>
          </a:xfrm>
          <a:prstGeom prst="rect">
            <a:avLst/>
          </a:prstGeom>
          <a:noFill/>
          <a:ln w="9525">
            <a:noFill/>
          </a:ln>
        </p:spPr>
        <p:txBody>
          <a:bodyPr wrap="square">
            <a:spAutoFit/>
          </a:bodyPr>
          <a:lstStyle/>
          <a:p>
            <a:pPr marL="0" indent="267970" eaLnBrk="1" latinLnBrk="0" hangingPunct="1">
              <a:lnSpc>
                <a:spcPts val="3680"/>
              </a:lnSpc>
            </a:pPr>
            <a:r>
              <a:rPr lang="zh-CN" altLang="en-US" sz="2400" b="1" dirty="0">
                <a:solidFill>
                  <a:schemeClr val="bg1"/>
                </a:solidFill>
                <a:latin typeface="楷体" panose="02010609060101010101" pitchFamily="49" charset="-122"/>
                <a:ea typeface="楷体" panose="02010609060101010101" pitchFamily="49" charset="-122"/>
                <a:cs typeface="仿宋_GB2312" charset="0"/>
                <a:sym typeface="+mn-ea"/>
              </a:rPr>
              <a:t>对接专业群建设，校企、校地、校政共建</a:t>
            </a:r>
            <a:r>
              <a:rPr lang="zh-CN" altLang="en-US" sz="2400" b="1" dirty="0">
                <a:solidFill>
                  <a:schemeClr val="bg1"/>
                </a:solidFill>
                <a:latin typeface="楷体" panose="02010609060101010101" pitchFamily="49" charset="-122"/>
                <a:ea typeface="楷体" panose="02010609060101010101" pitchFamily="49" charset="-122"/>
                <a:cs typeface="仿宋_GB2312" charset="0"/>
              </a:rPr>
              <a:t>六个特色二级学院建设，</a:t>
            </a:r>
            <a:r>
              <a:rPr lang="zh-CN" altLang="en-US" sz="2400" b="1" dirty="0">
                <a:solidFill>
                  <a:schemeClr val="bg1"/>
                </a:solidFill>
                <a:latin typeface="楷体" panose="02010609060101010101" pitchFamily="49" charset="-122"/>
                <a:ea typeface="楷体" panose="02010609060101010101" pitchFamily="49" charset="-122"/>
                <a:cs typeface="仿宋_GB2312" charset="0"/>
                <a:sym typeface="+mn-ea"/>
              </a:rPr>
              <a:t>加强专业、专业群及生产性实训基地建设，创新人才培养模式。</a:t>
            </a:r>
            <a:endParaRPr lang="zh-CN" altLang="en-US" sz="2400" b="1" dirty="0">
              <a:solidFill>
                <a:schemeClr val="bg1"/>
              </a:solidFill>
              <a:latin typeface="楷体" panose="02010609060101010101" pitchFamily="49" charset="-122"/>
              <a:ea typeface="楷体" panose="02010609060101010101" pitchFamily="49" charset="-122"/>
              <a:cs typeface="仿宋_GB2312" charset="0"/>
            </a:endParaRPr>
          </a:p>
          <a:p>
            <a:pPr marL="0" indent="267970" eaLnBrk="1" latinLnBrk="0" hangingPunct="1">
              <a:lnSpc>
                <a:spcPts val="3680"/>
              </a:lnSpc>
            </a:pPr>
            <a:endParaRPr lang="zh-CN" altLang="en-US" sz="2400" b="1" dirty="0">
              <a:solidFill>
                <a:schemeClr val="bg1"/>
              </a:solidFill>
              <a:latin typeface="楷体" panose="02010609060101010101" pitchFamily="49" charset="-122"/>
              <a:ea typeface="楷体" panose="02010609060101010101" pitchFamily="49" charset="-122"/>
              <a:cs typeface="仿宋_GB2312" charset="0"/>
            </a:endParaRPr>
          </a:p>
          <a:p>
            <a:pPr marL="0" indent="267970" eaLnBrk="1" latinLnBrk="0" hangingPunct="1">
              <a:lnSpc>
                <a:spcPts val="3680"/>
              </a:lnSpc>
            </a:pPr>
            <a:endParaRPr lang="zh-CN" altLang="en-US" sz="2400" b="1" dirty="0">
              <a:solidFill>
                <a:schemeClr val="bg1"/>
              </a:solidFill>
              <a:latin typeface="楷体" panose="02010609060101010101" pitchFamily="49" charset="-122"/>
              <a:ea typeface="楷体" panose="02010609060101010101" pitchFamily="49" charset="-122"/>
              <a:cs typeface="仿宋_GB2312" charset="0"/>
            </a:endParaRPr>
          </a:p>
          <a:p>
            <a:pPr marL="0" indent="267970" eaLnBrk="1" latinLnBrk="0" hangingPunct="1">
              <a:lnSpc>
                <a:spcPts val="3680"/>
              </a:lnSpc>
            </a:pPr>
            <a:r>
              <a:rPr lang="zh-CN" altLang="en-US" sz="2400" b="1" dirty="0">
                <a:solidFill>
                  <a:schemeClr val="bg1"/>
                </a:solidFill>
                <a:latin typeface="楷体" panose="02010609060101010101" pitchFamily="49" charset="-122"/>
                <a:ea typeface="楷体" panose="02010609060101010101" pitchFamily="49" charset="-122"/>
                <a:cs typeface="仿宋_GB2312" charset="0"/>
              </a:rPr>
              <a:t>         </a:t>
            </a:r>
            <a:endParaRPr lang="zh-CN" altLang="en-US" sz="2400" b="1" dirty="0">
              <a:solidFill>
                <a:srgbClr val="33FF8F"/>
              </a:solidFill>
              <a:latin typeface="微软雅黑" panose="020B0503020204020204" charset="-122"/>
              <a:ea typeface="微软雅黑" panose="020B0503020204020204" charset="-122"/>
              <a:cs typeface="仿宋_GB2312" charset="0"/>
            </a:endParaRPr>
          </a:p>
        </p:txBody>
      </p:sp>
      <p:sp>
        <p:nvSpPr>
          <p:cNvPr id="4" name="矩形 349186"/>
          <p:cNvSpPr/>
          <p:nvPr/>
        </p:nvSpPr>
        <p:spPr>
          <a:xfrm>
            <a:off x="1979712" y="2996952"/>
            <a:ext cx="4824536" cy="3024336"/>
          </a:xfrm>
          <a:prstGeom prst="rect">
            <a:avLst/>
          </a:prstGeom>
        </p:spPr>
        <p:style>
          <a:lnRef idx="3">
            <a:schemeClr val="lt1"/>
          </a:lnRef>
          <a:fillRef idx="1">
            <a:schemeClr val="accent4"/>
          </a:fillRef>
          <a:effectRef idx="1">
            <a:schemeClr val="accent4"/>
          </a:effectRef>
          <a:fontRef idx="minor">
            <a:schemeClr val="lt1"/>
          </a:fontRef>
        </p:style>
        <p:txBody>
          <a:bodyPr/>
          <a:lstStyle/>
          <a:p>
            <a:pPr marL="0" indent="267970" eaLnBrk="1" latinLnBrk="0" hangingPunct="1">
              <a:lnSpc>
                <a:spcPts val="3680"/>
              </a:lnSpc>
            </a:pPr>
            <a:r>
              <a:rPr lang="zh-CN" altLang="en-US" sz="2400" b="1" dirty="0" smtClean="0">
                <a:solidFill>
                  <a:srgbClr val="00B0F0"/>
                </a:solidFill>
                <a:latin typeface="微软雅黑" panose="020B0503020204020204" charset="-122"/>
                <a:ea typeface="微软雅黑" panose="020B0503020204020204" charset="-122"/>
                <a:cs typeface="仿宋_GB2312" charset="0"/>
              </a:rPr>
              <a:t>吉利新能源汽车学院</a:t>
            </a:r>
            <a:endParaRPr lang="zh-CN" altLang="en-US" sz="2400" b="1" dirty="0" smtClean="0">
              <a:solidFill>
                <a:srgbClr val="00B0F0"/>
              </a:solidFill>
              <a:latin typeface="微软雅黑" panose="020B0503020204020204" charset="-122"/>
              <a:ea typeface="微软雅黑" panose="020B0503020204020204" charset="-122"/>
              <a:cs typeface="仿宋_GB2312" charset="0"/>
            </a:endParaRPr>
          </a:p>
          <a:p>
            <a:pPr marL="0" indent="267970" eaLnBrk="1" latinLnBrk="0" hangingPunct="1">
              <a:lnSpc>
                <a:spcPts val="3680"/>
              </a:lnSpc>
            </a:pPr>
            <a:r>
              <a:rPr lang="zh-CN" altLang="en-US" sz="2400" b="1" dirty="0" smtClean="0">
                <a:solidFill>
                  <a:srgbClr val="00B0F0"/>
                </a:solidFill>
                <a:latin typeface="微软雅黑" panose="020B0503020204020204" charset="-122"/>
                <a:ea typeface="微软雅黑" panose="020B0503020204020204" charset="-122"/>
                <a:cs typeface="仿宋_GB2312" charset="0"/>
              </a:rPr>
              <a:t>现代农业产业技术学院</a:t>
            </a:r>
            <a:endParaRPr lang="zh-CN" altLang="en-US" sz="2400" b="1" dirty="0" smtClean="0">
              <a:solidFill>
                <a:srgbClr val="00B0F0"/>
              </a:solidFill>
              <a:latin typeface="微软雅黑" panose="020B0503020204020204" charset="-122"/>
              <a:ea typeface="微软雅黑" panose="020B0503020204020204" charset="-122"/>
              <a:cs typeface="仿宋_GB2312" charset="0"/>
            </a:endParaRPr>
          </a:p>
          <a:p>
            <a:pPr marL="0" indent="267970" eaLnBrk="1" latinLnBrk="0" hangingPunct="1">
              <a:lnSpc>
                <a:spcPts val="3680"/>
              </a:lnSpc>
            </a:pPr>
            <a:r>
              <a:rPr lang="zh-CN" altLang="en-US" sz="2400" b="1" dirty="0" smtClean="0">
                <a:solidFill>
                  <a:srgbClr val="00B0F0"/>
                </a:solidFill>
                <a:latin typeface="微软雅黑" panose="020B0503020204020204" charset="-122"/>
                <a:ea typeface="微软雅黑" panose="020B0503020204020204" charset="-122"/>
                <a:cs typeface="仿宋_GB2312" charset="0"/>
              </a:rPr>
              <a:t>南鑫物流学院</a:t>
            </a:r>
            <a:endParaRPr lang="zh-CN" altLang="en-US" sz="2400" b="1" dirty="0" smtClean="0">
              <a:solidFill>
                <a:srgbClr val="00B0F0"/>
              </a:solidFill>
              <a:latin typeface="微软雅黑" panose="020B0503020204020204" charset="-122"/>
              <a:ea typeface="微软雅黑" panose="020B0503020204020204" charset="-122"/>
              <a:cs typeface="仿宋_GB2312" charset="0"/>
            </a:endParaRPr>
          </a:p>
          <a:p>
            <a:pPr marL="0" indent="267970" eaLnBrk="1" latinLnBrk="0" hangingPunct="1">
              <a:lnSpc>
                <a:spcPts val="3680"/>
              </a:lnSpc>
            </a:pPr>
            <a:r>
              <a:rPr lang="zh-CN" altLang="en-US" sz="2400" b="1" dirty="0" smtClean="0">
                <a:solidFill>
                  <a:srgbClr val="00B0F0"/>
                </a:solidFill>
                <a:latin typeface="微软雅黑" panose="020B0503020204020204" charset="-122"/>
                <a:ea typeface="微软雅黑" panose="020B0503020204020204" charset="-122"/>
                <a:cs typeface="仿宋_GB2312" charset="0"/>
              </a:rPr>
              <a:t>鼎利信息学院</a:t>
            </a:r>
            <a:endParaRPr lang="zh-CN" altLang="en-US" sz="2400" b="1" dirty="0" smtClean="0">
              <a:solidFill>
                <a:srgbClr val="00B0F0"/>
              </a:solidFill>
              <a:latin typeface="微软雅黑" panose="020B0503020204020204" charset="-122"/>
              <a:ea typeface="微软雅黑" panose="020B0503020204020204" charset="-122"/>
              <a:cs typeface="仿宋_GB2312" charset="0"/>
            </a:endParaRPr>
          </a:p>
          <a:p>
            <a:pPr marL="0" indent="267970" eaLnBrk="1" latinLnBrk="0" hangingPunct="1">
              <a:lnSpc>
                <a:spcPts val="3680"/>
              </a:lnSpc>
            </a:pPr>
            <a:r>
              <a:rPr lang="zh-CN" altLang="en-US" sz="2400" b="1" dirty="0" smtClean="0">
                <a:solidFill>
                  <a:srgbClr val="00B0F0"/>
                </a:solidFill>
                <a:latin typeface="微软雅黑" panose="020B0503020204020204" charset="-122"/>
                <a:ea typeface="微软雅黑" panose="020B0503020204020204" charset="-122"/>
                <a:cs typeface="仿宋_GB2312" charset="0"/>
              </a:rPr>
              <a:t>空间信息产业学院</a:t>
            </a:r>
            <a:r>
              <a:rPr lang="zh-CN" altLang="en-US" sz="2400" b="1" dirty="0" smtClean="0">
                <a:solidFill>
                  <a:srgbClr val="00B0F0"/>
                </a:solidFill>
                <a:latin typeface="楷体" panose="02010609060101010101" pitchFamily="49" charset="-122"/>
                <a:ea typeface="楷体" panose="02010609060101010101" pitchFamily="49" charset="-122"/>
                <a:cs typeface="仿宋_GB2312" charset="0"/>
              </a:rPr>
              <a:t>（已建）</a:t>
            </a:r>
            <a:endParaRPr lang="zh-CN" altLang="en-US" sz="2400" b="1" dirty="0" smtClean="0">
              <a:solidFill>
                <a:srgbClr val="00B0F0"/>
              </a:solidFill>
              <a:latin typeface="楷体" panose="02010609060101010101" pitchFamily="49" charset="-122"/>
              <a:ea typeface="楷体" panose="02010609060101010101" pitchFamily="49" charset="-122"/>
              <a:cs typeface="仿宋_GB2312" charset="0"/>
            </a:endParaRPr>
          </a:p>
          <a:p>
            <a:pPr marL="0" indent="267970" eaLnBrk="1" latinLnBrk="0" hangingPunct="1">
              <a:lnSpc>
                <a:spcPts val="3680"/>
              </a:lnSpc>
            </a:pPr>
            <a:r>
              <a:rPr lang="zh-CN" altLang="en-US" sz="2400" b="1" dirty="0" smtClean="0">
                <a:solidFill>
                  <a:srgbClr val="00B0F0"/>
                </a:solidFill>
                <a:latin typeface="微软雅黑" panose="020B0503020204020204" charset="-122"/>
                <a:ea typeface="微软雅黑" panose="020B0503020204020204" charset="-122"/>
                <a:cs typeface="仿宋_GB2312" charset="0"/>
              </a:rPr>
              <a:t>非物质文化遗产保护与传承学院</a:t>
            </a:r>
            <a:endParaRPr lang="zh-CN" altLang="en-US" sz="2400" b="1" dirty="0">
              <a:solidFill>
                <a:srgbClr val="00B0F0"/>
              </a:solidFill>
              <a:latin typeface="微软雅黑" panose="020B0503020204020204" charset="-122"/>
              <a:ea typeface="微软雅黑" panose="020B0503020204020204" charset="-122"/>
              <a:cs typeface="仿宋_GB2312" charset="0"/>
            </a:endParaRPr>
          </a:p>
        </p:txBody>
      </p:sp>
    </p:spTree>
  </p:cSld>
  <p:clrMapOvr>
    <a:masterClrMapping/>
  </p:clrMapOvr>
  <p:transition>
    <p:wipe di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5" name="矩形 196614"/>
          <p:cNvSpPr/>
          <p:nvPr/>
        </p:nvSpPr>
        <p:spPr>
          <a:xfrm>
            <a:off x="3419475" y="2205038"/>
            <a:ext cx="5402263" cy="1060450"/>
          </a:xfrm>
          <a:prstGeom prst="rect">
            <a:avLst/>
          </a:prstGeom>
          <a:noFill/>
          <a:ln w="9525">
            <a:noFill/>
          </a:ln>
        </p:spPr>
        <p:txBody>
          <a:bodyPr>
            <a:spAutoFit/>
          </a:bodyPr>
          <a:lstStyle/>
          <a:p>
            <a:pPr lvl="0" algn="l" fontAlgn="base">
              <a:lnSpc>
                <a:spcPct val="150000"/>
              </a:lnSpc>
            </a:pPr>
            <a:r>
              <a:rPr lang="zh-CN" altLang="en-US" sz="2100" b="1" strike="noStrike" noProof="1">
                <a:solidFill>
                  <a:schemeClr val="bg1"/>
                </a:solidFill>
                <a:effectLst>
                  <a:outerShdw blurRad="38100" dist="38100" dir="2700000">
                    <a:srgbClr val="C0C0C0"/>
                  </a:outerShdw>
                </a:effectLst>
                <a:latin typeface="华文新魏" panose="02010800040101010101" charset="-122"/>
                <a:ea typeface="华文新魏" panose="02010800040101010101" charset="-122"/>
                <a:cs typeface="+mn-ea"/>
              </a:rPr>
              <a:t>利用学院人才与技术资源，提高职工素质，开展产品创新，提升管理水平</a:t>
            </a:r>
            <a:endParaRPr lang="zh-CN" altLang="en-US" sz="2100" b="1" strike="noStrike" noProof="1">
              <a:solidFill>
                <a:schemeClr val="bg1"/>
              </a:solidFill>
              <a:effectLst>
                <a:outerShdw blurRad="38100" dist="38100" dir="2700000">
                  <a:srgbClr val="C0C0C0"/>
                </a:outerShdw>
              </a:effectLst>
              <a:latin typeface="华文新魏" panose="02010800040101010101" charset="-122"/>
              <a:ea typeface="华文新魏" panose="02010800040101010101" charset="-122"/>
              <a:cs typeface="+mn-ea"/>
            </a:endParaRPr>
          </a:p>
        </p:txBody>
      </p:sp>
      <p:sp>
        <p:nvSpPr>
          <p:cNvPr id="106503" name="文本框 196615"/>
          <p:cNvSpPr txBox="1"/>
          <p:nvPr/>
        </p:nvSpPr>
        <p:spPr>
          <a:xfrm>
            <a:off x="684213" y="1341438"/>
            <a:ext cx="7488237" cy="583565"/>
          </a:xfrm>
          <a:prstGeom prst="rect">
            <a:avLst/>
          </a:prstGeom>
          <a:noFill/>
          <a:ln w="9525">
            <a:noFill/>
          </a:ln>
        </p:spPr>
        <p:txBody>
          <a:bodyPr>
            <a:spAutoFit/>
          </a:bodyPr>
          <a:lstStyle/>
          <a:p>
            <a:pPr>
              <a:spcBef>
                <a:spcPct val="50000"/>
              </a:spcBef>
              <a:buClr>
                <a:schemeClr val="accent2"/>
              </a:buClr>
              <a:buSzPct val="80000"/>
              <a:buFont typeface="Wingdings" panose="05000000000000000000" pitchFamily="2" charset="2"/>
            </a:pPr>
            <a:r>
              <a:rPr lang="zh-CN" altLang="en-US" sz="3200" b="1" dirty="0">
                <a:solidFill>
                  <a:srgbClr val="FFFF00"/>
                </a:solidFill>
                <a:latin typeface="Arial" panose="020B0604020202020204" pitchFamily="34" charset="0"/>
                <a:ea typeface="华文新魏" panose="02010800040101010101" charset="-122"/>
              </a:rPr>
              <a:t>形成企业、学院、学生共赢的建设机制</a:t>
            </a:r>
            <a:endParaRPr lang="zh-CN" altLang="en-US" sz="3200" b="1" dirty="0">
              <a:solidFill>
                <a:srgbClr val="FFFF00"/>
              </a:solidFill>
              <a:latin typeface="Arial" panose="020B0604020202020204" pitchFamily="34" charset="0"/>
              <a:ea typeface="华文新魏" panose="02010800040101010101" charset="-122"/>
            </a:endParaRPr>
          </a:p>
        </p:txBody>
      </p:sp>
      <p:sp>
        <p:nvSpPr>
          <p:cNvPr id="196618" name="任意多边形 196617"/>
          <p:cNvSpPr/>
          <p:nvPr/>
        </p:nvSpPr>
        <p:spPr>
          <a:xfrm>
            <a:off x="2339975" y="2565400"/>
            <a:ext cx="996950" cy="215900"/>
          </a:xfrm>
          <a:custGeom>
            <a:avLst/>
            <a:gdLst/>
            <a:ahLst/>
            <a:cxnLst>
              <a:cxn ang="270">
                <a:pos x="16200" y="0"/>
              </a:cxn>
              <a:cxn ang="180">
                <a:pos x="0" y="10800"/>
              </a:cxn>
              <a:cxn ang="90">
                <a:pos x="16200" y="21600"/>
              </a:cxn>
              <a:cxn ang="0">
                <a:pos x="21600" y="10800"/>
              </a:cxn>
            </a:cxnLst>
            <a:rect l="0" t="0" r="0" b="0"/>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noFill/>
          </a:ln>
        </p:spPr>
        <p:txBody>
          <a:bodyPr/>
          <a:lstStyle/>
          <a:p>
            <a:endParaRPr lang="zh-CN" altLang="en-US"/>
          </a:p>
        </p:txBody>
      </p:sp>
      <p:sp>
        <p:nvSpPr>
          <p:cNvPr id="196619" name="任意多边形 196618"/>
          <p:cNvSpPr/>
          <p:nvPr/>
        </p:nvSpPr>
        <p:spPr>
          <a:xfrm>
            <a:off x="2339975" y="3789363"/>
            <a:ext cx="996950" cy="215900"/>
          </a:xfrm>
          <a:custGeom>
            <a:avLst/>
            <a:gdLst/>
            <a:ahLst/>
            <a:cxnLst>
              <a:cxn ang="270">
                <a:pos x="16200" y="0"/>
              </a:cxn>
              <a:cxn ang="180">
                <a:pos x="0" y="10800"/>
              </a:cxn>
              <a:cxn ang="90">
                <a:pos x="16200" y="21600"/>
              </a:cxn>
              <a:cxn ang="0">
                <a:pos x="21600" y="10800"/>
              </a:cxn>
            </a:cxnLst>
            <a:rect l="0" t="0" r="0" b="0"/>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noFill/>
          </a:ln>
        </p:spPr>
        <p:txBody>
          <a:bodyPr/>
          <a:lstStyle/>
          <a:p>
            <a:endParaRPr lang="zh-CN" altLang="en-US"/>
          </a:p>
        </p:txBody>
      </p:sp>
      <p:sp>
        <p:nvSpPr>
          <p:cNvPr id="196620" name="任意多边形 196619"/>
          <p:cNvSpPr/>
          <p:nvPr/>
        </p:nvSpPr>
        <p:spPr>
          <a:xfrm>
            <a:off x="2411413" y="4868863"/>
            <a:ext cx="996950" cy="215900"/>
          </a:xfrm>
          <a:custGeom>
            <a:avLst/>
            <a:gdLst/>
            <a:ahLst/>
            <a:cxnLst>
              <a:cxn ang="270">
                <a:pos x="16200" y="0"/>
              </a:cxn>
              <a:cxn ang="180">
                <a:pos x="0" y="10800"/>
              </a:cxn>
              <a:cxn ang="90">
                <a:pos x="16200" y="21600"/>
              </a:cxn>
              <a:cxn ang="0">
                <a:pos x="21600" y="10800"/>
              </a:cxn>
            </a:cxnLst>
            <a:rect l="0" t="0" r="0" b="0"/>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noFill/>
          </a:ln>
        </p:spPr>
        <p:txBody>
          <a:bodyPr/>
          <a:lstStyle/>
          <a:p>
            <a:endParaRPr lang="zh-CN" altLang="en-US"/>
          </a:p>
        </p:txBody>
      </p:sp>
      <p:sp>
        <p:nvSpPr>
          <p:cNvPr id="196621" name="矩形 196620"/>
          <p:cNvSpPr/>
          <p:nvPr/>
        </p:nvSpPr>
        <p:spPr>
          <a:xfrm>
            <a:off x="764540" y="3691255"/>
            <a:ext cx="1397635" cy="504825"/>
          </a:xfrm>
          <a:prstGeom prst="rect">
            <a:avLst/>
          </a:prstGeom>
        </p:spPr>
        <p:txBody>
          <a:bodyPr wrap="none" fromWordArt="1">
            <a:prstTxWarp prst="textPlain">
              <a:avLst>
                <a:gd name="adj" fmla="val 50000"/>
              </a:avLst>
            </a:prstTxWarp>
            <a:normAutofit fontScale="85000" lnSpcReduction="20000"/>
          </a:bodyPr>
          <a:lstStyle/>
          <a:p>
            <a:pPr algn="ctr" fontAlgn="base"/>
            <a:r>
              <a:rPr lang="zh-CN" altLang="en-US" sz="3600" b="0" strike="noStrike" noProof="1">
                <a:solidFill>
                  <a:srgbClr val="33FF8F"/>
                </a:solidFill>
                <a:effectLst>
                  <a:outerShdw dist="35921" dir="2699999" algn="ctr" rotWithShape="0">
                    <a:srgbClr val="C0C0C0">
                      <a:alpha val="80000"/>
                    </a:srgbClr>
                  </a:outerShdw>
                </a:effectLst>
                <a:latin typeface="黑体" panose="02010609060101010101" pitchFamily="49" charset="-122"/>
                <a:ea typeface="黑体" panose="02010609060101010101" pitchFamily="49" charset="-122"/>
                <a:cs typeface="+mn-ea"/>
              </a:rPr>
              <a:t>学院</a:t>
            </a:r>
            <a:endParaRPr lang="zh-CN" altLang="en-US" sz="3600" b="0" strike="noStrike" noProof="1">
              <a:solidFill>
                <a:srgbClr val="33FF8F"/>
              </a:solidFill>
              <a:effectLst>
                <a:outerShdw dist="35921" dir="2699999" algn="ctr" rotWithShape="0">
                  <a:srgbClr val="C0C0C0">
                    <a:alpha val="80000"/>
                  </a:srgbClr>
                </a:outerShdw>
              </a:effectLst>
              <a:latin typeface="黑体" panose="02010609060101010101" pitchFamily="49" charset="-122"/>
              <a:ea typeface="黑体" panose="02010609060101010101" pitchFamily="49" charset="-122"/>
              <a:cs typeface="+mn-ea"/>
            </a:endParaRPr>
          </a:p>
        </p:txBody>
      </p:sp>
      <p:sp>
        <p:nvSpPr>
          <p:cNvPr id="196622" name="矩形 196621"/>
          <p:cNvSpPr/>
          <p:nvPr/>
        </p:nvSpPr>
        <p:spPr>
          <a:xfrm>
            <a:off x="920115" y="4678680"/>
            <a:ext cx="1256665" cy="503555"/>
          </a:xfrm>
          <a:prstGeom prst="rect">
            <a:avLst/>
          </a:prstGeom>
        </p:spPr>
        <p:txBody>
          <a:bodyPr wrap="none" fromWordArt="1">
            <a:prstTxWarp prst="textPlain">
              <a:avLst>
                <a:gd name="adj" fmla="val 50000"/>
              </a:avLst>
            </a:prstTxWarp>
            <a:normAutofit fontScale="85000" lnSpcReduction="20000"/>
          </a:bodyPr>
          <a:lstStyle/>
          <a:p>
            <a:pPr algn="ctr" fontAlgn="base"/>
            <a:r>
              <a:rPr lang="zh-CN" altLang="en-US" sz="3600" b="0" strike="noStrike" noProof="1">
                <a:solidFill>
                  <a:srgbClr val="33FF8F"/>
                </a:solidFill>
                <a:effectLst>
                  <a:outerShdw dist="35921" dir="2699999" algn="ctr" rotWithShape="0">
                    <a:srgbClr val="C0C0C0">
                      <a:alpha val="80000"/>
                    </a:srgbClr>
                  </a:outerShdw>
                </a:effectLst>
                <a:latin typeface="黑体" panose="02010609060101010101" pitchFamily="49" charset="-122"/>
                <a:ea typeface="黑体" panose="02010609060101010101" pitchFamily="49" charset="-122"/>
                <a:cs typeface="+mn-ea"/>
              </a:rPr>
              <a:t>学生</a:t>
            </a:r>
            <a:endParaRPr lang="zh-CN" altLang="en-US" sz="3600" b="0" strike="noStrike" noProof="1">
              <a:solidFill>
                <a:srgbClr val="33FF8F"/>
              </a:solidFill>
              <a:effectLst>
                <a:outerShdw dist="35921" dir="2699999" algn="ctr" rotWithShape="0">
                  <a:srgbClr val="C0C0C0">
                    <a:alpha val="80000"/>
                  </a:srgbClr>
                </a:outerShdw>
              </a:effectLst>
              <a:latin typeface="黑体" panose="02010609060101010101" pitchFamily="49" charset="-122"/>
              <a:ea typeface="黑体" panose="02010609060101010101" pitchFamily="49" charset="-122"/>
              <a:cs typeface="+mn-ea"/>
            </a:endParaRPr>
          </a:p>
        </p:txBody>
      </p:sp>
      <p:sp>
        <p:nvSpPr>
          <p:cNvPr id="196623" name="矩形 196622"/>
          <p:cNvSpPr/>
          <p:nvPr/>
        </p:nvSpPr>
        <p:spPr>
          <a:xfrm>
            <a:off x="900113" y="2420938"/>
            <a:ext cx="1295400" cy="503238"/>
          </a:xfrm>
          <a:prstGeom prst="rect">
            <a:avLst/>
          </a:prstGeom>
        </p:spPr>
        <p:txBody>
          <a:bodyPr wrap="none" fromWordArt="1">
            <a:prstTxWarp prst="textPlain">
              <a:avLst>
                <a:gd name="adj" fmla="val 50000"/>
              </a:avLst>
            </a:prstTxWarp>
            <a:normAutofit fontScale="85000" lnSpcReduction="20000"/>
          </a:bodyPr>
          <a:lstStyle/>
          <a:p>
            <a:pPr algn="ctr" fontAlgn="base"/>
            <a:r>
              <a:rPr lang="zh-CN" altLang="en-US" sz="3600" b="0" strike="noStrike" noProof="1">
                <a:solidFill>
                  <a:srgbClr val="33FF8F"/>
                </a:solidFill>
                <a:effectLst>
                  <a:outerShdw dist="35921" dir="2699999" algn="ctr" rotWithShape="0">
                    <a:srgbClr val="C0C0C0">
                      <a:alpha val="80000"/>
                    </a:srgbClr>
                  </a:outerShdw>
                </a:effectLst>
                <a:latin typeface="黑体" panose="02010609060101010101" pitchFamily="49" charset="-122"/>
                <a:ea typeface="黑体" panose="02010609060101010101" pitchFamily="49" charset="-122"/>
                <a:cs typeface="+mn-ea"/>
              </a:rPr>
              <a:t>企业</a:t>
            </a:r>
            <a:endParaRPr lang="zh-CN" altLang="en-US" sz="3600" b="0" strike="noStrike" noProof="1">
              <a:solidFill>
                <a:srgbClr val="33FF8F"/>
              </a:solidFill>
              <a:effectLst>
                <a:outerShdw dist="35921" dir="2699999" algn="ctr" rotWithShape="0">
                  <a:srgbClr val="C0C0C0">
                    <a:alpha val="80000"/>
                  </a:srgbClr>
                </a:outerShdw>
              </a:effectLst>
              <a:latin typeface="黑体" panose="02010609060101010101" pitchFamily="49" charset="-122"/>
              <a:ea typeface="黑体" panose="02010609060101010101" pitchFamily="49" charset="-122"/>
              <a:cs typeface="+mn-ea"/>
            </a:endParaRPr>
          </a:p>
        </p:txBody>
      </p:sp>
      <p:sp>
        <p:nvSpPr>
          <p:cNvPr id="196624" name="矩形 196623"/>
          <p:cNvSpPr/>
          <p:nvPr/>
        </p:nvSpPr>
        <p:spPr>
          <a:xfrm>
            <a:off x="3419475" y="3357563"/>
            <a:ext cx="5408613" cy="1054100"/>
          </a:xfrm>
          <a:prstGeom prst="rect">
            <a:avLst/>
          </a:prstGeom>
          <a:noFill/>
          <a:ln w="9525">
            <a:noFill/>
          </a:ln>
        </p:spPr>
        <p:txBody>
          <a:bodyPr>
            <a:spAutoFit/>
          </a:bodyPr>
          <a:lstStyle/>
          <a:p>
            <a:pPr lvl="0" algn="l" fontAlgn="base">
              <a:lnSpc>
                <a:spcPct val="150000"/>
              </a:lnSpc>
            </a:pPr>
            <a:r>
              <a:rPr lang="zh-CN" altLang="en-US" sz="2100" b="0" strike="noStrike" noProof="1">
                <a:solidFill>
                  <a:schemeClr val="bg1"/>
                </a:solidFill>
                <a:effectLst>
                  <a:outerShdw blurRad="38100" dist="38100" dir="2700000">
                    <a:srgbClr val="C0C0C0"/>
                  </a:outerShdw>
                </a:effectLst>
                <a:latin typeface="华文新魏" panose="02010800040101010101" charset="-122"/>
                <a:ea typeface="华文新魏" panose="02010800040101010101" charset="-122"/>
                <a:cs typeface="+mn-ea"/>
              </a:rPr>
              <a:t>丰富与优化办学资源，完善双师结构，提高双师素质，提高就业质量</a:t>
            </a:r>
            <a:endParaRPr lang="zh-CN" altLang="en-US" sz="2100" b="0" strike="noStrike" noProof="1">
              <a:solidFill>
                <a:schemeClr val="bg1"/>
              </a:solidFill>
              <a:effectLst>
                <a:outerShdw blurRad="38100" dist="38100" dir="2700000">
                  <a:srgbClr val="C0C0C0"/>
                </a:outerShdw>
              </a:effectLst>
              <a:latin typeface="华文新魏" panose="02010800040101010101" charset="-122"/>
              <a:ea typeface="华文新魏" panose="02010800040101010101" charset="-122"/>
              <a:cs typeface="+mn-ea"/>
            </a:endParaRPr>
          </a:p>
        </p:txBody>
      </p:sp>
      <p:sp>
        <p:nvSpPr>
          <p:cNvPr id="196625" name="矩形 196624"/>
          <p:cNvSpPr/>
          <p:nvPr/>
        </p:nvSpPr>
        <p:spPr>
          <a:xfrm>
            <a:off x="3419475" y="4581525"/>
            <a:ext cx="5414963" cy="1054100"/>
          </a:xfrm>
          <a:prstGeom prst="rect">
            <a:avLst/>
          </a:prstGeom>
          <a:noFill/>
          <a:ln w="9525">
            <a:noFill/>
          </a:ln>
        </p:spPr>
        <p:txBody>
          <a:bodyPr>
            <a:spAutoFit/>
          </a:bodyPr>
          <a:lstStyle/>
          <a:p>
            <a:pPr lvl="0" algn="l" fontAlgn="base">
              <a:lnSpc>
                <a:spcPct val="150000"/>
              </a:lnSpc>
            </a:pPr>
            <a:r>
              <a:rPr lang="zh-CN" altLang="en-US" sz="2100" b="0" strike="noStrike" noProof="1">
                <a:solidFill>
                  <a:schemeClr val="bg1"/>
                </a:solidFill>
                <a:effectLst>
                  <a:outerShdw blurRad="38100" dist="38100" dir="2700000">
                    <a:srgbClr val="C0C0C0"/>
                  </a:outerShdw>
                </a:effectLst>
                <a:latin typeface="华文新魏" panose="02010800040101010101" charset="-122"/>
                <a:ea typeface="华文新魏" panose="02010800040101010101" charset="-122"/>
                <a:cs typeface="+mn-ea"/>
              </a:rPr>
              <a:t>学、做一体，感受企业文化，提高职业技能与素质</a:t>
            </a:r>
            <a:endParaRPr lang="zh-CN" altLang="en-US" sz="2100" b="0" strike="noStrike" noProof="1">
              <a:solidFill>
                <a:schemeClr val="bg1"/>
              </a:solidFill>
              <a:effectLst>
                <a:outerShdw blurRad="38100" dist="38100" dir="2700000">
                  <a:srgbClr val="C0C0C0"/>
                </a:outerShdw>
              </a:effectLst>
              <a:latin typeface="华文新魏" panose="02010800040101010101" charset="-122"/>
              <a:ea typeface="华文新魏" panose="02010800040101010101" charset="-122"/>
              <a:cs typeface="+mn-ea"/>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6623"/>
                                        </p:tgtEl>
                                        <p:attrNameLst>
                                          <p:attrName>style.visibility</p:attrName>
                                        </p:attrNameLst>
                                      </p:cBhvr>
                                      <p:to>
                                        <p:strVal val="visible"/>
                                      </p:to>
                                    </p:set>
                                    <p:animEffect transition="in" filter="blinds(horizontal)">
                                      <p:cBhvr>
                                        <p:cTn id="7" dur="500"/>
                                        <p:tgtEl>
                                          <p:spTgt spid="1966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6618"/>
                                        </p:tgtEl>
                                        <p:attrNameLst>
                                          <p:attrName>style.visibility</p:attrName>
                                        </p:attrNameLst>
                                      </p:cBhvr>
                                      <p:to>
                                        <p:strVal val="visible"/>
                                      </p:to>
                                    </p:set>
                                    <p:anim calcmode="lin" valueType="num">
                                      <p:cBhvr>
                                        <p:cTn id="12" dur="500" fill="hold"/>
                                        <p:tgtEl>
                                          <p:spTgt spid="196618"/>
                                        </p:tgtEl>
                                        <p:attrNameLst>
                                          <p:attrName>ppt_x</p:attrName>
                                        </p:attrNameLst>
                                      </p:cBhvr>
                                      <p:tavLst>
                                        <p:tav tm="0">
                                          <p:val>
                                            <p:strVal val="#ppt_x"/>
                                          </p:val>
                                        </p:tav>
                                        <p:tav tm="100000">
                                          <p:val>
                                            <p:strVal val="#ppt_x"/>
                                          </p:val>
                                        </p:tav>
                                      </p:tavLst>
                                    </p:anim>
                                    <p:anim calcmode="lin" valueType="num">
                                      <p:cBhvr>
                                        <p:cTn id="13" dur="500" fill="hold"/>
                                        <p:tgtEl>
                                          <p:spTgt spid="1966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96615"/>
                                        </p:tgtEl>
                                        <p:attrNameLst>
                                          <p:attrName>style.visibility</p:attrName>
                                        </p:attrNameLst>
                                      </p:cBhvr>
                                      <p:to>
                                        <p:strVal val="visible"/>
                                      </p:to>
                                    </p:set>
                                    <p:animEffect transition="in" filter="blinds(horizontal)">
                                      <p:cBhvr>
                                        <p:cTn id="18" dur="500"/>
                                        <p:tgtEl>
                                          <p:spTgt spid="1966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96621"/>
                                        </p:tgtEl>
                                        <p:attrNameLst>
                                          <p:attrName>style.visibility</p:attrName>
                                        </p:attrNameLst>
                                      </p:cBhvr>
                                      <p:to>
                                        <p:strVal val="visible"/>
                                      </p:to>
                                    </p:set>
                                    <p:animEffect transition="in" filter="blinds(horizontal)">
                                      <p:cBhvr>
                                        <p:cTn id="23" dur="500"/>
                                        <p:tgtEl>
                                          <p:spTgt spid="19662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6619"/>
                                        </p:tgtEl>
                                        <p:attrNameLst>
                                          <p:attrName>style.visibility</p:attrName>
                                        </p:attrNameLst>
                                      </p:cBhvr>
                                      <p:to>
                                        <p:strVal val="visible"/>
                                      </p:to>
                                    </p:set>
                                    <p:anim calcmode="lin" valueType="num">
                                      <p:cBhvr>
                                        <p:cTn id="28" dur="500" fill="hold"/>
                                        <p:tgtEl>
                                          <p:spTgt spid="196619"/>
                                        </p:tgtEl>
                                        <p:attrNameLst>
                                          <p:attrName>ppt_x</p:attrName>
                                        </p:attrNameLst>
                                      </p:cBhvr>
                                      <p:tavLst>
                                        <p:tav tm="0">
                                          <p:val>
                                            <p:strVal val="#ppt_x"/>
                                          </p:val>
                                        </p:tav>
                                        <p:tav tm="100000">
                                          <p:val>
                                            <p:strVal val="#ppt_x"/>
                                          </p:val>
                                        </p:tav>
                                      </p:tavLst>
                                    </p:anim>
                                    <p:anim calcmode="lin" valueType="num">
                                      <p:cBhvr>
                                        <p:cTn id="29" dur="500" fill="hold"/>
                                        <p:tgtEl>
                                          <p:spTgt spid="1966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96624"/>
                                        </p:tgtEl>
                                        <p:attrNameLst>
                                          <p:attrName>style.visibility</p:attrName>
                                        </p:attrNameLst>
                                      </p:cBhvr>
                                      <p:to>
                                        <p:strVal val="visible"/>
                                      </p:to>
                                    </p:set>
                                    <p:animEffect transition="in" filter="box(in)">
                                      <p:cBhvr>
                                        <p:cTn id="34" dur="500"/>
                                        <p:tgtEl>
                                          <p:spTgt spid="1966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96622"/>
                                        </p:tgtEl>
                                        <p:attrNameLst>
                                          <p:attrName>style.visibility</p:attrName>
                                        </p:attrNameLst>
                                      </p:cBhvr>
                                      <p:to>
                                        <p:strVal val="visible"/>
                                      </p:to>
                                    </p:set>
                                    <p:animEffect transition="in" filter="blinds(horizontal)">
                                      <p:cBhvr>
                                        <p:cTn id="39" dur="500"/>
                                        <p:tgtEl>
                                          <p:spTgt spid="19662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6620"/>
                                        </p:tgtEl>
                                        <p:attrNameLst>
                                          <p:attrName>style.visibility</p:attrName>
                                        </p:attrNameLst>
                                      </p:cBhvr>
                                      <p:to>
                                        <p:strVal val="visible"/>
                                      </p:to>
                                    </p:set>
                                    <p:anim calcmode="lin" valueType="num">
                                      <p:cBhvr>
                                        <p:cTn id="44" dur="500" fill="hold"/>
                                        <p:tgtEl>
                                          <p:spTgt spid="196620"/>
                                        </p:tgtEl>
                                        <p:attrNameLst>
                                          <p:attrName>ppt_x</p:attrName>
                                        </p:attrNameLst>
                                      </p:cBhvr>
                                      <p:tavLst>
                                        <p:tav tm="0">
                                          <p:val>
                                            <p:strVal val="#ppt_x"/>
                                          </p:val>
                                        </p:tav>
                                        <p:tav tm="100000">
                                          <p:val>
                                            <p:strVal val="#ppt_x"/>
                                          </p:val>
                                        </p:tav>
                                      </p:tavLst>
                                    </p:anim>
                                    <p:anim calcmode="lin" valueType="num">
                                      <p:cBhvr>
                                        <p:cTn id="45" dur="500" fill="hold"/>
                                        <p:tgtEl>
                                          <p:spTgt spid="19662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96625"/>
                                        </p:tgtEl>
                                        <p:attrNameLst>
                                          <p:attrName>style.visibility</p:attrName>
                                        </p:attrNameLst>
                                      </p:cBhvr>
                                      <p:to>
                                        <p:strVal val="visible"/>
                                      </p:to>
                                    </p:set>
                                    <p:animEffect transition="in" filter="box(in)">
                                      <p:cBhvr>
                                        <p:cTn id="50" dur="500"/>
                                        <p:tgtEl>
                                          <p:spTgt spid="196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5" grpId="0"/>
      <p:bldP spid="196624" grpId="0"/>
      <p:bldP spid="19662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流程图: 准备 145410"/>
          <p:cNvSpPr/>
          <p:nvPr/>
        </p:nvSpPr>
        <p:spPr>
          <a:xfrm>
            <a:off x="2124075" y="2420938"/>
            <a:ext cx="4392613" cy="1730375"/>
          </a:xfrm>
          <a:prstGeom prst="flowChartPreparation">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zh-CN" altLang="en-US" sz="3600" b="1" dirty="0">
                <a:latin typeface="楷体" panose="02010609060101010101" pitchFamily="49" charset="-122"/>
                <a:ea typeface="楷体" panose="02010609060101010101" pitchFamily="49" charset="-122"/>
              </a:rPr>
              <a:t>专业建设具体要做到</a:t>
            </a:r>
            <a:endParaRPr lang="zh-CN" altLang="en-US" sz="3600" b="1" dirty="0">
              <a:latin typeface="楷体" panose="02010609060101010101" pitchFamily="49" charset="-122"/>
              <a:ea typeface="楷体" panose="02010609060101010101" pitchFamily="49" charset="-122"/>
            </a:endParaRPr>
          </a:p>
        </p:txBody>
      </p:sp>
      <p:sp>
        <p:nvSpPr>
          <p:cNvPr id="125954" name="十六角星 145411"/>
          <p:cNvSpPr/>
          <p:nvPr/>
        </p:nvSpPr>
        <p:spPr>
          <a:xfrm>
            <a:off x="3348038" y="4076700"/>
            <a:ext cx="2374900" cy="1943100"/>
          </a:xfrm>
          <a:prstGeom prst="star16">
            <a:avLst>
              <a:gd name="adj" fmla="val 37500"/>
            </a:avLst>
          </a:prstGeom>
          <a:solidFill>
            <a:schemeClr val="folHlink"/>
          </a:solidFill>
          <a:ln w="9525" cap="flat" cmpd="sng">
            <a:solidFill>
              <a:schemeClr val="tx1"/>
            </a:solidFill>
            <a:prstDash val="solid"/>
            <a:miter/>
            <a:headEnd type="none" w="med" len="med"/>
            <a:tailEnd type="none" w="med" len="med"/>
          </a:ln>
        </p:spPr>
        <p:txBody>
          <a:bodyPr wrap="none" anchor="ctr"/>
          <a:lstStyle/>
          <a:p>
            <a:pPr algn="ctr"/>
            <a:r>
              <a:rPr lang="zh-CN" altLang="en-US" sz="2800" b="1" dirty="0">
                <a:solidFill>
                  <a:srgbClr val="FF0000"/>
                </a:solidFill>
                <a:latin typeface="Arial" panose="020B0604020202020204" pitchFamily="34" charset="0"/>
                <a:ea typeface="华文新魏" panose="02010800040101010101" charset="-122"/>
              </a:rPr>
              <a:t>五个针对</a:t>
            </a:r>
            <a:endParaRPr lang="zh-CN" altLang="en-US" sz="2800" b="1" dirty="0">
              <a:solidFill>
                <a:srgbClr val="FF0000"/>
              </a:solidFill>
              <a:latin typeface="Arial" panose="020B0604020202020204" pitchFamily="34" charset="0"/>
              <a:ea typeface="华文新魏" panose="02010800040101010101" charset="-122"/>
            </a:endParaRPr>
          </a:p>
        </p:txBody>
      </p:sp>
      <p:sp>
        <p:nvSpPr>
          <p:cNvPr id="125955" name="爆炸形 1 145416"/>
          <p:cNvSpPr/>
          <p:nvPr/>
        </p:nvSpPr>
        <p:spPr>
          <a:xfrm>
            <a:off x="6443663" y="3068638"/>
            <a:ext cx="2411412" cy="2027237"/>
          </a:xfrm>
          <a:prstGeom prst="irregularSeal1">
            <a:avLst/>
          </a:prstGeom>
          <a:solidFill>
            <a:srgbClr val="CC99FF"/>
          </a:solidFill>
          <a:ln w="9525" cap="flat" cmpd="sng">
            <a:solidFill>
              <a:schemeClr val="tx1"/>
            </a:solidFill>
            <a:prstDash val="solid"/>
            <a:miter/>
            <a:headEnd type="none" w="med" len="med"/>
            <a:tailEnd type="none" w="med" len="med"/>
          </a:ln>
        </p:spPr>
        <p:txBody>
          <a:bodyPr wrap="none" anchor="ctr"/>
          <a:lstStyle/>
          <a:p>
            <a:pPr algn="ctr"/>
            <a:r>
              <a:rPr lang="zh-CN" altLang="en-US" sz="2800" b="1" dirty="0">
                <a:latin typeface="Arial" panose="020B0604020202020204" pitchFamily="34" charset="0"/>
                <a:ea typeface="华文新魏" panose="02010800040101010101" charset="-122"/>
              </a:rPr>
              <a:t>五个对接</a:t>
            </a:r>
            <a:endParaRPr lang="zh-CN" altLang="en-US" sz="2800" b="1" dirty="0">
              <a:latin typeface="Arial" panose="020B0604020202020204" pitchFamily="34" charset="0"/>
              <a:ea typeface="华文新魏" panose="02010800040101010101" charset="-122"/>
            </a:endParaRPr>
          </a:p>
        </p:txBody>
      </p:sp>
      <p:sp>
        <p:nvSpPr>
          <p:cNvPr id="125956" name="爆炸形 1 145418"/>
          <p:cNvSpPr/>
          <p:nvPr/>
        </p:nvSpPr>
        <p:spPr>
          <a:xfrm>
            <a:off x="684213" y="3284538"/>
            <a:ext cx="2160587" cy="2459037"/>
          </a:xfrm>
          <a:prstGeom prst="irregularSeal1">
            <a:avLst/>
          </a:prstGeom>
          <a:solidFill>
            <a:srgbClr val="3366FF"/>
          </a:solidFill>
          <a:ln w="9525" cap="flat" cmpd="sng">
            <a:solidFill>
              <a:schemeClr val="tx1"/>
            </a:solidFill>
            <a:prstDash val="solid"/>
            <a:miter/>
            <a:headEnd type="none" w="med" len="med"/>
            <a:tailEnd type="none" w="med" len="med"/>
          </a:ln>
        </p:spPr>
        <p:txBody>
          <a:bodyPr wrap="none" anchor="ctr"/>
          <a:lstStyle/>
          <a:p>
            <a:pPr algn="ctr"/>
            <a:r>
              <a:rPr lang="zh-CN" altLang="en-US" sz="2800" b="1" dirty="0">
                <a:solidFill>
                  <a:schemeClr val="bg1"/>
                </a:solidFill>
                <a:latin typeface="Arial" panose="020B0604020202020204" pitchFamily="34" charset="0"/>
                <a:ea typeface="华文新魏" panose="02010800040101010101" charset="-122"/>
              </a:rPr>
              <a:t>四个按照</a:t>
            </a:r>
            <a:endParaRPr lang="zh-CN" altLang="en-US" sz="2800" b="1" dirty="0">
              <a:solidFill>
                <a:schemeClr val="bg1"/>
              </a:solidFill>
              <a:latin typeface="Arial" panose="020B0604020202020204" pitchFamily="34" charset="0"/>
              <a:ea typeface="华文新魏" panose="02010800040101010101" charset="-122"/>
            </a:endParaRPr>
          </a:p>
        </p:txBody>
      </p:sp>
      <p:sp>
        <p:nvSpPr>
          <p:cNvPr id="125957" name="文本框 145422"/>
          <p:cNvSpPr txBox="1"/>
          <p:nvPr/>
        </p:nvSpPr>
        <p:spPr>
          <a:xfrm>
            <a:off x="3059113" y="1268413"/>
            <a:ext cx="2305050" cy="922020"/>
          </a:xfrm>
          <a:prstGeom prst="rect">
            <a:avLst/>
          </a:prstGeom>
          <a:noFill/>
          <a:ln w="9525">
            <a:noFill/>
          </a:ln>
        </p:spPr>
        <p:txBody>
          <a:bodyPr>
            <a:spAutoFit/>
          </a:bodyPr>
          <a:lstStyle/>
          <a:p>
            <a:pPr>
              <a:spcBef>
                <a:spcPct val="50000"/>
              </a:spcBef>
            </a:pPr>
            <a:r>
              <a:rPr lang="zh-CN" altLang="en-US" sz="5400" b="1" dirty="0">
                <a:solidFill>
                  <a:schemeClr val="bg1"/>
                </a:solidFill>
                <a:latin typeface="Verdana" panose="020B0604030504040204" pitchFamily="34" charset="0"/>
                <a:ea typeface="华文新魏" panose="02010800040101010101" charset="-122"/>
              </a:rPr>
              <a:t>思   考</a:t>
            </a:r>
            <a:r>
              <a:rPr lang="zh-CN" altLang="en-US" sz="2400" b="1" dirty="0">
                <a:solidFill>
                  <a:schemeClr val="bg1"/>
                </a:solidFill>
                <a:latin typeface="Verdana" panose="020B0604030504040204" pitchFamily="34" charset="0"/>
                <a:ea typeface="华文中宋" panose="02010600040101010101" pitchFamily="2" charset="-122"/>
              </a:rPr>
              <a:t> </a:t>
            </a:r>
            <a:r>
              <a:rPr lang="zh-CN" altLang="en-US" sz="2400" dirty="0">
                <a:latin typeface="Verdana" panose="020B0604030504040204" pitchFamily="34" charset="0"/>
                <a:ea typeface="华文中宋" panose="02010600040101010101" pitchFamily="2" charset="-122"/>
              </a:rPr>
              <a:t>                                                       </a:t>
            </a:r>
            <a:endParaRPr lang="zh-CN" altLang="en-US" sz="2400" dirty="0">
              <a:latin typeface="Verdana" panose="020B0604030504040204" pitchFamily="34" charset="0"/>
              <a:ea typeface="华文中宋" panose="02010600040101010101" pitchFamily="2" charset="-122"/>
            </a:endParaRPr>
          </a:p>
        </p:txBody>
      </p:sp>
    </p:spTree>
  </p:cSld>
  <p:clrMapOvr>
    <a:masterClrMapping/>
  </p:clrMapOvr>
  <p:transition spd="med">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圆角矩形 132097"/>
          <p:cNvSpPr/>
          <p:nvPr/>
        </p:nvSpPr>
        <p:spPr>
          <a:xfrm>
            <a:off x="900113" y="1268413"/>
            <a:ext cx="6624637" cy="792162"/>
          </a:xfrm>
          <a:prstGeom prst="roundRect">
            <a:avLst>
              <a:gd name="adj" fmla="val 13079"/>
            </a:avLst>
          </a:prstGeom>
          <a:solidFill>
            <a:schemeClr val="folHlink"/>
          </a:solidFill>
          <a:ln w="9525"/>
          <a:scene3d>
            <a:camera prst="legacyObliqueTopRight">
              <a:rot lat="0" lon="0" rev="0"/>
            </a:camera>
            <a:lightRig rig="legacyFlat3" dir="b"/>
          </a:scene3d>
          <a:sp3d extrusionH="100000" prstMaterial="legacyMatte">
            <a:bevelT w="13500" h="13500" prst="angle"/>
            <a:bevelB w="13500" h="13500" prst="angle"/>
            <a:extrusionClr>
              <a:schemeClr val="folHlink"/>
            </a:extrusionClr>
          </a:sp3d>
        </p:spPr>
        <p:txBody>
          <a:bodyPr wrap="none" anchor="ctr">
            <a:flatTx/>
          </a:bodyPr>
          <a:lstStyle/>
          <a:p>
            <a:pPr algn="ctr" latinLnBrk="1">
              <a:buFont typeface="Arial" panose="020B0604020202020204" pitchFamily="34" charset="0"/>
            </a:pPr>
            <a:r>
              <a:rPr lang="zh-CN" altLang="en-US" sz="4000" b="1" dirty="0">
                <a:solidFill>
                  <a:schemeClr val="bg1"/>
                </a:solidFill>
                <a:latin typeface="Arial" panose="020B0604020202020204" pitchFamily="34" charset="0"/>
                <a:ea typeface="华文新魏" panose="02010800040101010101" charset="-122"/>
              </a:rPr>
              <a:t>五个针对</a:t>
            </a:r>
            <a:r>
              <a:rPr lang="zh-CN" altLang="en-US" b="1" dirty="0">
                <a:solidFill>
                  <a:schemeClr val="bg1"/>
                </a:solidFill>
                <a:latin typeface="Arial" panose="020B0604020202020204" pitchFamily="34" charset="0"/>
              </a:rPr>
              <a:t> </a:t>
            </a:r>
            <a:endParaRPr lang="zh-CN" altLang="en-US" b="1" dirty="0">
              <a:solidFill>
                <a:schemeClr val="bg1"/>
              </a:solidFill>
              <a:latin typeface="Arial" panose="020B0604020202020204" pitchFamily="34" charset="0"/>
            </a:endParaRPr>
          </a:p>
        </p:txBody>
      </p:sp>
      <p:sp>
        <p:nvSpPr>
          <p:cNvPr id="126978" name="文本框 132098"/>
          <p:cNvSpPr txBox="1"/>
          <p:nvPr/>
        </p:nvSpPr>
        <p:spPr>
          <a:xfrm>
            <a:off x="1476375" y="4292600"/>
            <a:ext cx="7231063" cy="903605"/>
          </a:xfrm>
          <a:prstGeom prst="rect">
            <a:avLst/>
          </a:prstGeom>
          <a:noFill/>
          <a:ln w="9525">
            <a:noFill/>
          </a:ln>
        </p:spPr>
        <p:txBody>
          <a:bodyPr>
            <a:spAutoFit/>
          </a:bodyPr>
          <a:lstStyle/>
          <a:p>
            <a:pPr>
              <a:spcBef>
                <a:spcPct val="20000"/>
              </a:spcBef>
            </a:pPr>
            <a:r>
              <a:rPr lang="zh-CN" altLang="en-US" sz="2400" b="1" dirty="0">
                <a:solidFill>
                  <a:schemeClr val="bg1"/>
                </a:solidFill>
                <a:latin typeface="Arial" panose="020B0604020202020204" pitchFamily="34" charset="0"/>
              </a:rPr>
              <a:t>针对关键技术和最新工艺设计课程体系 </a:t>
            </a:r>
            <a:endParaRPr lang="zh-CN" altLang="en-US" sz="2400" b="1" dirty="0">
              <a:solidFill>
                <a:schemeClr val="bg1"/>
              </a:solidFill>
              <a:latin typeface="Arial" panose="020B0604020202020204" pitchFamily="34" charset="0"/>
            </a:endParaRPr>
          </a:p>
          <a:p>
            <a:pPr>
              <a:spcBef>
                <a:spcPct val="20000"/>
              </a:spcBef>
            </a:pPr>
            <a:endParaRPr lang="zh-CN" altLang="en-US" sz="2400" b="1" dirty="0">
              <a:solidFill>
                <a:schemeClr val="bg1"/>
              </a:solidFill>
              <a:latin typeface="Arial" panose="020B0604020202020204" pitchFamily="34" charset="0"/>
            </a:endParaRPr>
          </a:p>
        </p:txBody>
      </p:sp>
      <p:grpSp>
        <p:nvGrpSpPr>
          <p:cNvPr id="126979" name="组合 132111"/>
          <p:cNvGrpSpPr/>
          <p:nvPr/>
        </p:nvGrpSpPr>
        <p:grpSpPr>
          <a:xfrm>
            <a:off x="684213" y="4149725"/>
            <a:ext cx="762000" cy="665163"/>
            <a:chOff x="1110" y="2656"/>
            <a:chExt cx="1549" cy="1351"/>
          </a:xfrm>
        </p:grpSpPr>
        <p:sp>
          <p:nvSpPr>
            <p:cNvPr id="126980" name="六边形 132112"/>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6981" name="六边形 132113"/>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6982" name="六边形 132114"/>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6983" name="直接连接符 132115"/>
          <p:cNvSpPr/>
          <p:nvPr/>
        </p:nvSpPr>
        <p:spPr>
          <a:xfrm>
            <a:off x="1258888" y="4797425"/>
            <a:ext cx="6230937"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6984" name="文本框 132116"/>
          <p:cNvSpPr txBox="1"/>
          <p:nvPr/>
        </p:nvSpPr>
        <p:spPr>
          <a:xfrm>
            <a:off x="852488" y="4221163"/>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3</a:t>
            </a:r>
            <a:endParaRPr lang="en-US" altLang="zh-CN" sz="2400">
              <a:solidFill>
                <a:srgbClr val="FFFFFF"/>
              </a:solidFill>
              <a:latin typeface="Arial" panose="020B0604020202020204" pitchFamily="34" charset="0"/>
            </a:endParaRPr>
          </a:p>
        </p:txBody>
      </p:sp>
      <p:grpSp>
        <p:nvGrpSpPr>
          <p:cNvPr id="126985" name="组合 132099"/>
          <p:cNvGrpSpPr/>
          <p:nvPr/>
        </p:nvGrpSpPr>
        <p:grpSpPr>
          <a:xfrm>
            <a:off x="684213" y="2565400"/>
            <a:ext cx="762000" cy="665163"/>
            <a:chOff x="1110" y="2656"/>
            <a:chExt cx="1549" cy="1351"/>
          </a:xfrm>
        </p:grpSpPr>
        <p:sp>
          <p:nvSpPr>
            <p:cNvPr id="126986" name="六边形 132100"/>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6987" name="六边形 132101"/>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6988" name="六边形 132102"/>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6989" name="直接连接符 132103"/>
          <p:cNvSpPr/>
          <p:nvPr/>
        </p:nvSpPr>
        <p:spPr>
          <a:xfrm>
            <a:off x="1293813" y="3175000"/>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6990" name="文本框 132104"/>
          <p:cNvSpPr txBox="1"/>
          <p:nvPr/>
        </p:nvSpPr>
        <p:spPr>
          <a:xfrm>
            <a:off x="854075" y="2636838"/>
            <a:ext cx="354013"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1</a:t>
            </a:r>
            <a:endParaRPr lang="en-US" altLang="zh-CN" sz="2400">
              <a:solidFill>
                <a:srgbClr val="FFFFFF"/>
              </a:solidFill>
              <a:latin typeface="Arial" panose="020B0604020202020204" pitchFamily="34" charset="0"/>
            </a:endParaRPr>
          </a:p>
        </p:txBody>
      </p:sp>
      <p:grpSp>
        <p:nvGrpSpPr>
          <p:cNvPr id="126991" name="组合 132105"/>
          <p:cNvGrpSpPr/>
          <p:nvPr/>
        </p:nvGrpSpPr>
        <p:grpSpPr>
          <a:xfrm>
            <a:off x="684213" y="3341688"/>
            <a:ext cx="762000" cy="665162"/>
            <a:chOff x="1110" y="2656"/>
            <a:chExt cx="1549" cy="1351"/>
          </a:xfrm>
        </p:grpSpPr>
        <p:sp>
          <p:nvSpPr>
            <p:cNvPr id="126992" name="六边形 132106"/>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6993" name="六边形 132107"/>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6994" name="六边形 132108"/>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6995" name="直接连接符 132109"/>
          <p:cNvSpPr/>
          <p:nvPr/>
        </p:nvSpPr>
        <p:spPr>
          <a:xfrm>
            <a:off x="1331913" y="3933825"/>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6996" name="文本框 132110"/>
          <p:cNvSpPr txBox="1"/>
          <p:nvPr/>
        </p:nvSpPr>
        <p:spPr>
          <a:xfrm>
            <a:off x="881063" y="3440113"/>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2</a:t>
            </a:r>
            <a:endParaRPr lang="en-US" altLang="zh-CN" sz="2400">
              <a:solidFill>
                <a:srgbClr val="FFFFFF"/>
              </a:solidFill>
              <a:latin typeface="Arial" panose="020B0604020202020204" pitchFamily="34" charset="0"/>
            </a:endParaRPr>
          </a:p>
        </p:txBody>
      </p:sp>
      <p:sp>
        <p:nvSpPr>
          <p:cNvPr id="126997" name="矩形 132117"/>
          <p:cNvSpPr/>
          <p:nvPr/>
        </p:nvSpPr>
        <p:spPr>
          <a:xfrm>
            <a:off x="1407478" y="2636838"/>
            <a:ext cx="6637020" cy="445135"/>
          </a:xfrm>
          <a:prstGeom prst="rect">
            <a:avLst/>
          </a:prstGeom>
          <a:noFill/>
          <a:ln w="9525">
            <a:noFill/>
          </a:ln>
        </p:spPr>
        <p:txBody>
          <a:bodyPr wrap="none">
            <a:spAutoFit/>
          </a:bodyPr>
          <a:lstStyle/>
          <a:p>
            <a:pPr algn="ctr"/>
            <a:r>
              <a:rPr lang="zh-CN" altLang="en-US" sz="2300" b="1" dirty="0">
                <a:solidFill>
                  <a:schemeClr val="bg1"/>
                </a:solidFill>
                <a:latin typeface="Arial" panose="020B0604020202020204" pitchFamily="34" charset="0"/>
              </a:rPr>
              <a:t>针对专业对应的职业岗位设计职业素质和职业能力</a:t>
            </a:r>
            <a:endParaRPr lang="zh-CN" altLang="en-US" sz="2300" b="1" dirty="0">
              <a:solidFill>
                <a:schemeClr val="bg1"/>
              </a:solidFill>
              <a:latin typeface="Arial" panose="020B0604020202020204" pitchFamily="34" charset="0"/>
            </a:endParaRPr>
          </a:p>
        </p:txBody>
      </p:sp>
      <p:sp>
        <p:nvSpPr>
          <p:cNvPr id="126998" name="矩形 132118"/>
          <p:cNvSpPr/>
          <p:nvPr/>
        </p:nvSpPr>
        <p:spPr>
          <a:xfrm>
            <a:off x="1406208" y="3429000"/>
            <a:ext cx="4467860" cy="460375"/>
          </a:xfrm>
          <a:prstGeom prst="rect">
            <a:avLst/>
          </a:prstGeom>
          <a:noFill/>
          <a:ln w="9525">
            <a:noFill/>
          </a:ln>
        </p:spPr>
        <p:txBody>
          <a:bodyPr wrap="none">
            <a:spAutoFit/>
          </a:bodyPr>
          <a:lstStyle/>
          <a:p>
            <a:pPr algn="ctr"/>
            <a:r>
              <a:rPr lang="zh-CN" altLang="en-US" sz="2400" b="1" dirty="0">
                <a:solidFill>
                  <a:schemeClr val="bg1"/>
                </a:solidFill>
                <a:latin typeface="Arial" panose="020B0604020202020204" pitchFamily="34" charset="0"/>
              </a:rPr>
              <a:t>针对关键职业能力设计核心课程</a:t>
            </a:r>
            <a:endParaRPr lang="zh-CN" altLang="en-US" sz="2400" b="1" dirty="0">
              <a:solidFill>
                <a:schemeClr val="bg1"/>
              </a:solidFill>
              <a:latin typeface="Arial" panose="020B0604020202020204" pitchFamily="34" charset="0"/>
            </a:endParaRPr>
          </a:p>
        </p:txBody>
      </p:sp>
      <p:grpSp>
        <p:nvGrpSpPr>
          <p:cNvPr id="126999" name="组合 132122"/>
          <p:cNvGrpSpPr/>
          <p:nvPr/>
        </p:nvGrpSpPr>
        <p:grpSpPr>
          <a:xfrm>
            <a:off x="684213" y="4868863"/>
            <a:ext cx="762000" cy="665162"/>
            <a:chOff x="1110" y="2656"/>
            <a:chExt cx="1549" cy="1351"/>
          </a:xfrm>
        </p:grpSpPr>
        <p:sp>
          <p:nvSpPr>
            <p:cNvPr id="127000" name="六边形 132123"/>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7001" name="六边形 132124"/>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7002" name="六边形 132125"/>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7003" name="直接连接符 132126"/>
          <p:cNvSpPr/>
          <p:nvPr/>
        </p:nvSpPr>
        <p:spPr>
          <a:xfrm>
            <a:off x="1293813" y="5478463"/>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7004" name="文本框 132127"/>
          <p:cNvSpPr txBox="1"/>
          <p:nvPr/>
        </p:nvSpPr>
        <p:spPr>
          <a:xfrm>
            <a:off x="854075" y="4940300"/>
            <a:ext cx="354013"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4</a:t>
            </a:r>
            <a:endParaRPr lang="en-US" altLang="zh-CN" sz="2400">
              <a:solidFill>
                <a:srgbClr val="FFFFFF"/>
              </a:solidFill>
              <a:latin typeface="Arial" panose="020B0604020202020204" pitchFamily="34" charset="0"/>
            </a:endParaRPr>
          </a:p>
        </p:txBody>
      </p:sp>
      <p:grpSp>
        <p:nvGrpSpPr>
          <p:cNvPr id="127005" name="组合 132128"/>
          <p:cNvGrpSpPr/>
          <p:nvPr/>
        </p:nvGrpSpPr>
        <p:grpSpPr>
          <a:xfrm>
            <a:off x="684213" y="5645150"/>
            <a:ext cx="762000" cy="665163"/>
            <a:chOff x="1110" y="2656"/>
            <a:chExt cx="1549" cy="1351"/>
          </a:xfrm>
        </p:grpSpPr>
        <p:sp>
          <p:nvSpPr>
            <p:cNvPr id="127006" name="六边形 132129"/>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7007" name="六边形 132130"/>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7008" name="六边形 132131"/>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7009" name="直接连接符 132132"/>
          <p:cNvSpPr/>
          <p:nvPr/>
        </p:nvSpPr>
        <p:spPr>
          <a:xfrm>
            <a:off x="1293813" y="6254750"/>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7010" name="文本框 132133"/>
          <p:cNvSpPr txBox="1"/>
          <p:nvPr/>
        </p:nvSpPr>
        <p:spPr>
          <a:xfrm>
            <a:off x="881063" y="5743575"/>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5</a:t>
            </a:r>
            <a:endParaRPr lang="en-US" altLang="zh-CN" sz="2400">
              <a:solidFill>
                <a:srgbClr val="FFFFFF"/>
              </a:solidFill>
              <a:latin typeface="Arial" panose="020B0604020202020204" pitchFamily="34" charset="0"/>
            </a:endParaRPr>
          </a:p>
        </p:txBody>
      </p:sp>
      <p:sp>
        <p:nvSpPr>
          <p:cNvPr id="127011" name="矩形 132134"/>
          <p:cNvSpPr/>
          <p:nvPr/>
        </p:nvSpPr>
        <p:spPr>
          <a:xfrm>
            <a:off x="1475656" y="4868863"/>
            <a:ext cx="6589163" cy="445135"/>
          </a:xfrm>
          <a:prstGeom prst="rect">
            <a:avLst/>
          </a:prstGeom>
          <a:noFill/>
          <a:ln w="9525">
            <a:noFill/>
          </a:ln>
        </p:spPr>
        <p:txBody>
          <a:bodyPr wrap="square">
            <a:spAutoFit/>
          </a:bodyPr>
          <a:lstStyle/>
          <a:p>
            <a:pPr algn="ctr"/>
            <a:r>
              <a:rPr lang="zh-CN" altLang="en-US" sz="2300" b="1" dirty="0">
                <a:solidFill>
                  <a:schemeClr val="bg1"/>
                </a:solidFill>
                <a:latin typeface="Arial" panose="020B0604020202020204" pitchFamily="34" charset="0"/>
              </a:rPr>
              <a:t>针对课程设计有利于掌握和技能提高的教学方法</a:t>
            </a:r>
            <a:r>
              <a:rPr lang="zh-CN" altLang="en-US" b="0" dirty="0">
                <a:latin typeface="Arial" panose="020B0604020202020204" pitchFamily="34" charset="0"/>
              </a:rPr>
              <a:t> </a:t>
            </a:r>
            <a:endParaRPr lang="zh-CN" altLang="en-US" b="0" dirty="0">
              <a:latin typeface="Arial" panose="020B0604020202020204" pitchFamily="34" charset="0"/>
            </a:endParaRPr>
          </a:p>
        </p:txBody>
      </p:sp>
      <p:sp>
        <p:nvSpPr>
          <p:cNvPr id="127012" name="矩形 132135"/>
          <p:cNvSpPr/>
          <p:nvPr/>
        </p:nvSpPr>
        <p:spPr>
          <a:xfrm>
            <a:off x="1427798" y="5589588"/>
            <a:ext cx="5456555" cy="460375"/>
          </a:xfrm>
          <a:prstGeom prst="rect">
            <a:avLst/>
          </a:prstGeom>
          <a:noFill/>
          <a:ln w="9525">
            <a:noFill/>
          </a:ln>
        </p:spPr>
        <p:txBody>
          <a:bodyPr wrap="none">
            <a:spAutoFit/>
          </a:bodyPr>
          <a:lstStyle/>
          <a:p>
            <a:pPr algn="ctr"/>
            <a:r>
              <a:rPr lang="zh-CN" altLang="en-US" sz="2400" b="1" dirty="0">
                <a:solidFill>
                  <a:schemeClr val="bg1"/>
                </a:solidFill>
                <a:latin typeface="Arial" panose="020B0604020202020204" pitchFamily="34" charset="0"/>
              </a:rPr>
              <a:t>针对教学需要科学选择或创新教学手段</a:t>
            </a:r>
            <a:r>
              <a:rPr lang="zh-CN" altLang="en-US" b="1" dirty="0">
                <a:solidFill>
                  <a:schemeClr val="bg1"/>
                </a:solidFill>
                <a:latin typeface="Arial" panose="020B0604020202020204" pitchFamily="34" charset="0"/>
              </a:rPr>
              <a:t> </a:t>
            </a:r>
            <a:endParaRPr lang="zh-CN" altLang="en-US" b="1" dirty="0">
              <a:solidFill>
                <a:schemeClr val="bg1"/>
              </a:solidFill>
              <a:latin typeface="Arial" panose="020B0604020202020204" pitchFamily="34" charset="0"/>
            </a:endParaRPr>
          </a:p>
        </p:txBody>
      </p:sp>
    </p:spTree>
  </p:cSld>
  <p:clrMapOvr>
    <a:masterClrMapping/>
  </p:clrMapOvr>
  <p:transition spd="med">
    <p:rand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圆角矩形 134145"/>
          <p:cNvSpPr/>
          <p:nvPr/>
        </p:nvSpPr>
        <p:spPr>
          <a:xfrm>
            <a:off x="684213" y="1268413"/>
            <a:ext cx="7416800" cy="792162"/>
          </a:xfrm>
          <a:prstGeom prst="roundRect">
            <a:avLst>
              <a:gd name="adj" fmla="val 13079"/>
            </a:avLst>
          </a:prstGeom>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p>
            <a:pPr algn="ctr"/>
            <a:r>
              <a:rPr lang="zh-CN" altLang="en-US" sz="4000" b="1" dirty="0">
                <a:solidFill>
                  <a:srgbClr val="FE8686"/>
                </a:solidFill>
                <a:latin typeface="Arial" panose="020B0604020202020204" pitchFamily="34" charset="0"/>
                <a:ea typeface="华文新魏" panose="02010800040101010101" charset="-122"/>
              </a:rPr>
              <a:t>四个按照</a:t>
            </a:r>
            <a:endParaRPr lang="zh-CN" altLang="en-US" sz="4000" b="1" dirty="0">
              <a:solidFill>
                <a:srgbClr val="FE8686"/>
              </a:solidFill>
              <a:latin typeface="Arial" panose="020B0604020202020204" pitchFamily="34" charset="0"/>
              <a:ea typeface="华文新魏" panose="02010800040101010101" charset="-122"/>
            </a:endParaRPr>
          </a:p>
        </p:txBody>
      </p:sp>
      <p:sp>
        <p:nvSpPr>
          <p:cNvPr id="128002" name="文本框 134146"/>
          <p:cNvSpPr txBox="1"/>
          <p:nvPr/>
        </p:nvSpPr>
        <p:spPr>
          <a:xfrm>
            <a:off x="1403350" y="4581525"/>
            <a:ext cx="7231063" cy="835660"/>
          </a:xfrm>
          <a:prstGeom prst="rect">
            <a:avLst/>
          </a:prstGeom>
          <a:noFill/>
          <a:ln w="9525">
            <a:noFill/>
          </a:ln>
        </p:spPr>
        <p:txBody>
          <a:bodyPr>
            <a:spAutoFit/>
          </a:bodyPr>
          <a:lstStyle/>
          <a:p>
            <a:pPr>
              <a:spcBef>
                <a:spcPct val="20000"/>
              </a:spcBef>
            </a:pPr>
            <a:r>
              <a:rPr lang="zh-CN" altLang="en-US" sz="2200" b="1" dirty="0">
                <a:solidFill>
                  <a:schemeClr val="bg1"/>
                </a:solidFill>
                <a:latin typeface="Arial" panose="020B0604020202020204" pitchFamily="34" charset="0"/>
              </a:rPr>
              <a:t>按照真实性和开放性的环境标准建设校内实验实训基地</a:t>
            </a:r>
            <a:endParaRPr lang="zh-CN" altLang="en-US" sz="2200" b="1" dirty="0">
              <a:solidFill>
                <a:schemeClr val="bg1"/>
              </a:solidFill>
              <a:latin typeface="Arial" panose="020B0604020202020204" pitchFamily="34" charset="0"/>
            </a:endParaRPr>
          </a:p>
          <a:p>
            <a:pPr>
              <a:spcBef>
                <a:spcPct val="20000"/>
              </a:spcBef>
            </a:pPr>
            <a:endParaRPr lang="zh-CN" altLang="en-US" sz="2200" b="1" dirty="0">
              <a:latin typeface="Arial" panose="020B0604020202020204" pitchFamily="34" charset="0"/>
            </a:endParaRPr>
          </a:p>
        </p:txBody>
      </p:sp>
      <p:grpSp>
        <p:nvGrpSpPr>
          <p:cNvPr id="128003" name="组合 134147"/>
          <p:cNvGrpSpPr/>
          <p:nvPr/>
        </p:nvGrpSpPr>
        <p:grpSpPr>
          <a:xfrm>
            <a:off x="684213" y="2924175"/>
            <a:ext cx="762000" cy="665163"/>
            <a:chOff x="1110" y="2656"/>
            <a:chExt cx="1549" cy="1351"/>
          </a:xfrm>
        </p:grpSpPr>
        <p:sp>
          <p:nvSpPr>
            <p:cNvPr id="128004" name="六边形 134148"/>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8005" name="六边形 134149"/>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8006" name="六边形 134150"/>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grpSp>
        <p:nvGrpSpPr>
          <p:cNvPr id="128007" name="组合 134153"/>
          <p:cNvGrpSpPr/>
          <p:nvPr/>
        </p:nvGrpSpPr>
        <p:grpSpPr>
          <a:xfrm>
            <a:off x="684213" y="3700463"/>
            <a:ext cx="762000" cy="665162"/>
            <a:chOff x="1110" y="2656"/>
            <a:chExt cx="1549" cy="1351"/>
          </a:xfrm>
        </p:grpSpPr>
        <p:sp>
          <p:nvSpPr>
            <p:cNvPr id="128008" name="六边形 134154"/>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8009" name="六边形 134155"/>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8010" name="六边形 134156"/>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8011" name="直接连接符 134157"/>
          <p:cNvSpPr/>
          <p:nvPr/>
        </p:nvSpPr>
        <p:spPr>
          <a:xfrm>
            <a:off x="1293813" y="4310063"/>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8012" name="文本框 134158"/>
          <p:cNvSpPr txBox="1"/>
          <p:nvPr/>
        </p:nvSpPr>
        <p:spPr>
          <a:xfrm>
            <a:off x="852488" y="3789363"/>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2</a:t>
            </a:r>
            <a:endParaRPr lang="en-US" altLang="zh-CN" sz="2400">
              <a:solidFill>
                <a:srgbClr val="FFFFFF"/>
              </a:solidFill>
              <a:latin typeface="Arial" panose="020B0604020202020204" pitchFamily="34" charset="0"/>
            </a:endParaRPr>
          </a:p>
        </p:txBody>
      </p:sp>
      <p:grpSp>
        <p:nvGrpSpPr>
          <p:cNvPr id="128013" name="组合 134159"/>
          <p:cNvGrpSpPr/>
          <p:nvPr/>
        </p:nvGrpSpPr>
        <p:grpSpPr>
          <a:xfrm>
            <a:off x="684213" y="4508500"/>
            <a:ext cx="762000" cy="665163"/>
            <a:chOff x="1110" y="2656"/>
            <a:chExt cx="1549" cy="1351"/>
          </a:xfrm>
        </p:grpSpPr>
        <p:sp>
          <p:nvSpPr>
            <p:cNvPr id="128014" name="六边形 134160"/>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8015" name="六边形 134161"/>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8016" name="六边形 134162"/>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8017" name="直接连接符 134163"/>
          <p:cNvSpPr/>
          <p:nvPr/>
        </p:nvSpPr>
        <p:spPr>
          <a:xfrm>
            <a:off x="1293813" y="5118100"/>
            <a:ext cx="6230937"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8018" name="文本框 134164"/>
          <p:cNvSpPr txBox="1"/>
          <p:nvPr/>
        </p:nvSpPr>
        <p:spPr>
          <a:xfrm>
            <a:off x="881063" y="4606925"/>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3</a:t>
            </a:r>
            <a:endParaRPr lang="en-US" altLang="zh-CN" sz="2400">
              <a:solidFill>
                <a:srgbClr val="FFFFFF"/>
              </a:solidFill>
              <a:latin typeface="Arial" panose="020B0604020202020204" pitchFamily="34" charset="0"/>
            </a:endParaRPr>
          </a:p>
        </p:txBody>
      </p:sp>
      <p:sp>
        <p:nvSpPr>
          <p:cNvPr id="128019" name="直接连接符 134151"/>
          <p:cNvSpPr/>
          <p:nvPr/>
        </p:nvSpPr>
        <p:spPr>
          <a:xfrm>
            <a:off x="1293813" y="3533775"/>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8020" name="文本框 134152"/>
          <p:cNvSpPr txBox="1"/>
          <p:nvPr/>
        </p:nvSpPr>
        <p:spPr>
          <a:xfrm>
            <a:off x="854075" y="2995613"/>
            <a:ext cx="354013"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1</a:t>
            </a:r>
            <a:endParaRPr lang="en-US" altLang="zh-CN" sz="2400">
              <a:solidFill>
                <a:srgbClr val="FFFFFF"/>
              </a:solidFill>
              <a:latin typeface="Arial" panose="020B0604020202020204" pitchFamily="34" charset="0"/>
            </a:endParaRPr>
          </a:p>
        </p:txBody>
      </p:sp>
      <p:sp>
        <p:nvSpPr>
          <p:cNvPr id="128021" name="矩形 134165"/>
          <p:cNvSpPr/>
          <p:nvPr/>
        </p:nvSpPr>
        <p:spPr>
          <a:xfrm>
            <a:off x="1506697" y="2924175"/>
            <a:ext cx="5567045" cy="491490"/>
          </a:xfrm>
          <a:prstGeom prst="rect">
            <a:avLst/>
          </a:prstGeom>
          <a:noFill/>
          <a:ln w="9525">
            <a:noFill/>
          </a:ln>
        </p:spPr>
        <p:txBody>
          <a:bodyPr wrap="none">
            <a:spAutoFit/>
          </a:bodyPr>
          <a:lstStyle/>
          <a:p>
            <a:pPr algn="ctr"/>
            <a:r>
              <a:rPr lang="zh-CN" altLang="en-US" sz="2600" b="1" dirty="0">
                <a:solidFill>
                  <a:schemeClr val="bg1"/>
                </a:solidFill>
                <a:latin typeface="Arial" panose="020B0604020202020204" pitchFamily="34" charset="0"/>
              </a:rPr>
              <a:t>按照“双师”素质要求培养专业教师</a:t>
            </a:r>
            <a:r>
              <a:rPr lang="zh-CN" altLang="en-US" b="0" dirty="0">
                <a:latin typeface="Arial" panose="020B0604020202020204" pitchFamily="34" charset="0"/>
              </a:rPr>
              <a:t> </a:t>
            </a:r>
            <a:endParaRPr lang="zh-CN" altLang="en-US" b="0" dirty="0">
              <a:latin typeface="Arial" panose="020B0604020202020204" pitchFamily="34" charset="0"/>
            </a:endParaRPr>
          </a:p>
        </p:txBody>
      </p:sp>
      <p:sp>
        <p:nvSpPr>
          <p:cNvPr id="128022" name="矩形 134166"/>
          <p:cNvSpPr/>
          <p:nvPr/>
        </p:nvSpPr>
        <p:spPr>
          <a:xfrm>
            <a:off x="1501299" y="3716338"/>
            <a:ext cx="6374765" cy="460375"/>
          </a:xfrm>
          <a:prstGeom prst="rect">
            <a:avLst/>
          </a:prstGeom>
          <a:noFill/>
          <a:ln w="9525">
            <a:noFill/>
          </a:ln>
        </p:spPr>
        <p:txBody>
          <a:bodyPr wrap="none">
            <a:spAutoFit/>
          </a:bodyPr>
          <a:lstStyle/>
          <a:p>
            <a:pPr algn="ctr"/>
            <a:r>
              <a:rPr lang="zh-CN" altLang="en-US" sz="2400" b="1" dirty="0">
                <a:solidFill>
                  <a:schemeClr val="bg1"/>
                </a:solidFill>
                <a:latin typeface="Arial" panose="020B0604020202020204" pitchFamily="34" charset="0"/>
              </a:rPr>
              <a:t>按照“双师型”结构进行专兼职教师队伍建设</a:t>
            </a:r>
            <a:r>
              <a:rPr lang="zh-CN" altLang="en-US" b="0" dirty="0">
                <a:latin typeface="Arial" panose="020B0604020202020204" pitchFamily="34" charset="0"/>
              </a:rPr>
              <a:t> </a:t>
            </a:r>
            <a:endParaRPr lang="zh-CN" altLang="en-US" b="0" dirty="0">
              <a:latin typeface="Arial" panose="020B0604020202020204" pitchFamily="34" charset="0"/>
            </a:endParaRPr>
          </a:p>
        </p:txBody>
      </p:sp>
      <p:sp>
        <p:nvSpPr>
          <p:cNvPr id="128023" name="直接连接符 134169"/>
          <p:cNvSpPr/>
          <p:nvPr/>
        </p:nvSpPr>
        <p:spPr>
          <a:xfrm>
            <a:off x="1292225" y="5911850"/>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8024" name="文本框 134170"/>
          <p:cNvSpPr txBox="1"/>
          <p:nvPr/>
        </p:nvSpPr>
        <p:spPr>
          <a:xfrm>
            <a:off x="827088" y="5373688"/>
            <a:ext cx="4048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A</a:t>
            </a:r>
            <a:endParaRPr lang="en-US" altLang="zh-CN" sz="2400">
              <a:solidFill>
                <a:srgbClr val="FFFFFF"/>
              </a:solidFill>
              <a:latin typeface="Arial" panose="020B0604020202020204" pitchFamily="34" charset="0"/>
            </a:endParaRPr>
          </a:p>
        </p:txBody>
      </p:sp>
      <p:sp>
        <p:nvSpPr>
          <p:cNvPr id="128025" name="矩形 134171"/>
          <p:cNvSpPr/>
          <p:nvPr/>
        </p:nvSpPr>
        <p:spPr>
          <a:xfrm>
            <a:off x="1407002" y="5445125"/>
            <a:ext cx="6388735" cy="460375"/>
          </a:xfrm>
          <a:prstGeom prst="rect">
            <a:avLst/>
          </a:prstGeom>
          <a:noFill/>
          <a:ln w="9525">
            <a:noFill/>
          </a:ln>
        </p:spPr>
        <p:txBody>
          <a:bodyPr wrap="none">
            <a:spAutoFit/>
          </a:bodyPr>
          <a:lstStyle/>
          <a:p>
            <a:pPr algn="ctr"/>
            <a:r>
              <a:rPr lang="zh-CN" altLang="en-US" sz="2400" b="1" dirty="0">
                <a:solidFill>
                  <a:schemeClr val="bg1"/>
                </a:solidFill>
                <a:latin typeface="Arial" panose="020B0604020202020204" pitchFamily="34" charset="0"/>
              </a:rPr>
              <a:t>按照紧密型、共享性的目标建设校外实训基地</a:t>
            </a:r>
            <a:r>
              <a:rPr lang="zh-CN" altLang="en-US" sz="2400" dirty="0">
                <a:latin typeface="Arial" panose="020B0604020202020204" pitchFamily="34" charset="0"/>
              </a:rPr>
              <a:t> </a:t>
            </a:r>
            <a:endParaRPr lang="zh-CN" altLang="en-US" sz="2400" dirty="0">
              <a:latin typeface="Arial" panose="020B0604020202020204" pitchFamily="34" charset="0"/>
            </a:endParaRPr>
          </a:p>
        </p:txBody>
      </p:sp>
      <p:grpSp>
        <p:nvGrpSpPr>
          <p:cNvPr id="128026" name="组合 134174"/>
          <p:cNvGrpSpPr/>
          <p:nvPr/>
        </p:nvGrpSpPr>
        <p:grpSpPr>
          <a:xfrm>
            <a:off x="684213" y="5300663"/>
            <a:ext cx="762000" cy="665162"/>
            <a:chOff x="1110" y="2656"/>
            <a:chExt cx="1549" cy="1351"/>
          </a:xfrm>
        </p:grpSpPr>
        <p:sp>
          <p:nvSpPr>
            <p:cNvPr id="128027" name="六边形 134175"/>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8028" name="六边形 134176"/>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8029" name="六边形 134177"/>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8030" name="文本框 134178"/>
          <p:cNvSpPr txBox="1"/>
          <p:nvPr/>
        </p:nvSpPr>
        <p:spPr>
          <a:xfrm>
            <a:off x="852488" y="5373688"/>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4</a:t>
            </a:r>
            <a:endParaRPr lang="en-US" altLang="zh-CN" sz="2400">
              <a:solidFill>
                <a:srgbClr val="FFFFFF"/>
              </a:solidFill>
              <a:latin typeface="Arial" panose="020B0604020202020204" pitchFamily="34" charset="0"/>
            </a:endParaRPr>
          </a:p>
        </p:txBody>
      </p:sp>
    </p:spTree>
  </p:cSld>
  <p:clrMapOvr>
    <a:masterClrMapping/>
  </p:clrMapOvr>
  <p:transition spd="med">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圆角矩形 135169"/>
          <p:cNvSpPr/>
          <p:nvPr/>
        </p:nvSpPr>
        <p:spPr>
          <a:xfrm>
            <a:off x="900113" y="1268413"/>
            <a:ext cx="6624637" cy="792162"/>
          </a:xfrm>
          <a:prstGeom prst="roundRect">
            <a:avLst>
              <a:gd name="adj" fmla="val 13079"/>
            </a:avLst>
          </a:prstGeom>
          <a:solidFill>
            <a:srgbClr val="CC99FF"/>
          </a:solidFill>
          <a:ln w="9525"/>
          <a:scene3d>
            <a:camera prst="legacyObliqueTopRight">
              <a:rot lat="0" lon="0" rev="0"/>
            </a:camera>
            <a:lightRig rig="legacyFlat3" dir="b"/>
          </a:scene3d>
          <a:sp3d extrusionH="100000" prstMaterial="legacyMatte">
            <a:bevelT w="13500" h="13500" prst="angle"/>
            <a:bevelB w="13500" h="13500" prst="angle"/>
            <a:extrusionClr>
              <a:srgbClr val="CC99FF"/>
            </a:extrusionClr>
          </a:sp3d>
        </p:spPr>
        <p:txBody>
          <a:bodyPr wrap="none" anchor="ctr">
            <a:flatTx/>
          </a:bodyPr>
          <a:lstStyle/>
          <a:p>
            <a:pPr algn="ctr" latinLnBrk="1">
              <a:buFont typeface="Arial" panose="020B0604020202020204" pitchFamily="34" charset="0"/>
            </a:pPr>
            <a:r>
              <a:rPr lang="zh-CN" altLang="en-US" sz="4000" b="1" dirty="0">
                <a:solidFill>
                  <a:schemeClr val="bg1"/>
                </a:solidFill>
                <a:latin typeface="Arial" panose="020B0604020202020204" pitchFamily="34" charset="0"/>
                <a:ea typeface="华文新魏" panose="02010800040101010101" charset="-122"/>
              </a:rPr>
              <a:t>五个对接</a:t>
            </a:r>
            <a:r>
              <a:rPr lang="zh-CN" altLang="en-US" b="1" dirty="0">
                <a:solidFill>
                  <a:schemeClr val="bg1"/>
                </a:solidFill>
                <a:latin typeface="Arial" panose="020B0604020202020204" pitchFamily="34" charset="0"/>
              </a:rPr>
              <a:t> </a:t>
            </a:r>
            <a:endParaRPr lang="zh-CN" altLang="en-US" b="1" dirty="0">
              <a:solidFill>
                <a:schemeClr val="bg1"/>
              </a:solidFill>
              <a:latin typeface="Arial" panose="020B0604020202020204" pitchFamily="34" charset="0"/>
            </a:endParaRPr>
          </a:p>
        </p:txBody>
      </p:sp>
      <p:sp>
        <p:nvSpPr>
          <p:cNvPr id="129026" name="文本框 135170"/>
          <p:cNvSpPr txBox="1"/>
          <p:nvPr/>
        </p:nvSpPr>
        <p:spPr>
          <a:xfrm>
            <a:off x="1619250" y="4221163"/>
            <a:ext cx="5113338" cy="1038860"/>
          </a:xfrm>
          <a:prstGeom prst="rect">
            <a:avLst/>
          </a:prstGeom>
          <a:noFill/>
          <a:ln w="9525">
            <a:noFill/>
          </a:ln>
        </p:spPr>
        <p:txBody>
          <a:bodyPr>
            <a:spAutoFit/>
          </a:bodyPr>
          <a:lstStyle/>
          <a:p>
            <a:pPr>
              <a:spcBef>
                <a:spcPct val="20000"/>
              </a:spcBef>
            </a:pPr>
            <a:r>
              <a:rPr lang="zh-CN" altLang="en-US" sz="2800" b="1" dirty="0">
                <a:solidFill>
                  <a:schemeClr val="bg1"/>
                </a:solidFill>
                <a:latin typeface="Arial" panose="020B0604020202020204" pitchFamily="34" charset="0"/>
              </a:rPr>
              <a:t>教学过程与生产过程 对接</a:t>
            </a:r>
            <a:endParaRPr lang="zh-CN" altLang="en-US" sz="2800" b="1" dirty="0">
              <a:solidFill>
                <a:schemeClr val="bg1"/>
              </a:solidFill>
              <a:latin typeface="Arial" panose="020B0604020202020204" pitchFamily="34" charset="0"/>
            </a:endParaRPr>
          </a:p>
          <a:p>
            <a:pPr>
              <a:spcBef>
                <a:spcPct val="20000"/>
              </a:spcBef>
            </a:pPr>
            <a:endParaRPr lang="zh-CN" altLang="en-US" sz="2800" b="1" dirty="0">
              <a:solidFill>
                <a:schemeClr val="bg1"/>
              </a:solidFill>
              <a:latin typeface="Arial" panose="020B0604020202020204" pitchFamily="34" charset="0"/>
            </a:endParaRPr>
          </a:p>
        </p:txBody>
      </p:sp>
      <p:grpSp>
        <p:nvGrpSpPr>
          <p:cNvPr id="129027" name="组合 135171"/>
          <p:cNvGrpSpPr/>
          <p:nvPr/>
        </p:nvGrpSpPr>
        <p:grpSpPr>
          <a:xfrm>
            <a:off x="684213" y="4149725"/>
            <a:ext cx="762000" cy="665163"/>
            <a:chOff x="1110" y="2656"/>
            <a:chExt cx="1549" cy="1351"/>
          </a:xfrm>
        </p:grpSpPr>
        <p:sp>
          <p:nvSpPr>
            <p:cNvPr id="129028" name="六边形 135172"/>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9029" name="六边形 135173"/>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9030" name="六边形 135174"/>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9031" name="直接连接符 135175"/>
          <p:cNvSpPr/>
          <p:nvPr/>
        </p:nvSpPr>
        <p:spPr>
          <a:xfrm>
            <a:off x="1258888" y="4797425"/>
            <a:ext cx="6230937"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9032" name="文本框 135176"/>
          <p:cNvSpPr txBox="1"/>
          <p:nvPr/>
        </p:nvSpPr>
        <p:spPr>
          <a:xfrm>
            <a:off x="852488" y="4221163"/>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3</a:t>
            </a:r>
            <a:endParaRPr lang="en-US" altLang="zh-CN" sz="2400">
              <a:solidFill>
                <a:srgbClr val="FFFFFF"/>
              </a:solidFill>
              <a:latin typeface="Arial" panose="020B0604020202020204" pitchFamily="34" charset="0"/>
            </a:endParaRPr>
          </a:p>
        </p:txBody>
      </p:sp>
      <p:grpSp>
        <p:nvGrpSpPr>
          <p:cNvPr id="129033" name="组合 135177"/>
          <p:cNvGrpSpPr/>
          <p:nvPr/>
        </p:nvGrpSpPr>
        <p:grpSpPr>
          <a:xfrm>
            <a:off x="684213" y="2565400"/>
            <a:ext cx="762000" cy="665163"/>
            <a:chOff x="1110" y="2656"/>
            <a:chExt cx="1549" cy="1351"/>
          </a:xfrm>
        </p:grpSpPr>
        <p:sp>
          <p:nvSpPr>
            <p:cNvPr id="129034" name="六边形 135178"/>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9035" name="六边形 135179"/>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9036" name="六边形 135180"/>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9037" name="直接连接符 135181"/>
          <p:cNvSpPr/>
          <p:nvPr/>
        </p:nvSpPr>
        <p:spPr>
          <a:xfrm>
            <a:off x="1293813" y="3175000"/>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9038" name="文本框 135182"/>
          <p:cNvSpPr txBox="1"/>
          <p:nvPr/>
        </p:nvSpPr>
        <p:spPr>
          <a:xfrm>
            <a:off x="854075" y="2636838"/>
            <a:ext cx="354013"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1</a:t>
            </a:r>
            <a:endParaRPr lang="en-US" altLang="zh-CN" sz="2400">
              <a:solidFill>
                <a:srgbClr val="FFFFFF"/>
              </a:solidFill>
              <a:latin typeface="Arial" panose="020B0604020202020204" pitchFamily="34" charset="0"/>
            </a:endParaRPr>
          </a:p>
        </p:txBody>
      </p:sp>
      <p:grpSp>
        <p:nvGrpSpPr>
          <p:cNvPr id="129039" name="组合 135183"/>
          <p:cNvGrpSpPr/>
          <p:nvPr/>
        </p:nvGrpSpPr>
        <p:grpSpPr>
          <a:xfrm>
            <a:off x="684213" y="3341688"/>
            <a:ext cx="762000" cy="665162"/>
            <a:chOff x="1110" y="2656"/>
            <a:chExt cx="1549" cy="1351"/>
          </a:xfrm>
        </p:grpSpPr>
        <p:sp>
          <p:nvSpPr>
            <p:cNvPr id="129040" name="六边形 135184"/>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9041" name="六边形 135185"/>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9042" name="六边形 135186"/>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9043" name="直接连接符 135187"/>
          <p:cNvSpPr/>
          <p:nvPr/>
        </p:nvSpPr>
        <p:spPr>
          <a:xfrm>
            <a:off x="1331913" y="3933825"/>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9044" name="文本框 135188"/>
          <p:cNvSpPr txBox="1"/>
          <p:nvPr/>
        </p:nvSpPr>
        <p:spPr>
          <a:xfrm>
            <a:off x="881063" y="3440113"/>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2</a:t>
            </a:r>
            <a:endParaRPr lang="en-US" altLang="zh-CN" sz="2400">
              <a:solidFill>
                <a:srgbClr val="FFFFFF"/>
              </a:solidFill>
              <a:latin typeface="Arial" panose="020B0604020202020204" pitchFamily="34" charset="0"/>
            </a:endParaRPr>
          </a:p>
        </p:txBody>
      </p:sp>
      <p:sp>
        <p:nvSpPr>
          <p:cNvPr id="129045" name="矩形 135189"/>
          <p:cNvSpPr/>
          <p:nvPr/>
        </p:nvSpPr>
        <p:spPr>
          <a:xfrm>
            <a:off x="1567657" y="2565400"/>
            <a:ext cx="4543425" cy="521970"/>
          </a:xfrm>
          <a:prstGeom prst="rect">
            <a:avLst/>
          </a:prstGeom>
          <a:noFill/>
          <a:ln w="9525">
            <a:noFill/>
          </a:ln>
        </p:spPr>
        <p:txBody>
          <a:bodyPr wrap="none">
            <a:spAutoFit/>
          </a:bodyPr>
          <a:lstStyle/>
          <a:p>
            <a:pPr algn="ctr"/>
            <a:r>
              <a:rPr lang="zh-CN" altLang="en-US" sz="2800" b="1" dirty="0">
                <a:solidFill>
                  <a:schemeClr val="bg1"/>
                </a:solidFill>
                <a:latin typeface="Arial" panose="020B0604020202020204" pitchFamily="34" charset="0"/>
              </a:rPr>
              <a:t>专业与产业和企业岗位对接</a:t>
            </a:r>
            <a:r>
              <a:rPr lang="zh-CN" altLang="en-US" b="0" dirty="0">
                <a:latin typeface="Arial" panose="020B0604020202020204" pitchFamily="34" charset="0"/>
              </a:rPr>
              <a:t> </a:t>
            </a:r>
            <a:endParaRPr lang="zh-CN" altLang="en-US" b="0" dirty="0">
              <a:latin typeface="Arial" panose="020B0604020202020204" pitchFamily="34" charset="0"/>
            </a:endParaRPr>
          </a:p>
        </p:txBody>
      </p:sp>
      <p:sp>
        <p:nvSpPr>
          <p:cNvPr id="129046" name="矩形 135190"/>
          <p:cNvSpPr/>
          <p:nvPr/>
        </p:nvSpPr>
        <p:spPr>
          <a:xfrm>
            <a:off x="1567498" y="3357563"/>
            <a:ext cx="4900930" cy="521970"/>
          </a:xfrm>
          <a:prstGeom prst="rect">
            <a:avLst/>
          </a:prstGeom>
          <a:noFill/>
          <a:ln w="9525">
            <a:noFill/>
          </a:ln>
        </p:spPr>
        <p:txBody>
          <a:bodyPr wrap="none">
            <a:spAutoFit/>
          </a:bodyPr>
          <a:lstStyle/>
          <a:p>
            <a:pPr algn="ctr"/>
            <a:r>
              <a:rPr lang="zh-CN" altLang="en-US" sz="2800" b="1" dirty="0">
                <a:solidFill>
                  <a:schemeClr val="bg1"/>
                </a:solidFill>
                <a:latin typeface="Arial" panose="020B0604020202020204" pitchFamily="34" charset="0"/>
              </a:rPr>
              <a:t>专业课程内容和职业标准对接</a:t>
            </a:r>
            <a:r>
              <a:rPr lang="zh-CN" altLang="en-US" b="1" dirty="0">
                <a:solidFill>
                  <a:schemeClr val="bg1"/>
                </a:solidFill>
                <a:latin typeface="Arial" panose="020B0604020202020204" pitchFamily="34" charset="0"/>
              </a:rPr>
              <a:t> </a:t>
            </a:r>
            <a:endParaRPr lang="zh-CN" altLang="en-US" b="1" dirty="0">
              <a:solidFill>
                <a:schemeClr val="bg1"/>
              </a:solidFill>
              <a:latin typeface="Arial" panose="020B0604020202020204" pitchFamily="34" charset="0"/>
            </a:endParaRPr>
          </a:p>
        </p:txBody>
      </p:sp>
      <p:grpSp>
        <p:nvGrpSpPr>
          <p:cNvPr id="129047" name="组合 135191"/>
          <p:cNvGrpSpPr/>
          <p:nvPr/>
        </p:nvGrpSpPr>
        <p:grpSpPr>
          <a:xfrm>
            <a:off x="684213" y="4868863"/>
            <a:ext cx="762000" cy="665162"/>
            <a:chOff x="1110" y="2656"/>
            <a:chExt cx="1549" cy="1351"/>
          </a:xfrm>
        </p:grpSpPr>
        <p:sp>
          <p:nvSpPr>
            <p:cNvPr id="129048" name="六边形 135192"/>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9049" name="六边形 135193"/>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9050" name="六边形 135194"/>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9051" name="直接连接符 135195"/>
          <p:cNvSpPr/>
          <p:nvPr/>
        </p:nvSpPr>
        <p:spPr>
          <a:xfrm>
            <a:off x="1293813" y="5478463"/>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9052" name="文本框 135196"/>
          <p:cNvSpPr txBox="1"/>
          <p:nvPr/>
        </p:nvSpPr>
        <p:spPr>
          <a:xfrm>
            <a:off x="854075" y="4940300"/>
            <a:ext cx="354013"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4</a:t>
            </a:r>
            <a:endParaRPr lang="en-US" altLang="zh-CN" sz="2400">
              <a:solidFill>
                <a:srgbClr val="FFFFFF"/>
              </a:solidFill>
              <a:latin typeface="Arial" panose="020B0604020202020204" pitchFamily="34" charset="0"/>
            </a:endParaRPr>
          </a:p>
        </p:txBody>
      </p:sp>
      <p:grpSp>
        <p:nvGrpSpPr>
          <p:cNvPr id="129053" name="组合 135197"/>
          <p:cNvGrpSpPr/>
          <p:nvPr/>
        </p:nvGrpSpPr>
        <p:grpSpPr>
          <a:xfrm>
            <a:off x="684213" y="5645150"/>
            <a:ext cx="762000" cy="665163"/>
            <a:chOff x="1110" y="2656"/>
            <a:chExt cx="1549" cy="1351"/>
          </a:xfrm>
        </p:grpSpPr>
        <p:sp>
          <p:nvSpPr>
            <p:cNvPr id="129054" name="六边形 135198"/>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29055" name="六边形 135199"/>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29056" name="六边形 135200"/>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29057" name="直接连接符 135201"/>
          <p:cNvSpPr/>
          <p:nvPr/>
        </p:nvSpPr>
        <p:spPr>
          <a:xfrm>
            <a:off x="1293813" y="6254750"/>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29058" name="文本框 135202"/>
          <p:cNvSpPr txBox="1"/>
          <p:nvPr/>
        </p:nvSpPr>
        <p:spPr>
          <a:xfrm>
            <a:off x="881063" y="5743575"/>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5</a:t>
            </a:r>
            <a:endParaRPr lang="en-US" altLang="zh-CN" sz="2400">
              <a:solidFill>
                <a:srgbClr val="FFFFFF"/>
              </a:solidFill>
              <a:latin typeface="Arial" panose="020B0604020202020204" pitchFamily="34" charset="0"/>
            </a:endParaRPr>
          </a:p>
        </p:txBody>
      </p:sp>
      <p:sp>
        <p:nvSpPr>
          <p:cNvPr id="129059" name="矩形 135203"/>
          <p:cNvSpPr/>
          <p:nvPr/>
        </p:nvSpPr>
        <p:spPr>
          <a:xfrm>
            <a:off x="1638935" y="4868863"/>
            <a:ext cx="4900930" cy="521970"/>
          </a:xfrm>
          <a:prstGeom prst="rect">
            <a:avLst/>
          </a:prstGeom>
          <a:noFill/>
          <a:ln w="9525">
            <a:noFill/>
          </a:ln>
        </p:spPr>
        <p:txBody>
          <a:bodyPr wrap="none">
            <a:spAutoFit/>
          </a:bodyPr>
          <a:lstStyle/>
          <a:p>
            <a:pPr algn="ctr"/>
            <a:r>
              <a:rPr lang="zh-CN" altLang="en-US" sz="2800" b="1" dirty="0">
                <a:solidFill>
                  <a:schemeClr val="bg1"/>
                </a:solidFill>
                <a:latin typeface="Arial" panose="020B0604020202020204" pitchFamily="34" charset="0"/>
              </a:rPr>
              <a:t>学历证书与职业资格证书对接</a:t>
            </a:r>
            <a:r>
              <a:rPr lang="zh-CN" altLang="en-US" b="0" dirty="0">
                <a:latin typeface="Arial" panose="020B0604020202020204" pitchFamily="34" charset="0"/>
              </a:rPr>
              <a:t> </a:t>
            </a:r>
            <a:endParaRPr lang="zh-CN" altLang="en-US" b="0" dirty="0">
              <a:latin typeface="Arial" panose="020B0604020202020204" pitchFamily="34" charset="0"/>
            </a:endParaRPr>
          </a:p>
        </p:txBody>
      </p:sp>
      <p:sp>
        <p:nvSpPr>
          <p:cNvPr id="129060" name="矩形 135204"/>
          <p:cNvSpPr/>
          <p:nvPr/>
        </p:nvSpPr>
        <p:spPr>
          <a:xfrm>
            <a:off x="1690847" y="5734050"/>
            <a:ext cx="4214495" cy="521970"/>
          </a:xfrm>
          <a:prstGeom prst="rect">
            <a:avLst/>
          </a:prstGeom>
          <a:noFill/>
          <a:ln w="9525">
            <a:noFill/>
          </a:ln>
        </p:spPr>
        <p:txBody>
          <a:bodyPr wrap="none">
            <a:spAutoFit/>
          </a:bodyPr>
          <a:lstStyle/>
          <a:p>
            <a:pPr algn="ctr"/>
            <a:r>
              <a:rPr lang="zh-CN" altLang="en-US" sz="2800" b="1" dirty="0">
                <a:solidFill>
                  <a:schemeClr val="bg1"/>
                </a:solidFill>
                <a:latin typeface="Arial" panose="020B0604020202020204" pitchFamily="34" charset="0"/>
              </a:rPr>
              <a:t>职业教育与终身教育对接 </a:t>
            </a:r>
            <a:endParaRPr lang="zh-CN" altLang="en-US" sz="2800" b="1" dirty="0">
              <a:solidFill>
                <a:schemeClr val="bg1"/>
              </a:solidFill>
              <a:latin typeface="Arial" panose="020B0604020202020204" pitchFamily="34" charset="0"/>
            </a:endParaRPr>
          </a:p>
        </p:txBody>
      </p:sp>
    </p:spTree>
  </p:cSld>
  <p:clrMapOvr>
    <a:masterClrMapping/>
  </p:clrMapOvr>
  <p:transition spd="med">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文本框 136194"/>
          <p:cNvSpPr txBox="1"/>
          <p:nvPr/>
        </p:nvSpPr>
        <p:spPr>
          <a:xfrm>
            <a:off x="1331913" y="3573463"/>
            <a:ext cx="7231062" cy="903605"/>
          </a:xfrm>
          <a:prstGeom prst="rect">
            <a:avLst/>
          </a:prstGeom>
          <a:noFill/>
          <a:ln w="9525">
            <a:noFill/>
          </a:ln>
        </p:spPr>
        <p:txBody>
          <a:bodyPr>
            <a:spAutoFit/>
          </a:bodyPr>
          <a:lstStyle/>
          <a:p>
            <a:pPr>
              <a:spcBef>
                <a:spcPct val="20000"/>
              </a:spcBef>
            </a:pPr>
            <a:r>
              <a:rPr lang="zh-CN" altLang="en-US" sz="2400" b="1" dirty="0">
                <a:solidFill>
                  <a:schemeClr val="bg1"/>
                </a:solidFill>
                <a:latin typeface="Arial" panose="020B0604020202020204" pitchFamily="34" charset="0"/>
              </a:rPr>
              <a:t>建立专业带头人公开选拔、培养和考核管理机制</a:t>
            </a:r>
            <a:r>
              <a:rPr lang="zh-CN" altLang="en-US" b="0" dirty="0">
                <a:latin typeface="Arial" panose="020B0604020202020204" pitchFamily="34" charset="0"/>
              </a:rPr>
              <a:t> </a:t>
            </a:r>
            <a:endParaRPr lang="zh-CN" altLang="en-US" sz="2400" dirty="0">
              <a:latin typeface="Arial" panose="020B0604020202020204" pitchFamily="34" charset="0"/>
            </a:endParaRPr>
          </a:p>
          <a:p>
            <a:pPr>
              <a:spcBef>
                <a:spcPct val="20000"/>
              </a:spcBef>
            </a:pPr>
            <a:endParaRPr lang="zh-CN" altLang="en-US" sz="2400" dirty="0">
              <a:latin typeface="Arial" panose="020B0604020202020204" pitchFamily="34" charset="0"/>
            </a:endParaRPr>
          </a:p>
        </p:txBody>
      </p:sp>
      <p:grpSp>
        <p:nvGrpSpPr>
          <p:cNvPr id="131074" name="组合 136195"/>
          <p:cNvGrpSpPr/>
          <p:nvPr/>
        </p:nvGrpSpPr>
        <p:grpSpPr>
          <a:xfrm>
            <a:off x="611188" y="3500438"/>
            <a:ext cx="762000" cy="665162"/>
            <a:chOff x="1110" y="2656"/>
            <a:chExt cx="1549" cy="1351"/>
          </a:xfrm>
        </p:grpSpPr>
        <p:sp>
          <p:nvSpPr>
            <p:cNvPr id="131075" name="六边形 136196"/>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31076" name="六边形 136197"/>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31077" name="六边形 136198"/>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31078" name="直接连接符 136199"/>
          <p:cNvSpPr/>
          <p:nvPr/>
        </p:nvSpPr>
        <p:spPr>
          <a:xfrm>
            <a:off x="1185863" y="4148138"/>
            <a:ext cx="6230937"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31079" name="文本框 136200"/>
          <p:cNvSpPr txBox="1"/>
          <p:nvPr/>
        </p:nvSpPr>
        <p:spPr>
          <a:xfrm>
            <a:off x="779463" y="3571875"/>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3</a:t>
            </a:r>
            <a:endParaRPr lang="en-US" altLang="zh-CN" sz="2400">
              <a:solidFill>
                <a:srgbClr val="FFFFFF"/>
              </a:solidFill>
              <a:latin typeface="Arial" panose="020B0604020202020204" pitchFamily="34" charset="0"/>
            </a:endParaRPr>
          </a:p>
        </p:txBody>
      </p:sp>
      <p:grpSp>
        <p:nvGrpSpPr>
          <p:cNvPr id="131080" name="组合 136201"/>
          <p:cNvGrpSpPr/>
          <p:nvPr/>
        </p:nvGrpSpPr>
        <p:grpSpPr>
          <a:xfrm>
            <a:off x="611188" y="1916113"/>
            <a:ext cx="762000" cy="665162"/>
            <a:chOff x="1110" y="2656"/>
            <a:chExt cx="1549" cy="1351"/>
          </a:xfrm>
        </p:grpSpPr>
        <p:sp>
          <p:nvSpPr>
            <p:cNvPr id="131081" name="六边形 136202"/>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31082" name="六边形 136203"/>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31083" name="六边形 136204"/>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31084" name="直接连接符 136205"/>
          <p:cNvSpPr/>
          <p:nvPr/>
        </p:nvSpPr>
        <p:spPr>
          <a:xfrm>
            <a:off x="1220788" y="2525713"/>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31085" name="文本框 136206"/>
          <p:cNvSpPr txBox="1"/>
          <p:nvPr/>
        </p:nvSpPr>
        <p:spPr>
          <a:xfrm>
            <a:off x="781050" y="1987550"/>
            <a:ext cx="354013"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1</a:t>
            </a:r>
            <a:endParaRPr lang="en-US" altLang="zh-CN" sz="2400">
              <a:solidFill>
                <a:srgbClr val="FFFFFF"/>
              </a:solidFill>
              <a:latin typeface="Arial" panose="020B0604020202020204" pitchFamily="34" charset="0"/>
            </a:endParaRPr>
          </a:p>
        </p:txBody>
      </p:sp>
      <p:grpSp>
        <p:nvGrpSpPr>
          <p:cNvPr id="131086" name="组合 136207"/>
          <p:cNvGrpSpPr/>
          <p:nvPr/>
        </p:nvGrpSpPr>
        <p:grpSpPr>
          <a:xfrm>
            <a:off x="611188" y="2692400"/>
            <a:ext cx="762000" cy="665163"/>
            <a:chOff x="1110" y="2656"/>
            <a:chExt cx="1549" cy="1351"/>
          </a:xfrm>
        </p:grpSpPr>
        <p:sp>
          <p:nvSpPr>
            <p:cNvPr id="131087" name="六边形 136208"/>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31088" name="六边形 136209"/>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31089" name="六边形 136210"/>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31090" name="直接连接符 136211"/>
          <p:cNvSpPr/>
          <p:nvPr/>
        </p:nvSpPr>
        <p:spPr>
          <a:xfrm>
            <a:off x="1258888" y="3284538"/>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31091" name="文本框 136212"/>
          <p:cNvSpPr txBox="1"/>
          <p:nvPr/>
        </p:nvSpPr>
        <p:spPr>
          <a:xfrm>
            <a:off x="808038" y="2790825"/>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2</a:t>
            </a:r>
            <a:endParaRPr lang="en-US" altLang="zh-CN" sz="2400">
              <a:solidFill>
                <a:srgbClr val="FFFFFF"/>
              </a:solidFill>
              <a:latin typeface="Arial" panose="020B0604020202020204" pitchFamily="34" charset="0"/>
            </a:endParaRPr>
          </a:p>
        </p:txBody>
      </p:sp>
      <p:sp>
        <p:nvSpPr>
          <p:cNvPr id="131092" name="矩形 136213"/>
          <p:cNvSpPr/>
          <p:nvPr/>
        </p:nvSpPr>
        <p:spPr>
          <a:xfrm>
            <a:off x="1357313" y="1916113"/>
            <a:ext cx="6708775" cy="429895"/>
          </a:xfrm>
          <a:prstGeom prst="rect">
            <a:avLst/>
          </a:prstGeom>
          <a:noFill/>
          <a:ln w="9525">
            <a:noFill/>
          </a:ln>
        </p:spPr>
        <p:txBody>
          <a:bodyPr wrap="none">
            <a:spAutoFit/>
          </a:bodyPr>
          <a:lstStyle/>
          <a:p>
            <a:pPr algn="ctr"/>
            <a:r>
              <a:rPr lang="zh-CN" altLang="en-US" sz="2200" b="1" dirty="0">
                <a:solidFill>
                  <a:schemeClr val="bg1"/>
                </a:solidFill>
                <a:latin typeface="Arial" panose="020B0604020202020204" pitchFamily="34" charset="0"/>
              </a:rPr>
              <a:t>确立专业在学校基本单元、基层组织、基础工作地位</a:t>
            </a:r>
            <a:r>
              <a:rPr lang="zh-CN" altLang="en-US" b="1" dirty="0">
                <a:solidFill>
                  <a:schemeClr val="bg1"/>
                </a:solidFill>
                <a:latin typeface="Arial" panose="020B0604020202020204" pitchFamily="34" charset="0"/>
              </a:rPr>
              <a:t> </a:t>
            </a:r>
            <a:endParaRPr lang="zh-CN" altLang="en-US" b="1" dirty="0">
              <a:solidFill>
                <a:schemeClr val="bg1"/>
              </a:solidFill>
              <a:latin typeface="Arial" panose="020B0604020202020204" pitchFamily="34" charset="0"/>
            </a:endParaRPr>
          </a:p>
        </p:txBody>
      </p:sp>
      <p:sp>
        <p:nvSpPr>
          <p:cNvPr id="131093" name="矩形 136214"/>
          <p:cNvSpPr/>
          <p:nvPr/>
        </p:nvSpPr>
        <p:spPr>
          <a:xfrm>
            <a:off x="1427480" y="2708275"/>
            <a:ext cx="4844415" cy="460375"/>
          </a:xfrm>
          <a:prstGeom prst="rect">
            <a:avLst/>
          </a:prstGeom>
          <a:noFill/>
          <a:ln w="9525">
            <a:noFill/>
          </a:ln>
        </p:spPr>
        <p:txBody>
          <a:bodyPr wrap="none">
            <a:spAutoFit/>
          </a:bodyPr>
          <a:lstStyle/>
          <a:p>
            <a:pPr algn="ctr"/>
            <a:r>
              <a:rPr lang="zh-CN" altLang="en-US" sz="2400" b="1" dirty="0">
                <a:solidFill>
                  <a:schemeClr val="bg1"/>
                </a:solidFill>
                <a:latin typeface="Arial" panose="020B0604020202020204" pitchFamily="34" charset="0"/>
              </a:rPr>
              <a:t>确立专业带头人在学校的重要地位</a:t>
            </a:r>
            <a:r>
              <a:rPr lang="zh-CN" altLang="en-US" b="1" dirty="0">
                <a:solidFill>
                  <a:schemeClr val="bg1"/>
                </a:solidFill>
                <a:latin typeface="Arial" panose="020B0604020202020204" pitchFamily="34" charset="0"/>
              </a:rPr>
              <a:t> </a:t>
            </a:r>
            <a:endParaRPr lang="zh-CN" altLang="en-US" b="1" dirty="0">
              <a:solidFill>
                <a:schemeClr val="bg1"/>
              </a:solidFill>
              <a:latin typeface="Arial" panose="020B0604020202020204" pitchFamily="34" charset="0"/>
            </a:endParaRPr>
          </a:p>
        </p:txBody>
      </p:sp>
      <p:grpSp>
        <p:nvGrpSpPr>
          <p:cNvPr id="131094" name="组合 136215"/>
          <p:cNvGrpSpPr/>
          <p:nvPr/>
        </p:nvGrpSpPr>
        <p:grpSpPr>
          <a:xfrm>
            <a:off x="611188" y="4219575"/>
            <a:ext cx="762000" cy="665163"/>
            <a:chOff x="1110" y="2656"/>
            <a:chExt cx="1549" cy="1351"/>
          </a:xfrm>
        </p:grpSpPr>
        <p:sp>
          <p:nvSpPr>
            <p:cNvPr id="131095" name="六边形 136216"/>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31096" name="六边形 136217"/>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31097" name="六边形 136218"/>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31098" name="直接连接符 136219"/>
          <p:cNvSpPr/>
          <p:nvPr/>
        </p:nvSpPr>
        <p:spPr>
          <a:xfrm>
            <a:off x="1220788" y="4829175"/>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31099" name="文本框 136220"/>
          <p:cNvSpPr txBox="1"/>
          <p:nvPr/>
        </p:nvSpPr>
        <p:spPr>
          <a:xfrm>
            <a:off x="781050" y="4291013"/>
            <a:ext cx="354013"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4</a:t>
            </a:r>
            <a:endParaRPr lang="en-US" altLang="zh-CN" sz="2400">
              <a:solidFill>
                <a:srgbClr val="FFFFFF"/>
              </a:solidFill>
              <a:latin typeface="Arial" panose="020B0604020202020204" pitchFamily="34" charset="0"/>
            </a:endParaRPr>
          </a:p>
        </p:txBody>
      </p:sp>
      <p:grpSp>
        <p:nvGrpSpPr>
          <p:cNvPr id="131100" name="组合 136221"/>
          <p:cNvGrpSpPr/>
          <p:nvPr/>
        </p:nvGrpSpPr>
        <p:grpSpPr>
          <a:xfrm>
            <a:off x="611188" y="4995863"/>
            <a:ext cx="762000" cy="665162"/>
            <a:chOff x="1110" y="2656"/>
            <a:chExt cx="1549" cy="1351"/>
          </a:xfrm>
        </p:grpSpPr>
        <p:sp>
          <p:nvSpPr>
            <p:cNvPr id="131101" name="六边形 136222"/>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31102" name="六边形 136223"/>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31103" name="六边形 136224"/>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31104" name="直接连接符 136225"/>
          <p:cNvSpPr/>
          <p:nvPr/>
        </p:nvSpPr>
        <p:spPr>
          <a:xfrm>
            <a:off x="1220788" y="5605463"/>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31105" name="文本框 136226"/>
          <p:cNvSpPr txBox="1"/>
          <p:nvPr/>
        </p:nvSpPr>
        <p:spPr>
          <a:xfrm>
            <a:off x="808038" y="5094288"/>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5</a:t>
            </a:r>
            <a:endParaRPr lang="en-US" altLang="zh-CN" sz="2400">
              <a:solidFill>
                <a:srgbClr val="FFFFFF"/>
              </a:solidFill>
              <a:latin typeface="Arial" panose="020B0604020202020204" pitchFamily="34" charset="0"/>
            </a:endParaRPr>
          </a:p>
        </p:txBody>
      </p:sp>
      <p:sp>
        <p:nvSpPr>
          <p:cNvPr id="131106" name="矩形 136227"/>
          <p:cNvSpPr/>
          <p:nvPr/>
        </p:nvSpPr>
        <p:spPr>
          <a:xfrm>
            <a:off x="1334770" y="4292600"/>
            <a:ext cx="4858385" cy="460375"/>
          </a:xfrm>
          <a:prstGeom prst="rect">
            <a:avLst/>
          </a:prstGeom>
          <a:noFill/>
          <a:ln w="9525">
            <a:noFill/>
          </a:ln>
        </p:spPr>
        <p:txBody>
          <a:bodyPr wrap="none">
            <a:spAutoFit/>
          </a:bodyPr>
          <a:lstStyle/>
          <a:p>
            <a:pPr algn="ctr"/>
            <a:r>
              <a:rPr lang="zh-CN" altLang="en-US" sz="2400" b="1" dirty="0">
                <a:solidFill>
                  <a:schemeClr val="bg1"/>
                </a:solidFill>
                <a:latin typeface="Arial" panose="020B0604020202020204" pitchFamily="34" charset="0"/>
              </a:rPr>
              <a:t>以专业为单位建立三结合育人团队</a:t>
            </a:r>
            <a:r>
              <a:rPr lang="zh-CN" altLang="en-US" sz="2400" dirty="0">
                <a:latin typeface="Arial" panose="020B0604020202020204" pitchFamily="34" charset="0"/>
              </a:rPr>
              <a:t> </a:t>
            </a:r>
            <a:endParaRPr lang="zh-CN" altLang="en-US" sz="2400" dirty="0">
              <a:latin typeface="Arial" panose="020B0604020202020204" pitchFamily="34" charset="0"/>
            </a:endParaRPr>
          </a:p>
        </p:txBody>
      </p:sp>
      <p:sp>
        <p:nvSpPr>
          <p:cNvPr id="131107" name="矩形 136228"/>
          <p:cNvSpPr/>
          <p:nvPr/>
        </p:nvSpPr>
        <p:spPr>
          <a:xfrm>
            <a:off x="1356043" y="4941888"/>
            <a:ext cx="4844415" cy="460375"/>
          </a:xfrm>
          <a:prstGeom prst="rect">
            <a:avLst/>
          </a:prstGeom>
          <a:noFill/>
          <a:ln w="9525">
            <a:noFill/>
          </a:ln>
        </p:spPr>
        <p:txBody>
          <a:bodyPr wrap="none">
            <a:spAutoFit/>
          </a:bodyPr>
          <a:lstStyle/>
          <a:p>
            <a:pPr algn="ctr"/>
            <a:r>
              <a:rPr lang="zh-CN" altLang="en-US" sz="2400" b="1" dirty="0">
                <a:solidFill>
                  <a:schemeClr val="bg1"/>
                </a:solidFill>
                <a:latin typeface="Arial" panose="020B0604020202020204" pitchFamily="34" charset="0"/>
              </a:rPr>
              <a:t>建立专业带头人职业生涯发展机制</a:t>
            </a:r>
            <a:r>
              <a:rPr lang="zh-CN" altLang="en-US" b="1" dirty="0">
                <a:solidFill>
                  <a:schemeClr val="bg1"/>
                </a:solidFill>
                <a:latin typeface="Arial" panose="020B0604020202020204" pitchFamily="34" charset="0"/>
              </a:rPr>
              <a:t> </a:t>
            </a:r>
            <a:endParaRPr lang="zh-CN" altLang="en-US" b="1" dirty="0">
              <a:solidFill>
                <a:schemeClr val="bg1"/>
              </a:solidFill>
              <a:latin typeface="Arial" panose="020B0604020202020204" pitchFamily="34" charset="0"/>
            </a:endParaRPr>
          </a:p>
        </p:txBody>
      </p:sp>
      <p:grpSp>
        <p:nvGrpSpPr>
          <p:cNvPr id="131108" name="组合 136230"/>
          <p:cNvGrpSpPr/>
          <p:nvPr/>
        </p:nvGrpSpPr>
        <p:grpSpPr>
          <a:xfrm>
            <a:off x="611188" y="5734050"/>
            <a:ext cx="762000" cy="665163"/>
            <a:chOff x="1110" y="2656"/>
            <a:chExt cx="1549" cy="1351"/>
          </a:xfrm>
        </p:grpSpPr>
        <p:sp>
          <p:nvSpPr>
            <p:cNvPr id="131109" name="六边形 136231"/>
            <p:cNvSpPr/>
            <p:nvPr/>
          </p:nvSpPr>
          <p:spPr>
            <a:xfrm>
              <a:off x="1123" y="2679"/>
              <a:ext cx="1536" cy="1328"/>
            </a:xfrm>
            <a:prstGeom prst="hexagon">
              <a:avLst>
                <a:gd name="adj" fmla="val 28915"/>
                <a:gd name="vf" fmla="val 115470"/>
              </a:avLst>
            </a:prstGeom>
            <a:solidFill>
              <a:srgbClr val="808080"/>
            </a:solidFill>
            <a:ln w="9525">
              <a:noFill/>
            </a:ln>
          </p:spPr>
          <p:txBody>
            <a:bodyPr/>
            <a:lstStyle/>
            <a:p>
              <a:pPr algn="ctr"/>
              <a:endParaRPr lang="zh-CN" altLang="en-US" dirty="0">
                <a:latin typeface="Arial" panose="020B0604020202020204" pitchFamily="34" charset="0"/>
              </a:endParaRPr>
            </a:p>
          </p:txBody>
        </p:sp>
        <p:sp>
          <p:nvSpPr>
            <p:cNvPr id="131110" name="六边形 136232"/>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31111" name="六边形 136233"/>
            <p:cNvSpPr/>
            <p:nvPr/>
          </p:nvSpPr>
          <p:spPr>
            <a:xfrm>
              <a:off x="1200" y="2736"/>
              <a:ext cx="1350" cy="1168"/>
            </a:xfrm>
            <a:prstGeom prst="hexagon">
              <a:avLst>
                <a:gd name="adj" fmla="val 28895"/>
                <a:gd name="vf" fmla="val 115470"/>
              </a:avLst>
            </a:prstGeom>
            <a:gradFill rotWithShape="1">
              <a:gsLst>
                <a:gs pos="0">
                  <a:srgbClr val="004747"/>
                </a:gs>
                <a:gs pos="100000">
                  <a:schemeClr val="hlink"/>
                </a:gs>
              </a:gsLst>
              <a:lin ang="2700000" scaled="1"/>
              <a:tileRect/>
            </a:gra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grpSp>
      <p:sp>
        <p:nvSpPr>
          <p:cNvPr id="131112" name="文本框 136234"/>
          <p:cNvSpPr txBox="1"/>
          <p:nvPr/>
        </p:nvSpPr>
        <p:spPr>
          <a:xfrm>
            <a:off x="827088" y="5805488"/>
            <a:ext cx="354012" cy="457200"/>
          </a:xfrm>
          <a:prstGeom prst="rect">
            <a:avLst/>
          </a:prstGeom>
          <a:noFill/>
          <a:ln w="9525">
            <a:noFill/>
          </a:ln>
        </p:spPr>
        <p:txBody>
          <a:bodyPr wrap="none">
            <a:spAutoFit/>
          </a:bodyPr>
          <a:lstStyle/>
          <a:p>
            <a:pPr algn="ctr" eaLnBrk="0" hangingPunct="0"/>
            <a:r>
              <a:rPr lang="en-US" altLang="zh-CN" sz="2400">
                <a:solidFill>
                  <a:srgbClr val="FFFFFF"/>
                </a:solidFill>
                <a:latin typeface="Arial" panose="020B0604020202020204" pitchFamily="34" charset="0"/>
              </a:rPr>
              <a:t>6</a:t>
            </a:r>
            <a:endParaRPr lang="en-US" altLang="zh-CN" sz="2400">
              <a:solidFill>
                <a:srgbClr val="FFFFFF"/>
              </a:solidFill>
              <a:latin typeface="Arial" panose="020B0604020202020204" pitchFamily="34" charset="0"/>
            </a:endParaRPr>
          </a:p>
        </p:txBody>
      </p:sp>
      <p:sp>
        <p:nvSpPr>
          <p:cNvPr id="131113" name="直接连接符 136235"/>
          <p:cNvSpPr/>
          <p:nvPr/>
        </p:nvSpPr>
        <p:spPr>
          <a:xfrm>
            <a:off x="1331913" y="6308725"/>
            <a:ext cx="6159500" cy="0"/>
          </a:xfrm>
          <a:prstGeom prst="line">
            <a:avLst/>
          </a:prstGeom>
          <a:ln w="25400" cap="flat" cmpd="sng">
            <a:solidFill>
              <a:schemeClr val="tx2"/>
            </a:solidFill>
            <a:prstDash val="sysDot"/>
            <a:headEnd type="none" w="med" len="med"/>
            <a:tailEnd type="oval" w="med" len="med"/>
          </a:ln>
        </p:spPr>
        <p:txBody>
          <a:bodyPr/>
          <a:lstStyle/>
          <a:p>
            <a:pPr algn="ctr"/>
            <a:endParaRPr lang="zh-CN" altLang="en-US" dirty="0">
              <a:latin typeface="Arial" panose="020B0604020202020204" pitchFamily="34" charset="0"/>
            </a:endParaRPr>
          </a:p>
        </p:txBody>
      </p:sp>
      <p:sp>
        <p:nvSpPr>
          <p:cNvPr id="131114" name="矩形 136236"/>
          <p:cNvSpPr/>
          <p:nvPr/>
        </p:nvSpPr>
        <p:spPr>
          <a:xfrm>
            <a:off x="1356202" y="5661025"/>
            <a:ext cx="5150485" cy="460375"/>
          </a:xfrm>
          <a:prstGeom prst="rect">
            <a:avLst/>
          </a:prstGeom>
          <a:noFill/>
          <a:ln w="9525">
            <a:noFill/>
          </a:ln>
        </p:spPr>
        <p:txBody>
          <a:bodyPr wrap="none">
            <a:spAutoFit/>
          </a:bodyPr>
          <a:lstStyle/>
          <a:p>
            <a:pPr algn="ctr"/>
            <a:r>
              <a:rPr lang="zh-CN" altLang="en-US" sz="2400" b="1" dirty="0">
                <a:solidFill>
                  <a:schemeClr val="bg1"/>
                </a:solidFill>
                <a:latin typeface="Arial" panose="020B0604020202020204" pitchFamily="34" charset="0"/>
              </a:rPr>
              <a:t>构建有利于运行和建设的环境和条件</a:t>
            </a:r>
            <a:r>
              <a:rPr lang="zh-CN" altLang="en-US" b="0" dirty="0">
                <a:latin typeface="Arial" panose="020B0604020202020204" pitchFamily="34" charset="0"/>
              </a:rPr>
              <a:t> </a:t>
            </a:r>
            <a:endParaRPr lang="zh-CN" altLang="en-US" b="0" dirty="0">
              <a:latin typeface="Arial" panose="020B0604020202020204" pitchFamily="34" charset="0"/>
            </a:endParaRPr>
          </a:p>
        </p:txBody>
      </p:sp>
      <p:sp>
        <p:nvSpPr>
          <p:cNvPr id="131116" name="文本框 1"/>
          <p:cNvSpPr txBox="1"/>
          <p:nvPr/>
        </p:nvSpPr>
        <p:spPr>
          <a:xfrm>
            <a:off x="891540" y="1052513"/>
            <a:ext cx="5490845" cy="583565"/>
          </a:xfrm>
          <a:prstGeom prst="rect">
            <a:avLst/>
          </a:prstGeom>
          <a:noFill/>
          <a:ln w="9525">
            <a:noFill/>
          </a:ln>
        </p:spPr>
        <p:txBody>
          <a:bodyPr wrap="none">
            <a:spAutoFit/>
          </a:bodyPr>
          <a:lstStyle/>
          <a:p>
            <a:pPr algn="ctr" latinLnBrk="1">
              <a:buFont typeface="Arial" panose="020B0604020202020204" pitchFamily="34" charset="0"/>
            </a:pPr>
            <a:r>
              <a:rPr lang="zh-CN" altLang="en-US" sz="3200" b="1" dirty="0">
                <a:solidFill>
                  <a:srgbClr val="FFFF00"/>
                </a:solidFill>
                <a:latin typeface="Arial" panose="020B0604020202020204" pitchFamily="34" charset="0"/>
                <a:ea typeface="华文新魏" panose="02010800040101010101" charset="-122"/>
                <a:sym typeface="Arial" panose="020B0604020202020204" pitchFamily="34" charset="0"/>
              </a:rPr>
              <a:t>如何体现专业建设的龙头地位</a:t>
            </a:r>
            <a:endParaRPr lang="zh-CN" altLang="en-US" sz="3200" b="1" dirty="0">
              <a:solidFill>
                <a:srgbClr val="FFFF00"/>
              </a:solidFill>
              <a:latin typeface="Arial" panose="020B0604020202020204" pitchFamily="34" charset="0"/>
              <a:ea typeface="华文新魏" panose="02010800040101010101" charset="-122"/>
              <a:sym typeface="Arial" panose="020B0604020202020204" pitchFamily="34" charset="0"/>
            </a:endParaRPr>
          </a:p>
        </p:txBody>
      </p:sp>
    </p:spTree>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p:cNvSpPr>
          <p:nvPr>
            <p:ph type="title"/>
          </p:nvPr>
        </p:nvSpPr>
        <p:spPr>
          <a:xfrm>
            <a:off x="395288" y="620713"/>
            <a:ext cx="8229600" cy="1143000"/>
          </a:xfrm>
        </p:spPr>
        <p:txBody>
          <a:bodyPr/>
          <a:lstStyle/>
          <a:p>
            <a:r>
              <a:rPr lang="zh-CN" altLang="en-US" sz="3600" b="1" dirty="0" smtClean="0">
                <a:solidFill>
                  <a:srgbClr val="FFFF00"/>
                </a:solidFill>
              </a:rPr>
              <a:t>（三）承担创新行动项目偏少</a:t>
            </a:r>
            <a:endParaRPr lang="zh-CN" altLang="en-US" sz="3600" b="1" dirty="0" smtClean="0">
              <a:solidFill>
                <a:srgbClr val="FFFF00"/>
              </a:solidFill>
            </a:endParaRPr>
          </a:p>
        </p:txBody>
      </p:sp>
      <p:sp>
        <p:nvSpPr>
          <p:cNvPr id="33794" name="内容占位符 2"/>
          <p:cNvSpPr>
            <a:spLocks noGrp="1"/>
          </p:cNvSpPr>
          <p:nvPr>
            <p:ph idx="1"/>
          </p:nvPr>
        </p:nvSpPr>
        <p:spPr>
          <a:xfrm>
            <a:off x="457200" y="1600201"/>
            <a:ext cx="8229600" cy="4205064"/>
          </a:xfrm>
        </p:spPr>
        <p:txBody>
          <a:bodyPr/>
          <a:lstStyle/>
          <a:p>
            <a:pPr>
              <a:lnSpc>
                <a:spcPts val="3100"/>
              </a:lnSpc>
            </a:pPr>
            <a:r>
              <a:rPr lang="zh-CN" altLang="zh-CN" sz="2000" b="1" dirty="0" smtClean="0">
                <a:solidFill>
                  <a:schemeClr val="bg1"/>
                </a:solidFill>
              </a:rPr>
              <a:t>四川职院</a:t>
            </a:r>
            <a:r>
              <a:rPr lang="en-US" altLang="zh-CN" sz="2000" b="1" dirty="0" smtClean="0">
                <a:solidFill>
                  <a:schemeClr val="bg1"/>
                </a:solidFill>
              </a:rPr>
              <a:t>7</a:t>
            </a:r>
            <a:r>
              <a:rPr lang="zh-CN" altLang="en-US" sz="2000" b="1" dirty="0" smtClean="0">
                <a:solidFill>
                  <a:schemeClr val="bg1"/>
                </a:solidFill>
              </a:rPr>
              <a:t>。</a:t>
            </a:r>
            <a:r>
              <a:rPr lang="zh-CN" altLang="zh-CN" sz="2000" b="1" dirty="0" smtClean="0">
                <a:solidFill>
                  <a:srgbClr val="FFFF00"/>
                </a:solidFill>
              </a:rPr>
              <a:t>四川水电职院</a:t>
            </a:r>
            <a:r>
              <a:rPr lang="en-US" altLang="zh-CN" sz="2000" b="1" dirty="0" smtClean="0">
                <a:solidFill>
                  <a:srgbClr val="FFFF00"/>
                </a:solidFill>
              </a:rPr>
              <a:t>12</a:t>
            </a:r>
            <a:r>
              <a:rPr lang="zh-CN" altLang="en-US" sz="2000" b="1" dirty="0" smtClean="0">
                <a:solidFill>
                  <a:srgbClr val="FFFF00"/>
                </a:solidFill>
              </a:rPr>
              <a:t>。</a:t>
            </a:r>
            <a:r>
              <a:rPr lang="zh-CN" altLang="zh-CN" sz="2000" b="1" dirty="0" smtClean="0">
                <a:solidFill>
                  <a:srgbClr val="FFFF00"/>
                </a:solidFill>
              </a:rPr>
              <a:t>四川航天职院</a:t>
            </a:r>
            <a:r>
              <a:rPr lang="en-US" altLang="zh-CN" sz="2000" b="1" dirty="0" smtClean="0">
                <a:solidFill>
                  <a:srgbClr val="FFFF00"/>
                </a:solidFill>
              </a:rPr>
              <a:t>12</a:t>
            </a:r>
            <a:r>
              <a:rPr lang="zh-CN" altLang="en-US" sz="2000" b="1" dirty="0" smtClean="0">
                <a:solidFill>
                  <a:srgbClr val="FFFF00"/>
                </a:solidFill>
              </a:rPr>
              <a:t>。</a:t>
            </a:r>
            <a:endParaRPr lang="en-US" altLang="zh-CN" sz="2000" b="1" dirty="0" smtClean="0">
              <a:solidFill>
                <a:srgbClr val="FFFF00"/>
              </a:solidFill>
            </a:endParaRPr>
          </a:p>
          <a:p>
            <a:pPr>
              <a:lnSpc>
                <a:spcPts val="3100"/>
              </a:lnSpc>
            </a:pPr>
            <a:r>
              <a:rPr lang="zh-CN" altLang="zh-CN" sz="2000" b="1" dirty="0" smtClean="0">
                <a:solidFill>
                  <a:srgbClr val="FFFF00"/>
                </a:solidFill>
              </a:rPr>
              <a:t>成都职院</a:t>
            </a:r>
            <a:r>
              <a:rPr lang="en-US" altLang="zh-CN" sz="2000" b="1" dirty="0" smtClean="0">
                <a:solidFill>
                  <a:srgbClr val="FFFF00"/>
                </a:solidFill>
              </a:rPr>
              <a:t>18</a:t>
            </a:r>
            <a:r>
              <a:rPr lang="zh-CN" altLang="en-US" sz="2000" b="1" dirty="0" smtClean="0">
                <a:solidFill>
                  <a:srgbClr val="FFFF00"/>
                </a:solidFill>
              </a:rPr>
              <a:t>。</a:t>
            </a:r>
            <a:r>
              <a:rPr lang="zh-CN" altLang="zh-CN" sz="2000" b="1" dirty="0" smtClean="0">
                <a:solidFill>
                  <a:srgbClr val="FFFF00"/>
                </a:solidFill>
              </a:rPr>
              <a:t>宜宾职院</a:t>
            </a:r>
            <a:r>
              <a:rPr lang="en-US" altLang="zh-CN" sz="2000" b="1" dirty="0" smtClean="0">
                <a:solidFill>
                  <a:srgbClr val="FFFF00"/>
                </a:solidFill>
              </a:rPr>
              <a:t>22</a:t>
            </a:r>
            <a:r>
              <a:rPr lang="zh-CN" altLang="en-US" sz="2000" b="1" dirty="0" smtClean="0">
                <a:solidFill>
                  <a:srgbClr val="FFFF00"/>
                </a:solidFill>
              </a:rPr>
              <a:t>。</a:t>
            </a:r>
            <a:r>
              <a:rPr lang="zh-CN" altLang="zh-CN" sz="2000" b="1" dirty="0" smtClean="0">
                <a:solidFill>
                  <a:srgbClr val="FFFF00"/>
                </a:solidFill>
              </a:rPr>
              <a:t>乐山职院</a:t>
            </a:r>
            <a:r>
              <a:rPr lang="en-US" altLang="zh-CN" sz="2000" b="1" dirty="0" smtClean="0">
                <a:solidFill>
                  <a:srgbClr val="FFFF00"/>
                </a:solidFill>
              </a:rPr>
              <a:t>20</a:t>
            </a:r>
            <a:r>
              <a:rPr lang="zh-CN" altLang="en-US" sz="2000" b="1" dirty="0" smtClean="0">
                <a:solidFill>
                  <a:srgbClr val="FFFF00"/>
                </a:solidFill>
              </a:rPr>
              <a:t>。</a:t>
            </a:r>
            <a:r>
              <a:rPr lang="zh-CN" altLang="zh-CN" sz="2000" b="1" dirty="0" smtClean="0">
                <a:solidFill>
                  <a:schemeClr val="bg1"/>
                </a:solidFill>
              </a:rPr>
              <a:t>广安职院</a:t>
            </a:r>
            <a:r>
              <a:rPr lang="en-US" altLang="zh-CN" sz="2000" b="1" dirty="0" smtClean="0">
                <a:solidFill>
                  <a:schemeClr val="bg1"/>
                </a:solidFill>
              </a:rPr>
              <a:t>9</a:t>
            </a:r>
            <a:r>
              <a:rPr lang="zh-CN" altLang="en-US" sz="2000" b="1" dirty="0" smtClean="0">
                <a:solidFill>
                  <a:schemeClr val="bg1"/>
                </a:solidFill>
              </a:rPr>
              <a:t>。</a:t>
            </a:r>
            <a:endParaRPr lang="en-US" altLang="zh-CN" sz="2000" b="1" dirty="0" smtClean="0">
              <a:solidFill>
                <a:schemeClr val="bg1"/>
              </a:solidFill>
            </a:endParaRPr>
          </a:p>
          <a:p>
            <a:pPr>
              <a:lnSpc>
                <a:spcPts val="3100"/>
              </a:lnSpc>
            </a:pPr>
            <a:r>
              <a:rPr lang="zh-CN" altLang="zh-CN" sz="2000" b="1" dirty="0" smtClean="0">
                <a:solidFill>
                  <a:schemeClr val="bg1"/>
                </a:solidFill>
              </a:rPr>
              <a:t>泸州职院</a:t>
            </a:r>
            <a:r>
              <a:rPr lang="en-US" altLang="zh-CN" sz="2000" b="1" dirty="0" smtClean="0">
                <a:solidFill>
                  <a:schemeClr val="bg1"/>
                </a:solidFill>
              </a:rPr>
              <a:t>10</a:t>
            </a:r>
            <a:r>
              <a:rPr lang="zh-CN" altLang="en-US" sz="2000" b="1" dirty="0" smtClean="0">
                <a:solidFill>
                  <a:srgbClr val="FFFF00"/>
                </a:solidFill>
              </a:rPr>
              <a:t>。</a:t>
            </a:r>
            <a:r>
              <a:rPr lang="zh-CN" altLang="zh-CN" sz="2000" b="1" dirty="0" smtClean="0">
                <a:solidFill>
                  <a:srgbClr val="FFFF00"/>
                </a:solidFill>
              </a:rPr>
              <a:t>邮电职院</a:t>
            </a:r>
            <a:r>
              <a:rPr lang="en-US" altLang="zh-CN" sz="2000" b="1" dirty="0" smtClean="0">
                <a:solidFill>
                  <a:srgbClr val="FFFF00"/>
                </a:solidFill>
              </a:rPr>
              <a:t>19</a:t>
            </a:r>
            <a:r>
              <a:rPr lang="zh-CN" altLang="en-US" sz="2000" b="1" dirty="0" smtClean="0">
                <a:solidFill>
                  <a:srgbClr val="FFFF00"/>
                </a:solidFill>
              </a:rPr>
              <a:t>。</a:t>
            </a:r>
            <a:r>
              <a:rPr lang="zh-CN" altLang="zh-CN" sz="2000" b="1" dirty="0" smtClean="0">
                <a:solidFill>
                  <a:srgbClr val="FFFF00"/>
                </a:solidFill>
              </a:rPr>
              <a:t>四川水电职院</a:t>
            </a:r>
            <a:r>
              <a:rPr lang="en-US" altLang="zh-CN" sz="2000" b="1" dirty="0" smtClean="0">
                <a:solidFill>
                  <a:srgbClr val="FFFF00"/>
                </a:solidFill>
              </a:rPr>
              <a:t>12</a:t>
            </a:r>
            <a:r>
              <a:rPr lang="zh-CN" altLang="en-US" sz="2000" b="1" dirty="0" smtClean="0">
                <a:solidFill>
                  <a:srgbClr val="FFFF00"/>
                </a:solidFill>
              </a:rPr>
              <a:t>。</a:t>
            </a:r>
            <a:r>
              <a:rPr lang="zh-CN" altLang="zh-CN" sz="2000" b="1" dirty="0" smtClean="0">
                <a:solidFill>
                  <a:srgbClr val="FFFF00"/>
                </a:solidFill>
              </a:rPr>
              <a:t>四川航天职院</a:t>
            </a:r>
            <a:r>
              <a:rPr lang="en-US" altLang="zh-CN" sz="2000" b="1" dirty="0" smtClean="0">
                <a:solidFill>
                  <a:srgbClr val="FFFF00"/>
                </a:solidFill>
              </a:rPr>
              <a:t>12</a:t>
            </a:r>
            <a:r>
              <a:rPr lang="zh-CN" altLang="en-US" sz="2000" b="1" dirty="0" smtClean="0">
                <a:solidFill>
                  <a:srgbClr val="FFFF00"/>
                </a:solidFill>
              </a:rPr>
              <a:t>。</a:t>
            </a:r>
            <a:endParaRPr lang="en-US" altLang="zh-CN" sz="2000" b="1" dirty="0" smtClean="0">
              <a:solidFill>
                <a:srgbClr val="FFFF00"/>
              </a:solidFill>
            </a:endParaRPr>
          </a:p>
          <a:p>
            <a:pPr>
              <a:lnSpc>
                <a:spcPts val="3100"/>
              </a:lnSpc>
            </a:pPr>
            <a:r>
              <a:rPr lang="zh-CN" altLang="zh-CN" sz="2000" b="1" dirty="0" smtClean="0">
                <a:solidFill>
                  <a:srgbClr val="FFFF00"/>
                </a:solidFill>
              </a:rPr>
              <a:t>成都农职院</a:t>
            </a:r>
            <a:r>
              <a:rPr lang="en-US" altLang="zh-CN" sz="2000" b="1" dirty="0" smtClean="0">
                <a:solidFill>
                  <a:srgbClr val="FFFF00"/>
                </a:solidFill>
              </a:rPr>
              <a:t>15</a:t>
            </a:r>
            <a:r>
              <a:rPr lang="zh-CN" altLang="en-US" sz="2000" b="1" dirty="0" smtClean="0">
                <a:solidFill>
                  <a:srgbClr val="FFFF00"/>
                </a:solidFill>
              </a:rPr>
              <a:t>。</a:t>
            </a:r>
            <a:r>
              <a:rPr lang="zh-CN" altLang="zh-CN" sz="2000" b="1" dirty="0" smtClean="0">
                <a:solidFill>
                  <a:srgbClr val="FFFF00"/>
                </a:solidFill>
              </a:rPr>
              <a:t>四川信息职院</a:t>
            </a:r>
            <a:r>
              <a:rPr lang="en-US" altLang="zh-CN" sz="2000" b="1" dirty="0" smtClean="0">
                <a:solidFill>
                  <a:srgbClr val="FFFF00"/>
                </a:solidFill>
              </a:rPr>
              <a:t>17</a:t>
            </a:r>
            <a:r>
              <a:rPr lang="zh-CN" altLang="en-US" sz="2000" b="1" dirty="0" smtClean="0">
                <a:solidFill>
                  <a:srgbClr val="FFFF00"/>
                </a:solidFill>
              </a:rPr>
              <a:t>。</a:t>
            </a:r>
            <a:r>
              <a:rPr lang="zh-CN" altLang="zh-CN" sz="2000" b="1" dirty="0" smtClean="0">
                <a:solidFill>
                  <a:schemeClr val="bg1"/>
                </a:solidFill>
              </a:rPr>
              <a:t>四川中医药高专</a:t>
            </a:r>
            <a:r>
              <a:rPr lang="en-US" altLang="zh-CN" sz="2000" b="1" dirty="0" smtClean="0">
                <a:solidFill>
                  <a:schemeClr val="bg1"/>
                </a:solidFill>
              </a:rPr>
              <a:t>9</a:t>
            </a:r>
            <a:r>
              <a:rPr lang="zh-CN" altLang="en-US" sz="2000" b="1" dirty="0" smtClean="0">
                <a:solidFill>
                  <a:schemeClr val="bg1"/>
                </a:solidFill>
              </a:rPr>
              <a:t>。</a:t>
            </a:r>
            <a:endParaRPr lang="en-US" altLang="zh-CN" sz="2000" b="1" dirty="0" smtClean="0">
              <a:solidFill>
                <a:schemeClr val="bg1"/>
              </a:solidFill>
            </a:endParaRPr>
          </a:p>
          <a:p>
            <a:pPr>
              <a:lnSpc>
                <a:spcPts val="3100"/>
              </a:lnSpc>
            </a:pPr>
            <a:r>
              <a:rPr lang="zh-CN" altLang="zh-CN" sz="2000" b="1" dirty="0" smtClean="0">
                <a:solidFill>
                  <a:srgbClr val="FFFF00"/>
                </a:solidFill>
              </a:rPr>
              <a:t>四川化工职院</a:t>
            </a:r>
            <a:r>
              <a:rPr lang="en-US" altLang="zh-CN" sz="2000" b="1" dirty="0" smtClean="0">
                <a:solidFill>
                  <a:srgbClr val="FFFF00"/>
                </a:solidFill>
              </a:rPr>
              <a:t>18</a:t>
            </a:r>
            <a:r>
              <a:rPr lang="zh-CN" altLang="en-US" sz="2000" b="1" dirty="0" smtClean="0">
                <a:solidFill>
                  <a:srgbClr val="FFFF00"/>
                </a:solidFill>
              </a:rPr>
              <a:t>。</a:t>
            </a:r>
            <a:r>
              <a:rPr lang="zh-CN" altLang="zh-CN" sz="2000" b="1" dirty="0" smtClean="0">
                <a:solidFill>
                  <a:schemeClr val="bg1"/>
                </a:solidFill>
              </a:rPr>
              <a:t>四川文化产业职院</a:t>
            </a:r>
            <a:r>
              <a:rPr lang="en-US" altLang="zh-CN" sz="2000" b="1" dirty="0" smtClean="0">
                <a:solidFill>
                  <a:schemeClr val="bg1"/>
                </a:solidFill>
              </a:rPr>
              <a:t>10</a:t>
            </a:r>
            <a:r>
              <a:rPr lang="zh-CN" altLang="en-US" sz="2000" b="1" dirty="0" smtClean="0">
                <a:solidFill>
                  <a:schemeClr val="bg1"/>
                </a:solidFill>
              </a:rPr>
              <a:t>。</a:t>
            </a:r>
            <a:r>
              <a:rPr lang="zh-CN" altLang="zh-CN" sz="2000" b="1" dirty="0" smtClean="0">
                <a:solidFill>
                  <a:srgbClr val="FFFF00"/>
                </a:solidFill>
              </a:rPr>
              <a:t>成都纺专</a:t>
            </a:r>
            <a:r>
              <a:rPr lang="en-US" altLang="zh-CN" sz="2000" b="1" dirty="0" smtClean="0">
                <a:solidFill>
                  <a:srgbClr val="FFFF00"/>
                </a:solidFill>
              </a:rPr>
              <a:t>19</a:t>
            </a:r>
            <a:r>
              <a:rPr lang="zh-CN" altLang="en-US" sz="2000" b="1" dirty="0" smtClean="0">
                <a:solidFill>
                  <a:srgbClr val="FFFF00"/>
                </a:solidFill>
              </a:rPr>
              <a:t>。</a:t>
            </a:r>
            <a:endParaRPr lang="en-US" altLang="zh-CN" sz="2000" b="1" dirty="0" smtClean="0">
              <a:solidFill>
                <a:srgbClr val="FFFF00"/>
              </a:solidFill>
            </a:endParaRPr>
          </a:p>
          <a:p>
            <a:pPr>
              <a:lnSpc>
                <a:spcPts val="3100"/>
              </a:lnSpc>
            </a:pPr>
            <a:r>
              <a:rPr lang="zh-CN" altLang="zh-CN" sz="2000" b="1" dirty="0" smtClean="0">
                <a:solidFill>
                  <a:srgbClr val="FFFF00"/>
                </a:solidFill>
              </a:rPr>
              <a:t>四川工程职院</a:t>
            </a:r>
            <a:r>
              <a:rPr lang="en-US" altLang="zh-CN" sz="2000" b="1" dirty="0" smtClean="0">
                <a:solidFill>
                  <a:srgbClr val="FFFF00"/>
                </a:solidFill>
              </a:rPr>
              <a:t>34</a:t>
            </a:r>
            <a:r>
              <a:rPr lang="zh-CN" altLang="en-US" sz="2000" dirty="0" smtClean="0">
                <a:solidFill>
                  <a:srgbClr val="FFFF00"/>
                </a:solidFill>
              </a:rPr>
              <a:t>。</a:t>
            </a:r>
            <a:r>
              <a:rPr lang="zh-CN" altLang="zh-CN" sz="2000" b="1" dirty="0" smtClean="0">
                <a:solidFill>
                  <a:schemeClr val="bg1"/>
                </a:solidFill>
              </a:rPr>
              <a:t>达州职院</a:t>
            </a:r>
            <a:r>
              <a:rPr lang="en-US" altLang="zh-CN" sz="2000" b="1" dirty="0" smtClean="0">
                <a:solidFill>
                  <a:schemeClr val="bg1"/>
                </a:solidFill>
              </a:rPr>
              <a:t>7</a:t>
            </a:r>
            <a:r>
              <a:rPr lang="zh-CN" altLang="en-US" sz="2000" b="1" dirty="0" smtClean="0">
                <a:solidFill>
                  <a:srgbClr val="FFFF00"/>
                </a:solidFill>
              </a:rPr>
              <a:t>。</a:t>
            </a:r>
            <a:r>
              <a:rPr lang="zh-CN" altLang="zh-CN" sz="2000" b="1" dirty="0" smtClean="0">
                <a:solidFill>
                  <a:srgbClr val="FFFF00"/>
                </a:solidFill>
              </a:rPr>
              <a:t>绵阳职院</a:t>
            </a:r>
            <a:r>
              <a:rPr lang="en-US" altLang="zh-CN" sz="2000" b="1" dirty="0" smtClean="0">
                <a:solidFill>
                  <a:srgbClr val="FFFF00"/>
                </a:solidFill>
              </a:rPr>
              <a:t>18+3</a:t>
            </a:r>
            <a:r>
              <a:rPr lang="zh-CN" altLang="en-US" sz="2000" b="1" dirty="0" smtClean="0">
                <a:solidFill>
                  <a:srgbClr val="FFFF00"/>
                </a:solidFill>
              </a:rPr>
              <a:t>。</a:t>
            </a:r>
            <a:endParaRPr lang="en-US" altLang="zh-CN" sz="2000" b="1" dirty="0" smtClean="0">
              <a:solidFill>
                <a:srgbClr val="FFFF00"/>
              </a:solidFill>
            </a:endParaRPr>
          </a:p>
          <a:p>
            <a:pPr>
              <a:lnSpc>
                <a:spcPts val="3100"/>
              </a:lnSpc>
            </a:pPr>
            <a:r>
              <a:rPr lang="zh-CN" altLang="zh-CN" sz="2000" b="1" dirty="0" smtClean="0">
                <a:solidFill>
                  <a:srgbClr val="FFFF00"/>
                </a:solidFill>
              </a:rPr>
              <a:t>四川建筑职院</a:t>
            </a:r>
            <a:r>
              <a:rPr lang="en-US" altLang="zh-CN" sz="2000" b="1" dirty="0" smtClean="0">
                <a:solidFill>
                  <a:srgbClr val="FFFF00"/>
                </a:solidFill>
              </a:rPr>
              <a:t>23+4</a:t>
            </a:r>
            <a:r>
              <a:rPr lang="zh-CN" altLang="en-US" sz="2000" b="1" dirty="0" smtClean="0">
                <a:solidFill>
                  <a:srgbClr val="FFFF00"/>
                </a:solidFill>
              </a:rPr>
              <a:t>。</a:t>
            </a:r>
            <a:r>
              <a:rPr lang="zh-CN" altLang="zh-CN" sz="2000" b="1" dirty="0" smtClean="0">
                <a:solidFill>
                  <a:srgbClr val="FFFF00"/>
                </a:solidFill>
              </a:rPr>
              <a:t>四川交通职院</a:t>
            </a:r>
            <a:r>
              <a:rPr lang="en-US" altLang="zh-CN" sz="2000" b="1" dirty="0" smtClean="0">
                <a:solidFill>
                  <a:srgbClr val="FFFF00"/>
                </a:solidFill>
              </a:rPr>
              <a:t>25+2</a:t>
            </a:r>
            <a:r>
              <a:rPr lang="zh-CN" altLang="en-US" sz="2000" b="1" dirty="0" smtClean="0">
                <a:solidFill>
                  <a:srgbClr val="FFFF00"/>
                </a:solidFill>
              </a:rPr>
              <a:t>。</a:t>
            </a:r>
            <a:endParaRPr lang="en-US" altLang="zh-CN" sz="2000" b="1" dirty="0" smtClean="0">
              <a:solidFill>
                <a:srgbClr val="FFFF00"/>
              </a:solidFill>
            </a:endParaRPr>
          </a:p>
          <a:p>
            <a:pPr>
              <a:lnSpc>
                <a:spcPts val="3100"/>
              </a:lnSpc>
            </a:pPr>
            <a:r>
              <a:rPr lang="zh-CN" altLang="zh-CN" sz="2400" b="1" dirty="0" smtClean="0">
                <a:solidFill>
                  <a:srgbClr val="33FF8F"/>
                </a:solidFill>
                <a:latin typeface="黑体" panose="02010609060101010101" pitchFamily="49" charset="-122"/>
                <a:ea typeface="黑体" panose="02010609060101010101" pitchFamily="49" charset="-122"/>
              </a:rPr>
              <a:t>南充职院</a:t>
            </a:r>
            <a:r>
              <a:rPr lang="en-US" altLang="zh-CN" sz="2400" b="1" dirty="0" smtClean="0">
                <a:solidFill>
                  <a:srgbClr val="33FF8F"/>
                </a:solidFill>
                <a:latin typeface="黑体" panose="02010609060101010101" pitchFamily="49" charset="-122"/>
                <a:ea typeface="黑体" panose="02010609060101010101" pitchFamily="49" charset="-122"/>
              </a:rPr>
              <a:t>11</a:t>
            </a:r>
            <a:endParaRPr lang="en-US" altLang="zh-CN" sz="2400" b="1" dirty="0" smtClean="0">
              <a:solidFill>
                <a:srgbClr val="33FF8F"/>
              </a:solidFill>
              <a:latin typeface="黑体" panose="02010609060101010101" pitchFamily="49" charset="-122"/>
              <a:ea typeface="黑体" panose="02010609060101010101" pitchFamily="49" charset="-122"/>
            </a:endParaRPr>
          </a:p>
          <a:p>
            <a:pPr>
              <a:lnSpc>
                <a:spcPts val="3100"/>
              </a:lnSpc>
              <a:buFontTx/>
              <a:buNone/>
            </a:pPr>
            <a:r>
              <a:rPr lang="en-US" altLang="zh-CN" sz="2400" b="1" dirty="0" smtClean="0">
                <a:solidFill>
                  <a:schemeClr val="bg1"/>
                </a:solidFill>
                <a:latin typeface="黑体" panose="02010609060101010101" pitchFamily="49" charset="-122"/>
                <a:ea typeface="黑体" panose="02010609060101010101" pitchFamily="49" charset="-122"/>
              </a:rPr>
              <a:t>23</a:t>
            </a:r>
            <a:r>
              <a:rPr lang="zh-CN" altLang="en-US" sz="2400" b="1" dirty="0" smtClean="0">
                <a:solidFill>
                  <a:schemeClr val="bg1"/>
                </a:solidFill>
                <a:latin typeface="黑体" panose="02010609060101010101" pitchFamily="49" charset="-122"/>
                <a:ea typeface="黑体" panose="02010609060101010101" pitchFamily="49" charset="-122"/>
              </a:rPr>
              <a:t>个高校中排名</a:t>
            </a:r>
            <a:r>
              <a:rPr lang="en-US" altLang="zh-CN" sz="2400" b="1" dirty="0" smtClean="0">
                <a:solidFill>
                  <a:schemeClr val="bg1"/>
                </a:solidFill>
                <a:latin typeface="黑体" panose="02010609060101010101" pitchFamily="49" charset="-122"/>
                <a:ea typeface="黑体" panose="02010609060101010101" pitchFamily="49" charset="-122"/>
              </a:rPr>
              <a:t>16</a:t>
            </a:r>
            <a:r>
              <a:rPr lang="zh-CN" altLang="en-US" sz="2400" b="1" dirty="0" smtClean="0">
                <a:solidFill>
                  <a:schemeClr val="bg1"/>
                </a:solidFill>
                <a:latin typeface="黑体" panose="02010609060101010101" pitchFamily="49" charset="-122"/>
                <a:ea typeface="黑体" panose="02010609060101010101" pitchFamily="49" charset="-122"/>
              </a:rPr>
              <a:t>（成都航空职院缺）</a:t>
            </a:r>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zh-CN" dirty="0" smtClean="0"/>
          </a:p>
          <a:p>
            <a:endParaRPr lang="zh-CN" altLang="en-US" dirty="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圆角矩形 319490"/>
          <p:cNvSpPr/>
          <p:nvPr/>
        </p:nvSpPr>
        <p:spPr>
          <a:xfrm>
            <a:off x="1042988" y="5516563"/>
            <a:ext cx="7239000" cy="533400"/>
          </a:xfrm>
          <a:prstGeom prst="roundRect">
            <a:avLst>
              <a:gd name="adj" fmla="val 50000"/>
            </a:avLst>
          </a:prstGeom>
          <a:gradFill rotWithShape="1">
            <a:gsLst>
              <a:gs pos="0">
                <a:srgbClr val="004747"/>
              </a:gs>
              <a:gs pos="50000">
                <a:schemeClr val="hlink"/>
              </a:gs>
              <a:gs pos="100000">
                <a:srgbClr val="004747"/>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762" name="八边形 319491"/>
          <p:cNvSpPr/>
          <p:nvPr/>
        </p:nvSpPr>
        <p:spPr>
          <a:xfrm>
            <a:off x="1258888" y="5719763"/>
            <a:ext cx="123825" cy="122237"/>
          </a:xfrm>
          <a:prstGeom prst="octagon">
            <a:avLst>
              <a:gd name="adj" fmla="val 29287"/>
            </a:avLst>
          </a:prstGeom>
          <a:solidFill>
            <a:srgbClr val="FFFFFF"/>
          </a:soli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17763" name="八边形 319492"/>
          <p:cNvSpPr/>
          <p:nvPr/>
        </p:nvSpPr>
        <p:spPr>
          <a:xfrm>
            <a:off x="7943850" y="5716588"/>
            <a:ext cx="122238" cy="122237"/>
          </a:xfrm>
          <a:prstGeom prst="octagon">
            <a:avLst>
              <a:gd name="adj" fmla="val 29287"/>
            </a:avLst>
          </a:prstGeom>
          <a:solidFill>
            <a:srgbClr val="FFFFFF"/>
          </a:soli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117764" name="矩形 319493"/>
          <p:cNvSpPr/>
          <p:nvPr/>
        </p:nvSpPr>
        <p:spPr>
          <a:xfrm>
            <a:off x="1331913" y="5589588"/>
            <a:ext cx="6624637" cy="460375"/>
          </a:xfrm>
          <a:prstGeom prst="rect">
            <a:avLst/>
          </a:prstGeom>
          <a:noFill/>
          <a:ln w="9525">
            <a:noFill/>
          </a:ln>
        </p:spPr>
        <p:txBody>
          <a:bodyPr>
            <a:spAutoFit/>
          </a:bodyPr>
          <a:lstStyle/>
          <a:p>
            <a:pPr algn="ctr"/>
            <a:r>
              <a:rPr lang="zh-CN" altLang="zh-CN" sz="2400" b="1" dirty="0">
                <a:solidFill>
                  <a:srgbClr val="FFFF00"/>
                </a:solidFill>
                <a:latin typeface="楷体" panose="02010609060101010101" pitchFamily="49" charset="-122"/>
                <a:ea typeface="楷体" panose="02010609060101010101" pitchFamily="49" charset="-122"/>
              </a:rPr>
              <a:t>干什么学什么</a:t>
            </a:r>
            <a:r>
              <a:rPr lang="en-US" altLang="zh-CN" sz="2400" b="1">
                <a:solidFill>
                  <a:srgbClr val="FFFF00"/>
                </a:solidFill>
                <a:latin typeface="楷体" panose="02010609060101010101" pitchFamily="49" charset="-122"/>
                <a:ea typeface="楷体" panose="02010609060101010101" pitchFamily="49" charset="-122"/>
              </a:rPr>
              <a:t>   </a:t>
            </a:r>
            <a:r>
              <a:rPr lang="zh-CN" altLang="zh-CN" sz="2400" b="1" dirty="0">
                <a:solidFill>
                  <a:srgbClr val="FFFF00"/>
                </a:solidFill>
                <a:latin typeface="楷体" panose="02010609060101010101" pitchFamily="49" charset="-122"/>
                <a:ea typeface="楷体" panose="02010609060101010101" pitchFamily="49" charset="-122"/>
              </a:rPr>
              <a:t>缺什么补什么</a:t>
            </a:r>
            <a:r>
              <a:rPr lang="en-US" altLang="zh-CN" sz="2400" b="1">
                <a:solidFill>
                  <a:srgbClr val="FFFF00"/>
                </a:solidFill>
                <a:latin typeface="楷体" panose="02010609060101010101" pitchFamily="49" charset="-122"/>
                <a:ea typeface="楷体" panose="02010609060101010101" pitchFamily="49" charset="-122"/>
              </a:rPr>
              <a:t>   </a:t>
            </a:r>
            <a:r>
              <a:rPr lang="zh-CN" altLang="zh-CN" sz="2400" b="1" dirty="0">
                <a:solidFill>
                  <a:srgbClr val="FFFF00"/>
                </a:solidFill>
                <a:latin typeface="楷体" panose="02010609060101010101" pitchFamily="49" charset="-122"/>
                <a:ea typeface="楷体" panose="02010609060101010101" pitchFamily="49" charset="-122"/>
              </a:rPr>
              <a:t>要什么给什么</a:t>
            </a:r>
            <a:endParaRPr lang="zh-CN" altLang="zh-CN" sz="2400" b="1" dirty="0">
              <a:solidFill>
                <a:srgbClr val="FFFF00"/>
              </a:solidFill>
              <a:latin typeface="楷体" panose="02010609060101010101" pitchFamily="49" charset="-122"/>
              <a:ea typeface="楷体" panose="02010609060101010101" pitchFamily="49" charset="-122"/>
            </a:endParaRPr>
          </a:p>
        </p:txBody>
      </p:sp>
      <p:grpSp>
        <p:nvGrpSpPr>
          <p:cNvPr id="117765" name="组合 319494"/>
          <p:cNvGrpSpPr/>
          <p:nvPr/>
        </p:nvGrpSpPr>
        <p:grpSpPr>
          <a:xfrm>
            <a:off x="107950" y="4221163"/>
            <a:ext cx="8713788" cy="123825"/>
            <a:chOff x="0" y="1909"/>
            <a:chExt cx="5760" cy="123"/>
          </a:xfrm>
        </p:grpSpPr>
        <p:sp>
          <p:nvSpPr>
            <p:cNvPr id="117766" name="矩形 319495"/>
            <p:cNvSpPr/>
            <p:nvPr/>
          </p:nvSpPr>
          <p:spPr>
            <a:xfrm>
              <a:off x="0" y="1909"/>
              <a:ext cx="5760" cy="34"/>
            </a:xfrm>
            <a:prstGeom prst="rect">
              <a:avLst/>
            </a:prstGeom>
            <a:gradFill rotWithShape="1">
              <a:gsLst>
                <a:gs pos="0">
                  <a:srgbClr val="808080"/>
                </a:gs>
                <a:gs pos="100000">
                  <a:srgbClr val="ECECEC"/>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767" name="矩形 319496"/>
            <p:cNvSpPr/>
            <p:nvPr/>
          </p:nvSpPr>
          <p:spPr>
            <a:xfrm>
              <a:off x="0" y="1942"/>
              <a:ext cx="5760" cy="90"/>
            </a:xfrm>
            <a:prstGeom prst="rect">
              <a:avLst/>
            </a:prstGeom>
            <a:gradFill rotWithShape="1">
              <a:gsLst>
                <a:gs pos="0">
                  <a:srgbClr val="CFCFCF"/>
                </a:gs>
                <a:gs pos="100000">
                  <a:srgbClr val="5F5F5F"/>
                </a:gs>
              </a:gsLst>
              <a:lin ang="5400000" scaled="1"/>
              <a:tileRect/>
            </a:gradFill>
            <a:ln w="9525">
              <a:noFill/>
            </a:ln>
          </p:spPr>
          <p:txBody>
            <a:bodyPr/>
            <a:lstStyle/>
            <a:p>
              <a:pPr algn="ctr"/>
              <a:endParaRPr lang="zh-CN" altLang="en-US" dirty="0">
                <a:latin typeface="Arial" panose="020B0604020202020204" pitchFamily="34" charset="0"/>
              </a:endParaRPr>
            </a:p>
          </p:txBody>
        </p:sp>
      </p:grpSp>
      <p:grpSp>
        <p:nvGrpSpPr>
          <p:cNvPr id="117768" name="组合 319497"/>
          <p:cNvGrpSpPr/>
          <p:nvPr/>
        </p:nvGrpSpPr>
        <p:grpSpPr>
          <a:xfrm>
            <a:off x="1692275" y="3644900"/>
            <a:ext cx="1241425" cy="1255713"/>
            <a:chOff x="4062" y="1440"/>
            <a:chExt cx="1052" cy="1063"/>
          </a:xfrm>
        </p:grpSpPr>
        <p:sp>
          <p:nvSpPr>
            <p:cNvPr id="117769" name="椭圆 319498"/>
            <p:cNvSpPr/>
            <p:nvPr/>
          </p:nvSpPr>
          <p:spPr>
            <a:xfrm>
              <a:off x="4062" y="1440"/>
              <a:ext cx="1052" cy="1063"/>
            </a:xfrm>
            <a:prstGeom prst="ellipse">
              <a:avLst/>
            </a:prstGeom>
            <a:gradFill rotWithShape="1">
              <a:gsLst>
                <a:gs pos="0">
                  <a:srgbClr val="FFFFFF"/>
                </a:gs>
                <a:gs pos="50000">
                  <a:srgbClr val="3399FF"/>
                </a:gs>
                <a:gs pos="100000">
                  <a:srgbClr val="FFFFFF"/>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770" name="椭圆 319499"/>
            <p:cNvSpPr/>
            <p:nvPr/>
          </p:nvSpPr>
          <p:spPr>
            <a:xfrm>
              <a:off x="4062" y="1440"/>
              <a:ext cx="1052" cy="1063"/>
            </a:xfrm>
            <a:prstGeom prst="ellipse">
              <a:avLst/>
            </a:prstGeom>
            <a:gradFill rotWithShape="1">
              <a:gsLst>
                <a:gs pos="0">
                  <a:srgbClr val="3399FF">
                    <a:alpha val="32001"/>
                  </a:srgbClr>
                </a:gs>
                <a:gs pos="100000">
                  <a:srgbClr val="000000">
                    <a:alpha val="89998"/>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771" name="椭圆 319500"/>
            <p:cNvSpPr/>
            <p:nvPr/>
          </p:nvSpPr>
          <p:spPr>
            <a:xfrm>
              <a:off x="4132" y="1509"/>
              <a:ext cx="914" cy="923"/>
            </a:xfrm>
            <a:prstGeom prst="ellipse">
              <a:avLst/>
            </a:prstGeom>
            <a:gradFill rotWithShape="1">
              <a:gsLst>
                <a:gs pos="0">
                  <a:srgbClr val="1C538A"/>
                </a:gs>
                <a:gs pos="50000">
                  <a:srgbClr val="3399FF"/>
                </a:gs>
                <a:gs pos="100000">
                  <a:srgbClr val="1C538A"/>
                </a:gs>
              </a:gsLst>
              <a:lin ang="18900000" scaled="1"/>
              <a:tileRect/>
            </a:gradFill>
            <a:ln w="38100">
              <a:noFill/>
            </a:ln>
          </p:spPr>
          <p:txBody>
            <a:bodyPr/>
            <a:lstStyle/>
            <a:p>
              <a:pPr algn="ctr"/>
              <a:endParaRPr lang="zh-CN" altLang="en-US" dirty="0">
                <a:latin typeface="Arial" panose="020B0604020202020204" pitchFamily="34" charset="0"/>
              </a:endParaRPr>
            </a:p>
          </p:txBody>
        </p:sp>
        <p:sp>
          <p:nvSpPr>
            <p:cNvPr id="117772" name="椭圆 319501"/>
            <p:cNvSpPr/>
            <p:nvPr/>
          </p:nvSpPr>
          <p:spPr>
            <a:xfrm>
              <a:off x="4133" y="1511"/>
              <a:ext cx="914" cy="923"/>
            </a:xfrm>
            <a:prstGeom prst="ellipse">
              <a:avLst/>
            </a:prstGeom>
            <a:gradFill rotWithShape="1">
              <a:gsLst>
                <a:gs pos="0">
                  <a:srgbClr val="2061A2"/>
                </a:gs>
                <a:gs pos="100000">
                  <a:srgbClr val="3399FF">
                    <a:alpha val="0"/>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773" name="椭圆 319502"/>
            <p:cNvSpPr/>
            <p:nvPr/>
          </p:nvSpPr>
          <p:spPr>
            <a:xfrm>
              <a:off x="4177" y="1556"/>
              <a:ext cx="823" cy="830"/>
            </a:xfrm>
            <a:prstGeom prst="ellipse">
              <a:avLst/>
            </a:prstGeom>
            <a:solidFill>
              <a:srgbClr val="000000"/>
            </a:solidFill>
            <a:ln w="38100">
              <a:noFill/>
            </a:ln>
          </p:spPr>
          <p:txBody>
            <a:bodyPr/>
            <a:lstStyle/>
            <a:p>
              <a:pPr algn="ctr"/>
              <a:endParaRPr lang="zh-CN" altLang="en-US" dirty="0">
                <a:latin typeface="Arial" panose="020B0604020202020204" pitchFamily="34" charset="0"/>
              </a:endParaRPr>
            </a:p>
          </p:txBody>
        </p:sp>
        <p:grpSp>
          <p:nvGrpSpPr>
            <p:cNvPr id="117774" name="组合 319503"/>
            <p:cNvGrpSpPr/>
            <p:nvPr/>
          </p:nvGrpSpPr>
          <p:grpSpPr>
            <a:xfrm>
              <a:off x="4190" y="1569"/>
              <a:ext cx="798" cy="806"/>
              <a:chOff x="4166" y="1706"/>
              <a:chExt cx="1252" cy="1252"/>
            </a:xfrm>
          </p:grpSpPr>
          <p:sp>
            <p:nvSpPr>
              <p:cNvPr id="117775" name="椭圆 319504"/>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776" name="椭圆 319505"/>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777" name="椭圆 319506"/>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778" name="椭圆 319507"/>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a:lstStyle/>
              <a:p>
                <a:pPr algn="ctr"/>
                <a:endParaRPr lang="zh-CN" altLang="en-US" dirty="0">
                  <a:latin typeface="Arial" panose="020B0604020202020204" pitchFamily="34" charset="0"/>
                </a:endParaRPr>
              </a:p>
            </p:txBody>
          </p:sp>
        </p:grpSp>
      </p:grpSp>
      <p:sp>
        <p:nvSpPr>
          <p:cNvPr id="117779" name="矩形 319508"/>
          <p:cNvSpPr/>
          <p:nvPr/>
        </p:nvSpPr>
        <p:spPr>
          <a:xfrm>
            <a:off x="1763713" y="3933825"/>
            <a:ext cx="1025525" cy="641350"/>
          </a:xfrm>
          <a:prstGeom prst="rect">
            <a:avLst/>
          </a:prstGeom>
          <a:noFill/>
          <a:ln w="9525">
            <a:noFill/>
          </a:ln>
        </p:spPr>
        <p:txBody>
          <a:bodyPr>
            <a:spAutoFit/>
          </a:bodyPr>
          <a:lstStyle/>
          <a:p>
            <a:pPr algn="ctr"/>
            <a:r>
              <a:rPr lang="zh-CN" altLang="en-US" sz="1800" dirty="0">
                <a:solidFill>
                  <a:srgbClr val="3333FF"/>
                </a:solidFill>
                <a:latin typeface="Arial" panose="020B0604020202020204" pitchFamily="34" charset="0"/>
                <a:ea typeface="黑体" panose="02010609060101010101" pitchFamily="49" charset="-122"/>
              </a:rPr>
              <a:t>工作</a:t>
            </a:r>
            <a:endParaRPr lang="zh-CN" altLang="en-US" sz="1800" dirty="0">
              <a:solidFill>
                <a:srgbClr val="3333FF"/>
              </a:solidFill>
              <a:latin typeface="Arial" panose="020B0604020202020204" pitchFamily="34" charset="0"/>
              <a:ea typeface="黑体" panose="02010609060101010101" pitchFamily="49" charset="-122"/>
            </a:endParaRPr>
          </a:p>
          <a:p>
            <a:pPr algn="ctr"/>
            <a:r>
              <a:rPr lang="zh-CN" altLang="en-US" sz="1800" dirty="0">
                <a:solidFill>
                  <a:srgbClr val="3333FF"/>
                </a:solidFill>
                <a:latin typeface="Arial" panose="020B0604020202020204" pitchFamily="34" charset="0"/>
                <a:ea typeface="黑体" panose="02010609060101010101" pitchFamily="49" charset="-122"/>
              </a:rPr>
              <a:t>过程</a:t>
            </a:r>
            <a:endParaRPr lang="zh-CN" altLang="en-US" sz="1800" dirty="0">
              <a:solidFill>
                <a:srgbClr val="3333FF"/>
              </a:solidFill>
              <a:latin typeface="Arial" panose="020B0604020202020204" pitchFamily="34" charset="0"/>
              <a:ea typeface="黑体" panose="02010609060101010101" pitchFamily="49" charset="-122"/>
            </a:endParaRPr>
          </a:p>
        </p:txBody>
      </p:sp>
      <p:grpSp>
        <p:nvGrpSpPr>
          <p:cNvPr id="117780" name="组合 319509"/>
          <p:cNvGrpSpPr/>
          <p:nvPr/>
        </p:nvGrpSpPr>
        <p:grpSpPr>
          <a:xfrm>
            <a:off x="4546600" y="3613150"/>
            <a:ext cx="1241425" cy="1255713"/>
            <a:chOff x="4062" y="1440"/>
            <a:chExt cx="1052" cy="1063"/>
          </a:xfrm>
        </p:grpSpPr>
        <p:sp>
          <p:nvSpPr>
            <p:cNvPr id="117781" name="椭圆 319510"/>
            <p:cNvSpPr/>
            <p:nvPr/>
          </p:nvSpPr>
          <p:spPr>
            <a:xfrm>
              <a:off x="4062" y="1440"/>
              <a:ext cx="1052" cy="1063"/>
            </a:xfrm>
            <a:prstGeom prst="ellipse">
              <a:avLst/>
            </a:prstGeom>
            <a:gradFill rotWithShape="1">
              <a:gsLst>
                <a:gs pos="0">
                  <a:srgbClr val="FFFFFF"/>
                </a:gs>
                <a:gs pos="50000">
                  <a:srgbClr val="3399FF"/>
                </a:gs>
                <a:gs pos="100000">
                  <a:srgbClr val="FFFFFF"/>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782" name="椭圆 319511"/>
            <p:cNvSpPr/>
            <p:nvPr/>
          </p:nvSpPr>
          <p:spPr>
            <a:xfrm>
              <a:off x="4062" y="1440"/>
              <a:ext cx="1052" cy="1063"/>
            </a:xfrm>
            <a:prstGeom prst="ellipse">
              <a:avLst/>
            </a:prstGeom>
            <a:gradFill rotWithShape="1">
              <a:gsLst>
                <a:gs pos="0">
                  <a:srgbClr val="3399FF">
                    <a:alpha val="32001"/>
                  </a:srgbClr>
                </a:gs>
                <a:gs pos="100000">
                  <a:srgbClr val="000000">
                    <a:alpha val="89998"/>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783" name="椭圆 319512"/>
            <p:cNvSpPr/>
            <p:nvPr/>
          </p:nvSpPr>
          <p:spPr>
            <a:xfrm>
              <a:off x="4132" y="1509"/>
              <a:ext cx="914" cy="923"/>
            </a:xfrm>
            <a:prstGeom prst="ellipse">
              <a:avLst/>
            </a:prstGeom>
            <a:gradFill rotWithShape="1">
              <a:gsLst>
                <a:gs pos="0">
                  <a:srgbClr val="1C538A"/>
                </a:gs>
                <a:gs pos="50000">
                  <a:srgbClr val="3399FF"/>
                </a:gs>
                <a:gs pos="100000">
                  <a:srgbClr val="1C538A"/>
                </a:gs>
              </a:gsLst>
              <a:lin ang="18900000" scaled="1"/>
              <a:tileRect/>
            </a:gradFill>
            <a:ln w="38100">
              <a:noFill/>
            </a:ln>
          </p:spPr>
          <p:txBody>
            <a:bodyPr/>
            <a:lstStyle/>
            <a:p>
              <a:pPr algn="ctr"/>
              <a:endParaRPr lang="zh-CN" altLang="en-US" dirty="0">
                <a:latin typeface="Arial" panose="020B0604020202020204" pitchFamily="34" charset="0"/>
              </a:endParaRPr>
            </a:p>
          </p:txBody>
        </p:sp>
        <p:sp>
          <p:nvSpPr>
            <p:cNvPr id="117784" name="椭圆 319513"/>
            <p:cNvSpPr/>
            <p:nvPr/>
          </p:nvSpPr>
          <p:spPr>
            <a:xfrm>
              <a:off x="4133" y="1511"/>
              <a:ext cx="914" cy="923"/>
            </a:xfrm>
            <a:prstGeom prst="ellipse">
              <a:avLst/>
            </a:prstGeom>
            <a:gradFill rotWithShape="1">
              <a:gsLst>
                <a:gs pos="0">
                  <a:srgbClr val="2061A2"/>
                </a:gs>
                <a:gs pos="100000">
                  <a:srgbClr val="3399FF">
                    <a:alpha val="0"/>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785" name="椭圆 319514"/>
            <p:cNvSpPr/>
            <p:nvPr/>
          </p:nvSpPr>
          <p:spPr>
            <a:xfrm>
              <a:off x="4177" y="1556"/>
              <a:ext cx="823" cy="830"/>
            </a:xfrm>
            <a:prstGeom prst="ellipse">
              <a:avLst/>
            </a:prstGeom>
            <a:solidFill>
              <a:srgbClr val="000000"/>
            </a:solidFill>
            <a:ln w="38100">
              <a:noFill/>
            </a:ln>
          </p:spPr>
          <p:txBody>
            <a:bodyPr/>
            <a:lstStyle/>
            <a:p>
              <a:pPr algn="ctr"/>
              <a:endParaRPr lang="zh-CN" altLang="en-US" dirty="0">
                <a:latin typeface="Arial" panose="020B0604020202020204" pitchFamily="34" charset="0"/>
              </a:endParaRPr>
            </a:p>
          </p:txBody>
        </p:sp>
        <p:grpSp>
          <p:nvGrpSpPr>
            <p:cNvPr id="117786" name="组合 319515"/>
            <p:cNvGrpSpPr/>
            <p:nvPr/>
          </p:nvGrpSpPr>
          <p:grpSpPr>
            <a:xfrm>
              <a:off x="4190" y="1569"/>
              <a:ext cx="798" cy="806"/>
              <a:chOff x="4166" y="1706"/>
              <a:chExt cx="1252" cy="1252"/>
            </a:xfrm>
          </p:grpSpPr>
          <p:sp>
            <p:nvSpPr>
              <p:cNvPr id="117787" name="椭圆 319516"/>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788" name="椭圆 319517"/>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789" name="椭圆 319518"/>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790" name="椭圆 319519"/>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a:lstStyle/>
              <a:p>
                <a:pPr algn="ctr"/>
                <a:endParaRPr lang="zh-CN" altLang="en-US" dirty="0">
                  <a:latin typeface="Arial" panose="020B0604020202020204" pitchFamily="34" charset="0"/>
                </a:endParaRPr>
              </a:p>
            </p:txBody>
          </p:sp>
        </p:grpSp>
      </p:grpSp>
      <p:sp>
        <p:nvSpPr>
          <p:cNvPr id="117791" name="矩形 319520"/>
          <p:cNvSpPr/>
          <p:nvPr/>
        </p:nvSpPr>
        <p:spPr>
          <a:xfrm>
            <a:off x="4716463" y="3933825"/>
            <a:ext cx="906462" cy="641350"/>
          </a:xfrm>
          <a:prstGeom prst="rect">
            <a:avLst/>
          </a:prstGeom>
          <a:noFill/>
          <a:ln w="9525">
            <a:noFill/>
          </a:ln>
        </p:spPr>
        <p:txBody>
          <a:bodyPr>
            <a:spAutoFit/>
          </a:bodyPr>
          <a:lstStyle/>
          <a:p>
            <a:pPr algn="ctr"/>
            <a:r>
              <a:rPr lang="zh-CN" altLang="en-US" sz="1800" dirty="0">
                <a:solidFill>
                  <a:srgbClr val="3333FF"/>
                </a:solidFill>
                <a:latin typeface="Arial" panose="020B0604020202020204" pitchFamily="34" charset="0"/>
                <a:ea typeface="黑体" panose="02010609060101010101" pitchFamily="49" charset="-122"/>
              </a:rPr>
              <a:t>核心</a:t>
            </a:r>
            <a:endParaRPr lang="zh-CN" altLang="en-US" sz="1800" dirty="0">
              <a:solidFill>
                <a:srgbClr val="3333FF"/>
              </a:solidFill>
              <a:latin typeface="Arial" panose="020B0604020202020204" pitchFamily="34" charset="0"/>
              <a:ea typeface="黑体" panose="02010609060101010101" pitchFamily="49" charset="-122"/>
            </a:endParaRPr>
          </a:p>
          <a:p>
            <a:pPr algn="ctr"/>
            <a:r>
              <a:rPr lang="zh-CN" altLang="en-US" sz="1800" dirty="0">
                <a:solidFill>
                  <a:srgbClr val="3333FF"/>
                </a:solidFill>
                <a:latin typeface="Arial" panose="020B0604020202020204" pitchFamily="34" charset="0"/>
                <a:ea typeface="黑体" panose="02010609060101010101" pitchFamily="49" charset="-122"/>
              </a:rPr>
              <a:t>能力</a:t>
            </a:r>
            <a:endParaRPr lang="zh-CN" altLang="en-US" sz="1800" dirty="0">
              <a:solidFill>
                <a:srgbClr val="3333FF"/>
              </a:solidFill>
              <a:latin typeface="Arial" panose="020B0604020202020204" pitchFamily="34" charset="0"/>
              <a:ea typeface="黑体" panose="02010609060101010101" pitchFamily="49" charset="-122"/>
            </a:endParaRPr>
          </a:p>
        </p:txBody>
      </p:sp>
      <p:grpSp>
        <p:nvGrpSpPr>
          <p:cNvPr id="117792" name="组合 319521"/>
          <p:cNvGrpSpPr/>
          <p:nvPr/>
        </p:nvGrpSpPr>
        <p:grpSpPr>
          <a:xfrm>
            <a:off x="3132138" y="3613150"/>
            <a:ext cx="1241425" cy="1255713"/>
            <a:chOff x="4062" y="1440"/>
            <a:chExt cx="1052" cy="1063"/>
          </a:xfrm>
        </p:grpSpPr>
        <p:sp>
          <p:nvSpPr>
            <p:cNvPr id="117793" name="椭圆 319522"/>
            <p:cNvSpPr/>
            <p:nvPr/>
          </p:nvSpPr>
          <p:spPr>
            <a:xfrm>
              <a:off x="4062" y="1440"/>
              <a:ext cx="1052" cy="1063"/>
            </a:xfrm>
            <a:prstGeom prst="ellipse">
              <a:avLst/>
            </a:prstGeom>
            <a:gradFill rotWithShape="1">
              <a:gsLst>
                <a:gs pos="0">
                  <a:srgbClr val="FFFFFF"/>
                </a:gs>
                <a:gs pos="50000">
                  <a:srgbClr val="3399FF"/>
                </a:gs>
                <a:gs pos="100000">
                  <a:srgbClr val="FFFFFF"/>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794" name="椭圆 319523"/>
            <p:cNvSpPr/>
            <p:nvPr/>
          </p:nvSpPr>
          <p:spPr>
            <a:xfrm>
              <a:off x="4062" y="1440"/>
              <a:ext cx="1052" cy="1063"/>
            </a:xfrm>
            <a:prstGeom prst="ellipse">
              <a:avLst/>
            </a:prstGeom>
            <a:gradFill rotWithShape="1">
              <a:gsLst>
                <a:gs pos="0">
                  <a:srgbClr val="3399FF">
                    <a:alpha val="32001"/>
                  </a:srgbClr>
                </a:gs>
                <a:gs pos="100000">
                  <a:srgbClr val="000000">
                    <a:alpha val="89998"/>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795" name="椭圆 319524"/>
            <p:cNvSpPr/>
            <p:nvPr/>
          </p:nvSpPr>
          <p:spPr>
            <a:xfrm>
              <a:off x="4132" y="1509"/>
              <a:ext cx="914" cy="923"/>
            </a:xfrm>
            <a:prstGeom prst="ellipse">
              <a:avLst/>
            </a:prstGeom>
            <a:gradFill rotWithShape="1">
              <a:gsLst>
                <a:gs pos="0">
                  <a:srgbClr val="1C538A"/>
                </a:gs>
                <a:gs pos="50000">
                  <a:srgbClr val="3399FF"/>
                </a:gs>
                <a:gs pos="100000">
                  <a:srgbClr val="1C538A"/>
                </a:gs>
              </a:gsLst>
              <a:lin ang="18900000" scaled="1"/>
              <a:tileRect/>
            </a:gradFill>
            <a:ln w="38100">
              <a:noFill/>
            </a:ln>
          </p:spPr>
          <p:txBody>
            <a:bodyPr/>
            <a:lstStyle/>
            <a:p>
              <a:pPr algn="ctr"/>
              <a:endParaRPr lang="zh-CN" altLang="en-US" dirty="0">
                <a:latin typeface="Arial" panose="020B0604020202020204" pitchFamily="34" charset="0"/>
              </a:endParaRPr>
            </a:p>
          </p:txBody>
        </p:sp>
        <p:sp>
          <p:nvSpPr>
            <p:cNvPr id="117796" name="椭圆 319525"/>
            <p:cNvSpPr/>
            <p:nvPr/>
          </p:nvSpPr>
          <p:spPr>
            <a:xfrm>
              <a:off x="4133" y="1511"/>
              <a:ext cx="914" cy="923"/>
            </a:xfrm>
            <a:prstGeom prst="ellipse">
              <a:avLst/>
            </a:prstGeom>
            <a:gradFill rotWithShape="1">
              <a:gsLst>
                <a:gs pos="0">
                  <a:srgbClr val="2061A2"/>
                </a:gs>
                <a:gs pos="100000">
                  <a:srgbClr val="3399FF">
                    <a:alpha val="0"/>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797" name="椭圆 319526"/>
            <p:cNvSpPr/>
            <p:nvPr/>
          </p:nvSpPr>
          <p:spPr>
            <a:xfrm>
              <a:off x="4177" y="1556"/>
              <a:ext cx="823" cy="830"/>
            </a:xfrm>
            <a:prstGeom prst="ellipse">
              <a:avLst/>
            </a:prstGeom>
            <a:solidFill>
              <a:srgbClr val="000000"/>
            </a:solidFill>
            <a:ln w="38100">
              <a:noFill/>
            </a:ln>
          </p:spPr>
          <p:txBody>
            <a:bodyPr/>
            <a:lstStyle/>
            <a:p>
              <a:pPr algn="ctr"/>
              <a:endParaRPr lang="zh-CN" altLang="en-US" dirty="0">
                <a:latin typeface="Arial" panose="020B0604020202020204" pitchFamily="34" charset="0"/>
              </a:endParaRPr>
            </a:p>
          </p:txBody>
        </p:sp>
        <p:grpSp>
          <p:nvGrpSpPr>
            <p:cNvPr id="117798" name="组合 319527"/>
            <p:cNvGrpSpPr/>
            <p:nvPr/>
          </p:nvGrpSpPr>
          <p:grpSpPr>
            <a:xfrm>
              <a:off x="4190" y="1569"/>
              <a:ext cx="798" cy="806"/>
              <a:chOff x="4166" y="1706"/>
              <a:chExt cx="1252" cy="1252"/>
            </a:xfrm>
          </p:grpSpPr>
          <p:sp>
            <p:nvSpPr>
              <p:cNvPr id="117799" name="椭圆 319528"/>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00" name="椭圆 319529"/>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01" name="椭圆 319530"/>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02" name="椭圆 319531"/>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a:lstStyle/>
              <a:p>
                <a:pPr algn="ctr"/>
                <a:endParaRPr lang="zh-CN" altLang="en-US" dirty="0">
                  <a:latin typeface="Arial" panose="020B0604020202020204" pitchFamily="34" charset="0"/>
                </a:endParaRPr>
              </a:p>
            </p:txBody>
          </p:sp>
        </p:grpSp>
      </p:grpSp>
      <p:sp>
        <p:nvSpPr>
          <p:cNvPr id="117803" name="矩形 319532"/>
          <p:cNvSpPr/>
          <p:nvPr/>
        </p:nvSpPr>
        <p:spPr>
          <a:xfrm>
            <a:off x="3276600" y="3933825"/>
            <a:ext cx="1019175" cy="641350"/>
          </a:xfrm>
          <a:prstGeom prst="rect">
            <a:avLst/>
          </a:prstGeom>
          <a:noFill/>
          <a:ln w="9525">
            <a:noFill/>
          </a:ln>
        </p:spPr>
        <p:txBody>
          <a:bodyPr>
            <a:spAutoFit/>
          </a:bodyPr>
          <a:lstStyle/>
          <a:p>
            <a:pPr algn="ctr"/>
            <a:r>
              <a:rPr lang="zh-CN" altLang="zh-CN" sz="1800" dirty="0">
                <a:solidFill>
                  <a:srgbClr val="3333FF"/>
                </a:solidFill>
                <a:latin typeface="Arial" panose="020B0604020202020204" pitchFamily="34" charset="0"/>
                <a:ea typeface="黑体" panose="02010609060101010101" pitchFamily="49" charset="-122"/>
              </a:rPr>
              <a:t>岗位</a:t>
            </a:r>
            <a:endParaRPr lang="en-US" altLang="zh-CN" sz="1800">
              <a:solidFill>
                <a:srgbClr val="3333FF"/>
              </a:solidFill>
              <a:latin typeface="Arial" panose="020B0604020202020204" pitchFamily="34" charset="0"/>
              <a:ea typeface="黑体" panose="02010609060101010101" pitchFamily="49" charset="-122"/>
            </a:endParaRPr>
          </a:p>
          <a:p>
            <a:pPr algn="ctr"/>
            <a:r>
              <a:rPr lang="zh-CN" altLang="zh-CN" sz="1800" dirty="0">
                <a:solidFill>
                  <a:srgbClr val="3333FF"/>
                </a:solidFill>
                <a:latin typeface="Arial" panose="020B0604020202020204" pitchFamily="34" charset="0"/>
                <a:ea typeface="黑体" panose="02010609060101010101" pitchFamily="49" charset="-122"/>
              </a:rPr>
              <a:t>能力</a:t>
            </a:r>
            <a:endParaRPr lang="en-US" altLang="zh-CN" sz="1800">
              <a:solidFill>
                <a:srgbClr val="3333FF"/>
              </a:solidFill>
              <a:latin typeface="Arial" panose="020B0604020202020204" pitchFamily="34" charset="0"/>
              <a:ea typeface="黑体" panose="02010609060101010101" pitchFamily="49" charset="-122"/>
            </a:endParaRPr>
          </a:p>
        </p:txBody>
      </p:sp>
      <p:grpSp>
        <p:nvGrpSpPr>
          <p:cNvPr id="117804" name="组合 319533"/>
          <p:cNvGrpSpPr/>
          <p:nvPr/>
        </p:nvGrpSpPr>
        <p:grpSpPr>
          <a:xfrm>
            <a:off x="250825" y="3613150"/>
            <a:ext cx="1241425" cy="1255713"/>
            <a:chOff x="4062" y="1440"/>
            <a:chExt cx="1052" cy="1063"/>
          </a:xfrm>
        </p:grpSpPr>
        <p:sp>
          <p:nvSpPr>
            <p:cNvPr id="117805" name="椭圆 319534"/>
            <p:cNvSpPr/>
            <p:nvPr/>
          </p:nvSpPr>
          <p:spPr>
            <a:xfrm>
              <a:off x="4062" y="1440"/>
              <a:ext cx="1052" cy="1063"/>
            </a:xfrm>
            <a:prstGeom prst="ellipse">
              <a:avLst/>
            </a:prstGeom>
            <a:gradFill rotWithShape="1">
              <a:gsLst>
                <a:gs pos="0">
                  <a:srgbClr val="FFFFFF"/>
                </a:gs>
                <a:gs pos="50000">
                  <a:srgbClr val="3399FF"/>
                </a:gs>
                <a:gs pos="100000">
                  <a:srgbClr val="FFFFFF"/>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806" name="椭圆 319535"/>
            <p:cNvSpPr/>
            <p:nvPr/>
          </p:nvSpPr>
          <p:spPr>
            <a:xfrm>
              <a:off x="4062" y="1440"/>
              <a:ext cx="1052" cy="1063"/>
            </a:xfrm>
            <a:prstGeom prst="ellipse">
              <a:avLst/>
            </a:prstGeom>
            <a:gradFill rotWithShape="1">
              <a:gsLst>
                <a:gs pos="0">
                  <a:srgbClr val="3399FF">
                    <a:alpha val="32001"/>
                  </a:srgbClr>
                </a:gs>
                <a:gs pos="100000">
                  <a:srgbClr val="000000">
                    <a:alpha val="89998"/>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807" name="椭圆 319536"/>
            <p:cNvSpPr/>
            <p:nvPr/>
          </p:nvSpPr>
          <p:spPr>
            <a:xfrm>
              <a:off x="4132" y="1509"/>
              <a:ext cx="914" cy="923"/>
            </a:xfrm>
            <a:prstGeom prst="ellipse">
              <a:avLst/>
            </a:prstGeom>
            <a:gradFill rotWithShape="1">
              <a:gsLst>
                <a:gs pos="0">
                  <a:srgbClr val="1C538A"/>
                </a:gs>
                <a:gs pos="50000">
                  <a:srgbClr val="3399FF"/>
                </a:gs>
                <a:gs pos="100000">
                  <a:srgbClr val="1C538A"/>
                </a:gs>
              </a:gsLst>
              <a:lin ang="18900000" scaled="1"/>
              <a:tileRect/>
            </a:gradFill>
            <a:ln w="38100">
              <a:noFill/>
            </a:ln>
          </p:spPr>
          <p:txBody>
            <a:bodyPr/>
            <a:lstStyle/>
            <a:p>
              <a:pPr algn="ctr"/>
              <a:endParaRPr lang="zh-CN" altLang="en-US" dirty="0">
                <a:latin typeface="Arial" panose="020B0604020202020204" pitchFamily="34" charset="0"/>
              </a:endParaRPr>
            </a:p>
          </p:txBody>
        </p:sp>
        <p:sp>
          <p:nvSpPr>
            <p:cNvPr id="117808" name="椭圆 319537"/>
            <p:cNvSpPr/>
            <p:nvPr/>
          </p:nvSpPr>
          <p:spPr>
            <a:xfrm>
              <a:off x="4133" y="1511"/>
              <a:ext cx="914" cy="923"/>
            </a:xfrm>
            <a:prstGeom prst="ellipse">
              <a:avLst/>
            </a:prstGeom>
            <a:gradFill rotWithShape="1">
              <a:gsLst>
                <a:gs pos="0">
                  <a:srgbClr val="2061A2"/>
                </a:gs>
                <a:gs pos="100000">
                  <a:srgbClr val="3399FF">
                    <a:alpha val="0"/>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809" name="椭圆 319538"/>
            <p:cNvSpPr/>
            <p:nvPr/>
          </p:nvSpPr>
          <p:spPr>
            <a:xfrm>
              <a:off x="4177" y="1556"/>
              <a:ext cx="823" cy="830"/>
            </a:xfrm>
            <a:prstGeom prst="ellipse">
              <a:avLst/>
            </a:prstGeom>
            <a:solidFill>
              <a:srgbClr val="000000"/>
            </a:solidFill>
            <a:ln w="38100">
              <a:noFill/>
            </a:ln>
          </p:spPr>
          <p:txBody>
            <a:bodyPr/>
            <a:lstStyle/>
            <a:p>
              <a:pPr algn="ctr"/>
              <a:endParaRPr lang="zh-CN" altLang="en-US" dirty="0">
                <a:latin typeface="Arial" panose="020B0604020202020204" pitchFamily="34" charset="0"/>
              </a:endParaRPr>
            </a:p>
          </p:txBody>
        </p:sp>
        <p:grpSp>
          <p:nvGrpSpPr>
            <p:cNvPr id="117810" name="组合 319539"/>
            <p:cNvGrpSpPr/>
            <p:nvPr/>
          </p:nvGrpSpPr>
          <p:grpSpPr>
            <a:xfrm>
              <a:off x="4190" y="1569"/>
              <a:ext cx="798" cy="806"/>
              <a:chOff x="4166" y="1706"/>
              <a:chExt cx="1252" cy="1252"/>
            </a:xfrm>
          </p:grpSpPr>
          <p:sp>
            <p:nvSpPr>
              <p:cNvPr id="117811" name="椭圆 319540"/>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12" name="椭圆 319541"/>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13" name="椭圆 319542"/>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14" name="椭圆 319543"/>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a:lstStyle/>
              <a:p>
                <a:pPr algn="ctr"/>
                <a:endParaRPr lang="zh-CN" altLang="en-US" dirty="0">
                  <a:latin typeface="Arial" panose="020B0604020202020204" pitchFamily="34" charset="0"/>
                </a:endParaRPr>
              </a:p>
            </p:txBody>
          </p:sp>
        </p:grpSp>
      </p:grpSp>
      <p:sp>
        <p:nvSpPr>
          <p:cNvPr id="319545" name="矩形 319544"/>
          <p:cNvSpPr/>
          <p:nvPr/>
        </p:nvSpPr>
        <p:spPr>
          <a:xfrm>
            <a:off x="323850" y="4070350"/>
            <a:ext cx="1109663" cy="366713"/>
          </a:xfrm>
          <a:prstGeom prst="rect">
            <a:avLst/>
          </a:prstGeom>
          <a:noFill/>
          <a:ln w="9525">
            <a:noFill/>
          </a:ln>
        </p:spPr>
        <p:txBody>
          <a:bodyPr>
            <a:spAutoFit/>
          </a:bodyPr>
          <a:lstStyle/>
          <a:p>
            <a:pPr lvl="0" algn="ctr" fontAlgn="base"/>
            <a:r>
              <a:rPr lang="zh-CN" altLang="en-US" sz="1800" b="1" strike="noStrike" noProof="1">
                <a:solidFill>
                  <a:srgbClr val="3333FF"/>
                </a:solidFill>
                <a:effectLst>
                  <a:outerShdw blurRad="38100" dist="38100" dir="2700000">
                    <a:srgbClr val="C0C0C0"/>
                  </a:outerShdw>
                </a:effectLst>
                <a:latin typeface="黑体" panose="02010609060101010101" pitchFamily="49" charset="-122"/>
                <a:ea typeface="黑体" panose="02010609060101010101" pitchFamily="49" charset="-122"/>
                <a:cs typeface="+mn-ea"/>
              </a:rPr>
              <a:t>岗位（群）</a:t>
            </a:r>
            <a:endParaRPr lang="zh-CN" altLang="en-US" sz="1800" b="1" strike="noStrike" noProof="1">
              <a:solidFill>
                <a:srgbClr val="3333FF"/>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grpSp>
        <p:nvGrpSpPr>
          <p:cNvPr id="117816" name="组合 319545"/>
          <p:cNvGrpSpPr/>
          <p:nvPr/>
        </p:nvGrpSpPr>
        <p:grpSpPr>
          <a:xfrm>
            <a:off x="5940425" y="3613150"/>
            <a:ext cx="1241425" cy="1255713"/>
            <a:chOff x="4062" y="1440"/>
            <a:chExt cx="1052" cy="1063"/>
          </a:xfrm>
        </p:grpSpPr>
        <p:sp>
          <p:nvSpPr>
            <p:cNvPr id="117817" name="椭圆 319546"/>
            <p:cNvSpPr/>
            <p:nvPr/>
          </p:nvSpPr>
          <p:spPr>
            <a:xfrm>
              <a:off x="4062" y="1440"/>
              <a:ext cx="1052" cy="1063"/>
            </a:xfrm>
            <a:prstGeom prst="ellipse">
              <a:avLst/>
            </a:prstGeom>
            <a:gradFill rotWithShape="1">
              <a:gsLst>
                <a:gs pos="0">
                  <a:srgbClr val="FFFFFF"/>
                </a:gs>
                <a:gs pos="50000">
                  <a:srgbClr val="3399FF"/>
                </a:gs>
                <a:gs pos="100000">
                  <a:srgbClr val="FFFFFF"/>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818" name="椭圆 319547"/>
            <p:cNvSpPr/>
            <p:nvPr/>
          </p:nvSpPr>
          <p:spPr>
            <a:xfrm>
              <a:off x="4062" y="1440"/>
              <a:ext cx="1052" cy="1063"/>
            </a:xfrm>
            <a:prstGeom prst="ellipse">
              <a:avLst/>
            </a:prstGeom>
            <a:gradFill rotWithShape="1">
              <a:gsLst>
                <a:gs pos="0">
                  <a:srgbClr val="3399FF">
                    <a:alpha val="32001"/>
                  </a:srgbClr>
                </a:gs>
                <a:gs pos="100000">
                  <a:srgbClr val="000000">
                    <a:alpha val="89998"/>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819" name="椭圆 319548"/>
            <p:cNvSpPr/>
            <p:nvPr/>
          </p:nvSpPr>
          <p:spPr>
            <a:xfrm>
              <a:off x="4132" y="1509"/>
              <a:ext cx="914" cy="923"/>
            </a:xfrm>
            <a:prstGeom prst="ellipse">
              <a:avLst/>
            </a:prstGeom>
            <a:gradFill rotWithShape="1">
              <a:gsLst>
                <a:gs pos="0">
                  <a:srgbClr val="1C538A"/>
                </a:gs>
                <a:gs pos="50000">
                  <a:srgbClr val="3399FF"/>
                </a:gs>
                <a:gs pos="100000">
                  <a:srgbClr val="1C538A"/>
                </a:gs>
              </a:gsLst>
              <a:lin ang="18900000" scaled="1"/>
              <a:tileRect/>
            </a:gradFill>
            <a:ln w="38100">
              <a:noFill/>
            </a:ln>
          </p:spPr>
          <p:txBody>
            <a:bodyPr/>
            <a:lstStyle/>
            <a:p>
              <a:pPr algn="ctr"/>
              <a:endParaRPr lang="zh-CN" altLang="en-US" dirty="0">
                <a:latin typeface="Arial" panose="020B0604020202020204" pitchFamily="34" charset="0"/>
              </a:endParaRPr>
            </a:p>
          </p:txBody>
        </p:sp>
        <p:sp>
          <p:nvSpPr>
            <p:cNvPr id="117820" name="椭圆 319549"/>
            <p:cNvSpPr/>
            <p:nvPr/>
          </p:nvSpPr>
          <p:spPr>
            <a:xfrm>
              <a:off x="4133" y="1511"/>
              <a:ext cx="914" cy="923"/>
            </a:xfrm>
            <a:prstGeom prst="ellipse">
              <a:avLst/>
            </a:prstGeom>
            <a:gradFill rotWithShape="1">
              <a:gsLst>
                <a:gs pos="0">
                  <a:srgbClr val="2061A2"/>
                </a:gs>
                <a:gs pos="100000">
                  <a:srgbClr val="3399FF">
                    <a:alpha val="0"/>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821" name="椭圆 319550"/>
            <p:cNvSpPr/>
            <p:nvPr/>
          </p:nvSpPr>
          <p:spPr>
            <a:xfrm>
              <a:off x="4177" y="1556"/>
              <a:ext cx="823" cy="830"/>
            </a:xfrm>
            <a:prstGeom prst="ellipse">
              <a:avLst/>
            </a:prstGeom>
            <a:solidFill>
              <a:srgbClr val="000000"/>
            </a:solidFill>
            <a:ln w="38100">
              <a:noFill/>
            </a:ln>
          </p:spPr>
          <p:txBody>
            <a:bodyPr/>
            <a:lstStyle/>
            <a:p>
              <a:pPr algn="ctr"/>
              <a:endParaRPr lang="zh-CN" altLang="en-US" dirty="0">
                <a:latin typeface="Arial" panose="020B0604020202020204" pitchFamily="34" charset="0"/>
              </a:endParaRPr>
            </a:p>
          </p:txBody>
        </p:sp>
        <p:grpSp>
          <p:nvGrpSpPr>
            <p:cNvPr id="117822" name="组合 319551"/>
            <p:cNvGrpSpPr/>
            <p:nvPr/>
          </p:nvGrpSpPr>
          <p:grpSpPr>
            <a:xfrm>
              <a:off x="4190" y="1569"/>
              <a:ext cx="798" cy="806"/>
              <a:chOff x="4166" y="1706"/>
              <a:chExt cx="1252" cy="1252"/>
            </a:xfrm>
          </p:grpSpPr>
          <p:sp>
            <p:nvSpPr>
              <p:cNvPr id="117823" name="椭圆 319552"/>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24" name="椭圆 319553"/>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25" name="椭圆 319554"/>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26" name="椭圆 319555"/>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a:lstStyle/>
              <a:p>
                <a:pPr algn="ctr"/>
                <a:endParaRPr lang="zh-CN" altLang="en-US" dirty="0">
                  <a:latin typeface="Arial" panose="020B0604020202020204" pitchFamily="34" charset="0"/>
                </a:endParaRPr>
              </a:p>
            </p:txBody>
          </p:sp>
        </p:grpSp>
      </p:grpSp>
      <p:sp>
        <p:nvSpPr>
          <p:cNvPr id="117827" name="矩形 319556"/>
          <p:cNvSpPr/>
          <p:nvPr/>
        </p:nvSpPr>
        <p:spPr>
          <a:xfrm>
            <a:off x="6084888" y="3933825"/>
            <a:ext cx="906462" cy="641350"/>
          </a:xfrm>
          <a:prstGeom prst="rect">
            <a:avLst/>
          </a:prstGeom>
          <a:noFill/>
          <a:ln w="9525">
            <a:noFill/>
          </a:ln>
        </p:spPr>
        <p:txBody>
          <a:bodyPr>
            <a:spAutoFit/>
          </a:bodyPr>
          <a:lstStyle/>
          <a:p>
            <a:pPr algn="ctr"/>
            <a:r>
              <a:rPr lang="zh-CN" altLang="en-US" sz="1800" dirty="0">
                <a:solidFill>
                  <a:srgbClr val="3333FF"/>
                </a:solidFill>
                <a:latin typeface="Arial" panose="020B0604020202020204" pitchFamily="34" charset="0"/>
                <a:ea typeface="黑体" panose="02010609060101010101" pitchFamily="49" charset="-122"/>
              </a:rPr>
              <a:t>核心</a:t>
            </a:r>
            <a:endParaRPr lang="zh-CN" altLang="en-US" sz="1800" dirty="0">
              <a:solidFill>
                <a:srgbClr val="3333FF"/>
              </a:solidFill>
              <a:latin typeface="Arial" panose="020B0604020202020204" pitchFamily="34" charset="0"/>
              <a:ea typeface="黑体" panose="02010609060101010101" pitchFamily="49" charset="-122"/>
            </a:endParaRPr>
          </a:p>
          <a:p>
            <a:pPr algn="ctr"/>
            <a:r>
              <a:rPr lang="zh-CN" altLang="en-US" sz="1800" dirty="0">
                <a:solidFill>
                  <a:srgbClr val="3333FF"/>
                </a:solidFill>
                <a:latin typeface="Arial" panose="020B0604020202020204" pitchFamily="34" charset="0"/>
                <a:ea typeface="黑体" panose="02010609060101010101" pitchFamily="49" charset="-122"/>
              </a:rPr>
              <a:t>课程</a:t>
            </a:r>
            <a:endParaRPr lang="zh-CN" altLang="en-US" sz="1800" dirty="0">
              <a:solidFill>
                <a:srgbClr val="3333FF"/>
              </a:solidFill>
              <a:latin typeface="Arial" panose="020B0604020202020204" pitchFamily="34" charset="0"/>
              <a:ea typeface="黑体" panose="02010609060101010101" pitchFamily="49" charset="-122"/>
            </a:endParaRPr>
          </a:p>
        </p:txBody>
      </p:sp>
      <p:grpSp>
        <p:nvGrpSpPr>
          <p:cNvPr id="117828" name="组合 319557"/>
          <p:cNvGrpSpPr/>
          <p:nvPr/>
        </p:nvGrpSpPr>
        <p:grpSpPr>
          <a:xfrm>
            <a:off x="7324725" y="3598863"/>
            <a:ext cx="1241425" cy="1255712"/>
            <a:chOff x="4062" y="1440"/>
            <a:chExt cx="1052" cy="1063"/>
          </a:xfrm>
        </p:grpSpPr>
        <p:sp>
          <p:nvSpPr>
            <p:cNvPr id="117829" name="椭圆 319558"/>
            <p:cNvSpPr/>
            <p:nvPr/>
          </p:nvSpPr>
          <p:spPr>
            <a:xfrm>
              <a:off x="4062" y="1440"/>
              <a:ext cx="1052" cy="1063"/>
            </a:xfrm>
            <a:prstGeom prst="ellipse">
              <a:avLst/>
            </a:prstGeom>
            <a:gradFill rotWithShape="1">
              <a:gsLst>
                <a:gs pos="0">
                  <a:srgbClr val="FFFFFF"/>
                </a:gs>
                <a:gs pos="50000">
                  <a:srgbClr val="3399FF"/>
                </a:gs>
                <a:gs pos="100000">
                  <a:srgbClr val="FFFFFF"/>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830" name="椭圆 319559"/>
            <p:cNvSpPr/>
            <p:nvPr/>
          </p:nvSpPr>
          <p:spPr>
            <a:xfrm>
              <a:off x="4062" y="1440"/>
              <a:ext cx="1052" cy="1063"/>
            </a:xfrm>
            <a:prstGeom prst="ellipse">
              <a:avLst/>
            </a:prstGeom>
            <a:gradFill rotWithShape="1">
              <a:gsLst>
                <a:gs pos="0">
                  <a:srgbClr val="3399FF">
                    <a:alpha val="32001"/>
                  </a:srgbClr>
                </a:gs>
                <a:gs pos="100000">
                  <a:srgbClr val="000000">
                    <a:alpha val="89998"/>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831" name="椭圆 319560"/>
            <p:cNvSpPr/>
            <p:nvPr/>
          </p:nvSpPr>
          <p:spPr>
            <a:xfrm>
              <a:off x="4132" y="1509"/>
              <a:ext cx="914" cy="923"/>
            </a:xfrm>
            <a:prstGeom prst="ellipse">
              <a:avLst/>
            </a:prstGeom>
            <a:gradFill rotWithShape="1">
              <a:gsLst>
                <a:gs pos="0">
                  <a:srgbClr val="1C538A"/>
                </a:gs>
                <a:gs pos="50000">
                  <a:srgbClr val="3399FF"/>
                </a:gs>
                <a:gs pos="100000">
                  <a:srgbClr val="1C538A"/>
                </a:gs>
              </a:gsLst>
              <a:lin ang="18900000" scaled="1"/>
              <a:tileRect/>
            </a:gradFill>
            <a:ln w="38100">
              <a:noFill/>
            </a:ln>
          </p:spPr>
          <p:txBody>
            <a:bodyPr/>
            <a:lstStyle/>
            <a:p>
              <a:pPr algn="ctr"/>
              <a:endParaRPr lang="zh-CN" altLang="en-US" dirty="0">
                <a:latin typeface="Arial" panose="020B0604020202020204" pitchFamily="34" charset="0"/>
              </a:endParaRPr>
            </a:p>
          </p:txBody>
        </p:sp>
        <p:sp>
          <p:nvSpPr>
            <p:cNvPr id="117832" name="椭圆 319561"/>
            <p:cNvSpPr/>
            <p:nvPr/>
          </p:nvSpPr>
          <p:spPr>
            <a:xfrm>
              <a:off x="4133" y="1511"/>
              <a:ext cx="914" cy="923"/>
            </a:xfrm>
            <a:prstGeom prst="ellipse">
              <a:avLst/>
            </a:prstGeom>
            <a:gradFill rotWithShape="1">
              <a:gsLst>
                <a:gs pos="0">
                  <a:srgbClr val="2061A2"/>
                </a:gs>
                <a:gs pos="100000">
                  <a:srgbClr val="3399FF">
                    <a:alpha val="0"/>
                  </a:srgbClr>
                </a:gs>
              </a:gsLst>
              <a:lin ang="2700000" scaled="1"/>
              <a:tileRect/>
            </a:gradFill>
            <a:ln w="38100">
              <a:noFill/>
            </a:ln>
          </p:spPr>
          <p:txBody>
            <a:bodyPr/>
            <a:lstStyle/>
            <a:p>
              <a:pPr algn="ctr"/>
              <a:endParaRPr lang="zh-CN" altLang="en-US" dirty="0">
                <a:latin typeface="Arial" panose="020B0604020202020204" pitchFamily="34" charset="0"/>
              </a:endParaRPr>
            </a:p>
          </p:txBody>
        </p:sp>
        <p:sp>
          <p:nvSpPr>
            <p:cNvPr id="117833" name="椭圆 319562"/>
            <p:cNvSpPr/>
            <p:nvPr/>
          </p:nvSpPr>
          <p:spPr>
            <a:xfrm>
              <a:off x="4177" y="1556"/>
              <a:ext cx="823" cy="830"/>
            </a:xfrm>
            <a:prstGeom prst="ellipse">
              <a:avLst/>
            </a:prstGeom>
            <a:solidFill>
              <a:srgbClr val="000000"/>
            </a:solidFill>
            <a:ln w="38100">
              <a:noFill/>
            </a:ln>
          </p:spPr>
          <p:txBody>
            <a:bodyPr/>
            <a:lstStyle/>
            <a:p>
              <a:pPr algn="ctr"/>
              <a:endParaRPr lang="zh-CN" altLang="en-US" dirty="0">
                <a:latin typeface="Arial" panose="020B0604020202020204" pitchFamily="34" charset="0"/>
              </a:endParaRPr>
            </a:p>
          </p:txBody>
        </p:sp>
        <p:grpSp>
          <p:nvGrpSpPr>
            <p:cNvPr id="117834" name="组合 319563"/>
            <p:cNvGrpSpPr/>
            <p:nvPr/>
          </p:nvGrpSpPr>
          <p:grpSpPr>
            <a:xfrm>
              <a:off x="4190" y="1569"/>
              <a:ext cx="798" cy="806"/>
              <a:chOff x="4166" y="1706"/>
              <a:chExt cx="1252" cy="1252"/>
            </a:xfrm>
          </p:grpSpPr>
          <p:sp>
            <p:nvSpPr>
              <p:cNvPr id="117835" name="椭圆 319564"/>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36" name="椭圆 319565"/>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37" name="椭圆 319566"/>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a:lstStyle/>
              <a:p>
                <a:pPr algn="ctr"/>
                <a:endParaRPr lang="zh-CN" altLang="en-US" dirty="0">
                  <a:latin typeface="Arial" panose="020B0604020202020204" pitchFamily="34" charset="0"/>
                </a:endParaRPr>
              </a:p>
            </p:txBody>
          </p:sp>
          <p:sp>
            <p:nvSpPr>
              <p:cNvPr id="117838" name="椭圆 319567"/>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a:lstStyle/>
              <a:p>
                <a:pPr algn="ctr"/>
                <a:endParaRPr lang="zh-CN" altLang="en-US" dirty="0">
                  <a:latin typeface="Arial" panose="020B0604020202020204" pitchFamily="34" charset="0"/>
                </a:endParaRPr>
              </a:p>
            </p:txBody>
          </p:sp>
        </p:grpSp>
      </p:grpSp>
      <p:sp>
        <p:nvSpPr>
          <p:cNvPr id="117839" name="矩形 319568"/>
          <p:cNvSpPr/>
          <p:nvPr/>
        </p:nvSpPr>
        <p:spPr>
          <a:xfrm>
            <a:off x="7524750" y="3860800"/>
            <a:ext cx="906463" cy="825500"/>
          </a:xfrm>
          <a:prstGeom prst="rect">
            <a:avLst/>
          </a:prstGeom>
          <a:noFill/>
          <a:ln w="9525">
            <a:noFill/>
          </a:ln>
        </p:spPr>
        <p:txBody>
          <a:bodyPr>
            <a:spAutoFit/>
          </a:bodyPr>
          <a:lstStyle/>
          <a:p>
            <a:pPr algn="ctr"/>
            <a:r>
              <a:rPr lang="zh-CN" altLang="en-US" sz="1600" dirty="0">
                <a:solidFill>
                  <a:srgbClr val="3333FF"/>
                </a:solidFill>
                <a:latin typeface="Arial" panose="020B0604020202020204" pitchFamily="34" charset="0"/>
                <a:ea typeface="黑体" panose="02010609060101010101" pitchFamily="49" charset="-122"/>
              </a:rPr>
              <a:t>支撑课程相关课程</a:t>
            </a:r>
            <a:endParaRPr lang="zh-CN" altLang="en-US" sz="1600" dirty="0">
              <a:solidFill>
                <a:srgbClr val="3333FF"/>
              </a:solidFill>
              <a:latin typeface="Arial" panose="020B0604020202020204" pitchFamily="34" charset="0"/>
              <a:ea typeface="黑体" panose="02010609060101010101" pitchFamily="49" charset="-122"/>
            </a:endParaRPr>
          </a:p>
        </p:txBody>
      </p:sp>
      <p:sp>
        <p:nvSpPr>
          <p:cNvPr id="117840" name="矩形 319570"/>
          <p:cNvSpPr/>
          <p:nvPr/>
        </p:nvSpPr>
        <p:spPr>
          <a:xfrm>
            <a:off x="250825" y="1524635"/>
            <a:ext cx="8717280" cy="1824990"/>
          </a:xfrm>
          <a:prstGeom prst="rect">
            <a:avLst/>
          </a:prstGeom>
          <a:noFill/>
          <a:ln w="38100">
            <a:noFill/>
          </a:ln>
        </p:spPr>
        <p:txBody>
          <a:bodyPr wrap="square">
            <a:spAutoFit/>
          </a:bodyPr>
          <a:lstStyle/>
          <a:p>
            <a:pPr eaLnBrk="1" latinLnBrk="0" hangingPunct="1">
              <a:lnSpc>
                <a:spcPts val="3380"/>
              </a:lnSpc>
            </a:pPr>
            <a:r>
              <a:rPr lang="en-US" altLang="zh-CN" sz="2800">
                <a:solidFill>
                  <a:srgbClr val="000099"/>
                </a:solidFill>
                <a:latin typeface="Arial" panose="020B0604020202020204" pitchFamily="34" charset="0"/>
                <a:ea typeface="华文新魏" panose="02010800040101010101" charset="-122"/>
              </a:rPr>
              <a:t>       </a:t>
            </a:r>
            <a:r>
              <a:rPr lang="zh-CN" altLang="en-US" sz="2400" b="1" dirty="0">
                <a:solidFill>
                  <a:schemeClr val="bg1"/>
                </a:solidFill>
                <a:latin typeface="楷体" panose="02010609060101010101" pitchFamily="49" charset="-122"/>
                <a:ea typeface="楷体" panose="02010609060101010101" pitchFamily="49" charset="-122"/>
              </a:rPr>
              <a:t>课程建设要求，按照“岗位（群）</a:t>
            </a:r>
            <a:r>
              <a:rPr lang="en-US" altLang="zh-CN" sz="2400" b="1">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工作过程</a:t>
            </a:r>
            <a:r>
              <a:rPr lang="en-US" altLang="zh-CN" sz="2400" b="1">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岗位能力</a:t>
            </a:r>
            <a:r>
              <a:rPr lang="en-US" altLang="zh-CN" sz="2400" b="1">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核心能力</a:t>
            </a:r>
            <a:r>
              <a:rPr lang="en-US" altLang="zh-CN" sz="2400" b="1">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核心课程</a:t>
            </a:r>
            <a:r>
              <a:rPr lang="en-US" altLang="zh-CN" sz="2400" b="1">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支撑课程与相关课程”建设思路，开发课程模块，构建符合行业和企业要求的工学结合的新的课程体系。</a:t>
            </a:r>
            <a:endParaRPr lang="zh-CN" altLang="en-US" sz="2400" b="1" dirty="0">
              <a:solidFill>
                <a:schemeClr val="bg1"/>
              </a:solidFill>
              <a:latin typeface="楷体" panose="02010609060101010101" pitchFamily="49" charset="-122"/>
              <a:ea typeface="楷体" panose="02010609060101010101" pitchFamily="49" charset="-122"/>
            </a:endParaRPr>
          </a:p>
        </p:txBody>
      </p:sp>
      <p:sp>
        <p:nvSpPr>
          <p:cNvPr id="2" name="标题 1"/>
          <p:cNvSpPr>
            <a:spLocks noGrp="1"/>
          </p:cNvSpPr>
          <p:nvPr/>
        </p:nvSpPr>
        <p:spPr>
          <a:xfrm>
            <a:off x="349885" y="804228"/>
            <a:ext cx="8229600" cy="11430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en-US" altLang="zh-CN" sz="3200" b="1">
                <a:solidFill>
                  <a:srgbClr val="FFFF00"/>
                </a:solidFill>
                <a:latin typeface="微软雅黑" panose="020B0503020204020204" charset="-122"/>
                <a:ea typeface="微软雅黑" panose="020B0503020204020204" charset="-122"/>
                <a:sym typeface="+mn-ea"/>
              </a:rPr>
              <a:t>3.  </a:t>
            </a:r>
            <a:r>
              <a:rPr lang="zh-CN" altLang="en-US" sz="3200" b="1">
                <a:solidFill>
                  <a:srgbClr val="FFFF00"/>
                </a:solidFill>
                <a:latin typeface="微软雅黑" panose="020B0503020204020204" charset="-122"/>
                <a:ea typeface="微软雅黑" panose="020B0503020204020204" charset="-122"/>
                <a:sym typeface="+mn-ea"/>
              </a:rPr>
              <a:t>一流课程建设计划</a:t>
            </a:r>
            <a:br>
              <a:rPr lang="zh-CN" altLang="en-US" sz="3200" b="1">
                <a:solidFill>
                  <a:srgbClr val="FFFF00"/>
                </a:solidFill>
                <a:latin typeface="微软雅黑" panose="020B0503020204020204" charset="-122"/>
                <a:ea typeface="微软雅黑" panose="020B0503020204020204" charset="-122"/>
              </a:rPr>
            </a:br>
            <a:endParaRPr lang="zh-CN" altLang="en-US" sz="3200" b="1">
              <a:solidFill>
                <a:srgbClr val="FFFF00"/>
              </a:solidFill>
              <a:latin typeface="微软雅黑" panose="020B0503020204020204" charset="-122"/>
              <a:ea typeface="微软雅黑" panose="020B0503020204020204" charset="-122"/>
            </a:endParaRPr>
          </a:p>
        </p:txBody>
      </p:sp>
    </p:spTree>
  </p:cSld>
  <p:clrMapOvr>
    <a:masterClrMapping/>
  </p:clrMapOvr>
  <p:transition spd="med">
    <p:blinds/>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矩形 63530"/>
          <p:cNvSpPr/>
          <p:nvPr/>
        </p:nvSpPr>
        <p:spPr>
          <a:xfrm>
            <a:off x="201613" y="1628775"/>
            <a:ext cx="8583612" cy="2614930"/>
          </a:xfrm>
          <a:prstGeom prst="rect">
            <a:avLst/>
          </a:prstGeom>
          <a:noFill/>
          <a:ln w="38100">
            <a:noFill/>
          </a:ln>
        </p:spPr>
        <p:txBody>
          <a:bodyPr anchor="t">
            <a:spAutoFit/>
          </a:bodyPr>
          <a:lstStyle/>
          <a:p>
            <a:pPr algn="ctr"/>
            <a:endParaRPr lang="en-US" altLang="zh-CN">
              <a:solidFill>
                <a:srgbClr val="0000CC"/>
              </a:solidFill>
              <a:latin typeface="Arial" panose="020B0604020202020204" pitchFamily="34" charset="0"/>
              <a:ea typeface="宋体" panose="02010600030101010101" pitchFamily="2" charset="-122"/>
            </a:endParaRPr>
          </a:p>
          <a:p>
            <a:pPr>
              <a:lnSpc>
                <a:spcPct val="150000"/>
              </a:lnSpc>
            </a:pPr>
            <a:r>
              <a:rPr lang="en-US" altLang="zh-CN">
                <a:latin typeface="华文新魏" panose="02010800040101010101" charset="-122"/>
                <a:ea typeface="华文新魏" panose="02010800040101010101" charset="-122"/>
              </a:rPr>
              <a:t>       </a:t>
            </a:r>
            <a:r>
              <a:rPr lang="zh-CN" altLang="en-US" sz="2400" b="1" dirty="0">
                <a:solidFill>
                  <a:schemeClr val="bg1"/>
                </a:solidFill>
                <a:latin typeface="楷体" panose="02010609060101010101" pitchFamily="49" charset="-122"/>
                <a:ea typeface="楷体" panose="02010609060101010101" pitchFamily="49" charset="-122"/>
              </a:rPr>
              <a:t>按照职业能力目标化、工作任务课程化、课程开发多元化的思路，建立基于工作过程、有利于学生职业生涯发展的课程体系，建立学校、行业、企业共同开发课程的长效机制，建设</a:t>
            </a:r>
            <a:r>
              <a:rPr lang="zh-CN" altLang="en-US" sz="2400" b="1" dirty="0">
                <a:solidFill>
                  <a:srgbClr val="33FF8F"/>
                </a:solidFill>
                <a:latin typeface="楷体" panose="02010609060101010101" pitchFamily="49" charset="-122"/>
                <a:ea typeface="楷体" panose="02010609060101010101" pitchFamily="49" charset="-122"/>
              </a:rPr>
              <a:t>一批优质专业核心课程</a:t>
            </a:r>
            <a:r>
              <a:rPr lang="zh-CN" altLang="en-US" sz="2400" b="1" dirty="0">
                <a:solidFill>
                  <a:schemeClr val="bg1"/>
                </a:solidFill>
                <a:latin typeface="楷体" panose="02010609060101010101" pitchFamily="49" charset="-122"/>
                <a:ea typeface="楷体" panose="02010609060101010101" pitchFamily="49" charset="-122"/>
              </a:rPr>
              <a:t>。</a:t>
            </a:r>
            <a:endParaRPr lang="zh-CN" altLang="en-US" sz="2400" b="1" dirty="0">
              <a:solidFill>
                <a:schemeClr val="bg1"/>
              </a:solidFill>
              <a:latin typeface="楷体" panose="02010609060101010101" pitchFamily="49" charset="-122"/>
              <a:ea typeface="楷体" panose="02010609060101010101" pitchFamily="49" charset="-122"/>
            </a:endParaRPr>
          </a:p>
        </p:txBody>
      </p:sp>
      <p:sp>
        <p:nvSpPr>
          <p:cNvPr id="63532" name="矩形 63531"/>
          <p:cNvSpPr/>
          <p:nvPr/>
        </p:nvSpPr>
        <p:spPr>
          <a:xfrm>
            <a:off x="1076167" y="1196975"/>
            <a:ext cx="5078730" cy="583565"/>
          </a:xfrm>
          <a:prstGeom prst="rect">
            <a:avLst/>
          </a:prstGeom>
          <a:noFill/>
          <a:ln w="38100">
            <a:noFill/>
          </a:ln>
        </p:spPr>
        <p:txBody>
          <a:bodyPr wrap="none" anchor="t">
            <a:spAutoFit/>
          </a:bodyPr>
          <a:lstStyle/>
          <a:p>
            <a:pPr lvl="0" algn="ctr" fontAlgn="base">
              <a:buClr>
                <a:srgbClr val="0000FF"/>
              </a:buClr>
              <a:buFont typeface="Wingdings" panose="05000000000000000000" pitchFamily="2" charset="2"/>
              <a:buChar char="l"/>
            </a:pPr>
            <a:r>
              <a:rPr lang="en-US" altLang="zh-CN" sz="3200" b="1" dirty="0">
                <a:solidFill>
                  <a:srgbClr val="FFFF00"/>
                </a:solidFill>
                <a:effectLst>
                  <a:outerShdw blurRad="38100" dist="38100" dir="2700000">
                    <a:srgbClr val="C0C0C0"/>
                  </a:outerShdw>
                </a:effectLst>
                <a:latin typeface="微软雅黑" panose="020B0503020204020204" charset="-122"/>
                <a:ea typeface="微软雅黑" panose="020B0503020204020204" charset="-122"/>
                <a:cs typeface="+mn-ea"/>
                <a:sym typeface="+mn-ea"/>
              </a:rPr>
              <a:t> </a:t>
            </a:r>
            <a:r>
              <a:rPr lang="zh-CN" altLang="en-US" sz="3200" b="1" dirty="0">
                <a:solidFill>
                  <a:srgbClr val="FFFF00"/>
                </a:solidFill>
                <a:effectLst>
                  <a:outerShdw blurRad="38100" dist="38100" dir="2700000">
                    <a:srgbClr val="C0C0C0"/>
                  </a:outerShdw>
                </a:effectLst>
                <a:latin typeface="微软雅黑" panose="020B0503020204020204" charset="-122"/>
                <a:ea typeface="微软雅黑" panose="020B0503020204020204" charset="-122"/>
                <a:cs typeface="+mn-ea"/>
                <a:sym typeface="+mn-ea"/>
              </a:rPr>
              <a:t>构建工学结合的课程体系</a:t>
            </a:r>
            <a:endParaRPr lang="zh-CN" altLang="en-US" sz="3200" b="1" dirty="0">
              <a:solidFill>
                <a:srgbClr val="FFFF00"/>
              </a:solidFill>
              <a:effectLst>
                <a:outerShdw blurRad="38100" dist="38100" dir="2700000">
                  <a:srgbClr val="C0C0C0"/>
                </a:outerShdw>
              </a:effectLst>
              <a:latin typeface="微软雅黑" panose="020B0503020204020204" charset="-122"/>
              <a:ea typeface="微软雅黑" panose="020B0503020204020204" charset="-122"/>
              <a:cs typeface="+mn-ea"/>
              <a:sym typeface="+mn-ea"/>
            </a:endParaRPr>
          </a:p>
        </p:txBody>
      </p:sp>
    </p:spTree>
  </p:cSld>
  <p:clrMapOvr>
    <a:masterClrMapping/>
  </p:clrMapOvr>
  <p:transition spd="med">
    <p:split dir="in"/>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矩形 355329"/>
          <p:cNvSpPr/>
          <p:nvPr/>
        </p:nvSpPr>
        <p:spPr>
          <a:xfrm>
            <a:off x="3059113" y="1268413"/>
            <a:ext cx="3600450" cy="629920"/>
          </a:xfrm>
          <a:prstGeom prst="rect">
            <a:avLst/>
          </a:prstGeom>
          <a:noFill/>
          <a:ln w="9525">
            <a:noFill/>
          </a:ln>
        </p:spPr>
        <p:txBody>
          <a:bodyPr anchor="t">
            <a:spAutoFit/>
          </a:bodyPr>
          <a:lstStyle/>
          <a:p>
            <a:r>
              <a:rPr lang="zh-CN" altLang="en-US" sz="3500" b="1" dirty="0">
                <a:solidFill>
                  <a:srgbClr val="FFFF00"/>
                </a:solidFill>
                <a:latin typeface="Arial" panose="020B0604020202020204" pitchFamily="34" charset="0"/>
                <a:ea typeface="华文新魏" panose="02010800040101010101" charset="-122"/>
              </a:rPr>
              <a:t>课程体系搭建</a:t>
            </a:r>
            <a:endParaRPr lang="zh-CN" altLang="en-US" sz="3500" b="1" dirty="0">
              <a:solidFill>
                <a:srgbClr val="FFFF00"/>
              </a:solidFill>
              <a:latin typeface="Arial" panose="020B0604020202020204" pitchFamily="34" charset="0"/>
              <a:ea typeface="华文新魏" panose="02010800040101010101" charset="-122"/>
            </a:endParaRPr>
          </a:p>
        </p:txBody>
      </p:sp>
      <p:sp>
        <p:nvSpPr>
          <p:cNvPr id="82946" name="矩形 355330"/>
          <p:cNvSpPr/>
          <p:nvPr/>
        </p:nvSpPr>
        <p:spPr>
          <a:xfrm>
            <a:off x="2557463" y="4984750"/>
            <a:ext cx="1295400" cy="676275"/>
          </a:xfrm>
          <a:prstGeom prst="rect">
            <a:avLst/>
          </a:prstGeom>
          <a:gradFill rotWithShape="1">
            <a:gsLst>
              <a:gs pos="0">
                <a:schemeClr val="accent1"/>
              </a:gs>
              <a:gs pos="50000">
                <a:schemeClr val="bg1"/>
              </a:gs>
              <a:gs pos="100000">
                <a:schemeClr val="accent1"/>
              </a:gs>
            </a:gsLst>
            <a:lin ang="5400000" scaled="1"/>
            <a:tileRect/>
          </a:gradFill>
          <a:ln w="9525" cap="flat" cmpd="sng">
            <a:solidFill>
              <a:schemeClr val="tx1"/>
            </a:solidFill>
            <a:prstDash val="solid"/>
            <a:miter/>
            <a:headEnd type="none" w="med" len="med"/>
            <a:tailEnd type="none" w="med" len="med"/>
          </a:ln>
        </p:spPr>
        <p:txBody>
          <a:bodyPr wrap="none" anchor="ctr"/>
          <a:lstStyle/>
          <a:p>
            <a:pPr algn="ctr"/>
            <a:r>
              <a:rPr lang="zh-CN" altLang="en-US" sz="2200" b="1" dirty="0">
                <a:solidFill>
                  <a:srgbClr val="FF3300"/>
                </a:solidFill>
                <a:latin typeface="Arial" panose="020B0604020202020204" pitchFamily="34" charset="0"/>
                <a:ea typeface="华文新魏" panose="02010800040101010101" charset="-122"/>
              </a:rPr>
              <a:t>专业知识</a:t>
            </a:r>
            <a:endParaRPr lang="zh-CN" altLang="en-US" sz="2200" b="1" dirty="0">
              <a:solidFill>
                <a:srgbClr val="FF3300"/>
              </a:solidFill>
              <a:latin typeface="Arial" panose="020B0604020202020204" pitchFamily="34" charset="0"/>
              <a:ea typeface="华文新魏" panose="02010800040101010101" charset="-122"/>
            </a:endParaRPr>
          </a:p>
        </p:txBody>
      </p:sp>
      <p:sp>
        <p:nvSpPr>
          <p:cNvPr id="82947" name="矩形 355331"/>
          <p:cNvSpPr/>
          <p:nvPr/>
        </p:nvSpPr>
        <p:spPr>
          <a:xfrm>
            <a:off x="3852863" y="4984750"/>
            <a:ext cx="1381125" cy="676275"/>
          </a:xfrm>
          <a:prstGeom prst="rect">
            <a:avLst/>
          </a:prstGeom>
          <a:gradFill rotWithShape="1">
            <a:gsLst>
              <a:gs pos="0">
                <a:schemeClr val="accent1"/>
              </a:gs>
              <a:gs pos="50000">
                <a:schemeClr val="bg1"/>
              </a:gs>
              <a:gs pos="100000">
                <a:schemeClr val="accent1"/>
              </a:gs>
            </a:gsLst>
            <a:lin ang="5400000" scaled="1"/>
            <a:tileRect/>
          </a:gradFill>
          <a:ln w="9525" cap="flat" cmpd="sng">
            <a:solidFill>
              <a:schemeClr val="tx1"/>
            </a:solidFill>
            <a:prstDash val="solid"/>
            <a:miter/>
            <a:headEnd type="none" w="med" len="med"/>
            <a:tailEnd type="none" w="med" len="med"/>
          </a:ln>
        </p:spPr>
        <p:txBody>
          <a:bodyPr wrap="none" anchor="ctr"/>
          <a:lstStyle/>
          <a:p>
            <a:pPr algn="ctr"/>
            <a:r>
              <a:rPr lang="zh-CN" altLang="en-US" sz="2200" b="1" dirty="0">
                <a:solidFill>
                  <a:srgbClr val="FF0000"/>
                </a:solidFill>
                <a:latin typeface="Arial" panose="020B0604020202020204" pitchFamily="34" charset="0"/>
                <a:ea typeface="华文新魏" panose="02010800040101010101" charset="-122"/>
              </a:rPr>
              <a:t>职业能力</a:t>
            </a:r>
            <a:endParaRPr lang="zh-CN" altLang="en-US" sz="2200" b="1" dirty="0">
              <a:solidFill>
                <a:srgbClr val="FF0000"/>
              </a:solidFill>
              <a:latin typeface="Arial" panose="020B0604020202020204" pitchFamily="34" charset="0"/>
              <a:ea typeface="华文新魏" panose="02010800040101010101" charset="-122"/>
            </a:endParaRPr>
          </a:p>
        </p:txBody>
      </p:sp>
      <p:sp>
        <p:nvSpPr>
          <p:cNvPr id="82948" name="矩形 355332"/>
          <p:cNvSpPr/>
          <p:nvPr/>
        </p:nvSpPr>
        <p:spPr>
          <a:xfrm>
            <a:off x="5221288" y="4984750"/>
            <a:ext cx="1296987" cy="676275"/>
          </a:xfrm>
          <a:prstGeom prst="rect">
            <a:avLst/>
          </a:prstGeom>
          <a:gradFill rotWithShape="1">
            <a:gsLst>
              <a:gs pos="0">
                <a:schemeClr val="accent1"/>
              </a:gs>
              <a:gs pos="50000">
                <a:schemeClr val="bg1"/>
              </a:gs>
              <a:gs pos="100000">
                <a:schemeClr val="accent1"/>
              </a:gs>
            </a:gsLst>
            <a:lin ang="5400000" scaled="1"/>
            <a:tileRect/>
          </a:gradFill>
          <a:ln w="9525" cap="flat" cmpd="sng">
            <a:solidFill>
              <a:schemeClr val="tx1"/>
            </a:solidFill>
            <a:prstDash val="solid"/>
            <a:miter/>
            <a:headEnd type="none" w="med" len="med"/>
            <a:tailEnd type="none" w="med" len="med"/>
          </a:ln>
        </p:spPr>
        <p:txBody>
          <a:bodyPr wrap="none" anchor="ctr"/>
          <a:lstStyle/>
          <a:p>
            <a:pPr algn="ctr"/>
            <a:r>
              <a:rPr lang="zh-CN" altLang="en-US" sz="2200" b="1" dirty="0">
                <a:solidFill>
                  <a:srgbClr val="FF0000"/>
                </a:solidFill>
                <a:latin typeface="Arial" panose="020B0604020202020204" pitchFamily="34" charset="0"/>
                <a:ea typeface="华文新魏" panose="02010800040101010101" charset="-122"/>
              </a:rPr>
              <a:t>素质修养</a:t>
            </a:r>
            <a:endParaRPr lang="zh-CN" altLang="en-US" sz="2200" b="1" dirty="0">
              <a:solidFill>
                <a:srgbClr val="FF0000"/>
              </a:solidFill>
              <a:latin typeface="Arial" panose="020B0604020202020204" pitchFamily="34" charset="0"/>
              <a:ea typeface="华文新魏" panose="02010800040101010101" charset="-122"/>
            </a:endParaRPr>
          </a:p>
        </p:txBody>
      </p:sp>
      <p:sp>
        <p:nvSpPr>
          <p:cNvPr id="82949" name="矩形 355333"/>
          <p:cNvSpPr/>
          <p:nvPr/>
        </p:nvSpPr>
        <p:spPr>
          <a:xfrm>
            <a:off x="2916238" y="2205038"/>
            <a:ext cx="1008062" cy="1944687"/>
          </a:xfrm>
          <a:prstGeom prst="rect">
            <a:avLst/>
          </a:prstGeom>
          <a:gradFill rotWithShape="1">
            <a:gsLst>
              <a:gs pos="0">
                <a:schemeClr val="accent1"/>
              </a:gs>
              <a:gs pos="50000">
                <a:schemeClr val="bg1"/>
              </a:gs>
              <a:gs pos="100000">
                <a:schemeClr val="accent1"/>
              </a:gs>
            </a:gsLst>
            <a:lin ang="0" scaled="1"/>
            <a:tileRect/>
          </a:gradFill>
          <a:ln w="9525" cap="flat" cmpd="sng">
            <a:solidFill>
              <a:schemeClr val="tx1"/>
            </a:solidFill>
            <a:prstDash val="solid"/>
            <a:miter/>
            <a:headEnd type="none" w="med" len="med"/>
            <a:tailEnd type="none" w="med" len="med"/>
          </a:ln>
        </p:spPr>
        <p:txBody>
          <a:bodyPr wrap="none" anchor="ctr"/>
          <a:lstStyle/>
          <a:p>
            <a:pPr algn="ctr"/>
            <a:r>
              <a:rPr lang="zh-CN" altLang="en-US" sz="2300" b="1" dirty="0">
                <a:latin typeface="Arial" panose="020B0604020202020204" pitchFamily="34" charset="0"/>
                <a:ea typeface="宋体" panose="02010600030101010101" pitchFamily="2" charset="-122"/>
              </a:rPr>
              <a:t>岗</a:t>
            </a:r>
            <a:endParaRPr lang="zh-CN" altLang="en-US" sz="2300" b="1" dirty="0">
              <a:latin typeface="Arial" panose="020B0604020202020204" pitchFamily="34" charset="0"/>
              <a:ea typeface="宋体" panose="02010600030101010101" pitchFamily="2" charset="-122"/>
            </a:endParaRPr>
          </a:p>
          <a:p>
            <a:pPr algn="ctr"/>
            <a:r>
              <a:rPr lang="zh-CN" altLang="en-US" sz="2300" b="1" dirty="0">
                <a:latin typeface="Arial" panose="020B0604020202020204" pitchFamily="34" charset="0"/>
                <a:ea typeface="宋体" panose="02010600030101010101" pitchFamily="2" charset="-122"/>
              </a:rPr>
              <a:t>位</a:t>
            </a:r>
            <a:endParaRPr lang="zh-CN" altLang="en-US" sz="2300" b="1" dirty="0">
              <a:latin typeface="Arial" panose="020B0604020202020204" pitchFamily="34" charset="0"/>
              <a:ea typeface="宋体" panose="02010600030101010101" pitchFamily="2" charset="-122"/>
            </a:endParaRPr>
          </a:p>
          <a:p>
            <a:pPr algn="ctr"/>
            <a:r>
              <a:rPr lang="zh-CN" altLang="en-US" sz="2300" b="1" dirty="0">
                <a:latin typeface="Arial" panose="020B0604020202020204" pitchFamily="34" charset="0"/>
                <a:ea typeface="宋体" panose="02010600030101010101" pitchFamily="2" charset="-122"/>
              </a:rPr>
              <a:t>群</a:t>
            </a:r>
            <a:endParaRPr lang="zh-CN" altLang="en-US" sz="2300" b="1" dirty="0">
              <a:latin typeface="Arial" panose="020B0604020202020204" pitchFamily="34" charset="0"/>
              <a:ea typeface="宋体" panose="02010600030101010101" pitchFamily="2" charset="-122"/>
            </a:endParaRPr>
          </a:p>
          <a:p>
            <a:pPr algn="ctr"/>
            <a:r>
              <a:rPr lang="zh-CN" altLang="en-US" sz="2300" b="1" dirty="0">
                <a:latin typeface="Arial" panose="020B0604020202020204" pitchFamily="34" charset="0"/>
                <a:ea typeface="宋体" panose="02010600030101010101" pitchFamily="2" charset="-122"/>
              </a:rPr>
              <a:t>需</a:t>
            </a:r>
            <a:endParaRPr lang="zh-CN" altLang="en-US" sz="2300" b="1" dirty="0">
              <a:latin typeface="Arial" panose="020B0604020202020204" pitchFamily="34" charset="0"/>
              <a:ea typeface="宋体" panose="02010600030101010101" pitchFamily="2" charset="-122"/>
            </a:endParaRPr>
          </a:p>
          <a:p>
            <a:pPr algn="ctr"/>
            <a:r>
              <a:rPr lang="zh-CN" altLang="en-US" sz="2300" b="1" dirty="0">
                <a:latin typeface="Arial" panose="020B0604020202020204" pitchFamily="34" charset="0"/>
                <a:ea typeface="宋体" panose="02010600030101010101" pitchFamily="2" charset="-122"/>
              </a:rPr>
              <a:t>要</a:t>
            </a:r>
            <a:endParaRPr lang="zh-CN" altLang="en-US" sz="2300" b="1">
              <a:latin typeface="Arial" panose="020B0604020202020204" pitchFamily="34" charset="0"/>
              <a:ea typeface="宋体" panose="02010600030101010101" pitchFamily="2" charset="-122"/>
            </a:endParaRPr>
          </a:p>
        </p:txBody>
      </p:sp>
      <p:sp>
        <p:nvSpPr>
          <p:cNvPr id="82950" name="矩形 355334"/>
          <p:cNvSpPr/>
          <p:nvPr/>
        </p:nvSpPr>
        <p:spPr>
          <a:xfrm>
            <a:off x="3995738" y="2205038"/>
            <a:ext cx="936625" cy="1944687"/>
          </a:xfrm>
          <a:prstGeom prst="rect">
            <a:avLst/>
          </a:prstGeom>
          <a:gradFill rotWithShape="1">
            <a:gsLst>
              <a:gs pos="0">
                <a:schemeClr val="accent1"/>
              </a:gs>
              <a:gs pos="50000">
                <a:schemeClr val="bg1"/>
              </a:gs>
              <a:gs pos="100000">
                <a:schemeClr val="accent1"/>
              </a:gs>
            </a:gsLst>
            <a:lin ang="0" scaled="1"/>
            <a:tileRect/>
          </a:gradFill>
          <a:ln w="9525" cap="flat" cmpd="sng">
            <a:solidFill>
              <a:schemeClr val="tx1"/>
            </a:solidFill>
            <a:prstDash val="solid"/>
            <a:miter/>
            <a:headEnd type="none" w="med" len="med"/>
            <a:tailEnd type="none" w="med" len="med"/>
          </a:ln>
        </p:spPr>
        <p:txBody>
          <a:bodyPr wrap="none" anchor="ctr"/>
          <a:lstStyle/>
          <a:p>
            <a:pPr algn="ctr"/>
            <a:r>
              <a:rPr lang="zh-CN" altLang="en-US" sz="2300" b="1" dirty="0">
                <a:latin typeface="Arial" panose="020B0604020202020204" pitchFamily="34" charset="0"/>
                <a:ea typeface="宋体" panose="02010600030101010101" pitchFamily="2" charset="-122"/>
              </a:rPr>
              <a:t>产</a:t>
            </a:r>
            <a:endParaRPr lang="zh-CN" altLang="en-US" sz="2300" b="1" dirty="0">
              <a:latin typeface="Arial" panose="020B0604020202020204" pitchFamily="34" charset="0"/>
              <a:ea typeface="宋体" panose="02010600030101010101" pitchFamily="2" charset="-122"/>
            </a:endParaRPr>
          </a:p>
          <a:p>
            <a:pPr algn="ctr"/>
            <a:r>
              <a:rPr lang="zh-CN" altLang="en-US" sz="2300" b="1" dirty="0">
                <a:latin typeface="Arial" panose="020B0604020202020204" pitchFamily="34" charset="0"/>
                <a:ea typeface="宋体" panose="02010600030101010101" pitchFamily="2" charset="-122"/>
              </a:rPr>
              <a:t>业</a:t>
            </a:r>
            <a:endParaRPr lang="zh-CN" altLang="en-US" sz="2300" b="1" dirty="0">
              <a:latin typeface="Arial" panose="020B0604020202020204" pitchFamily="34" charset="0"/>
              <a:ea typeface="宋体" panose="02010600030101010101" pitchFamily="2" charset="-122"/>
            </a:endParaRPr>
          </a:p>
          <a:p>
            <a:pPr algn="ctr"/>
            <a:r>
              <a:rPr lang="zh-CN" altLang="en-US" sz="2300" b="1" dirty="0">
                <a:latin typeface="Arial" panose="020B0604020202020204" pitchFamily="34" charset="0"/>
                <a:ea typeface="宋体" panose="02010600030101010101" pitchFamily="2" charset="-122"/>
              </a:rPr>
              <a:t>需</a:t>
            </a:r>
            <a:endParaRPr lang="zh-CN" altLang="en-US" sz="2300" b="1" dirty="0">
              <a:latin typeface="Arial" panose="020B0604020202020204" pitchFamily="34" charset="0"/>
              <a:ea typeface="宋体" panose="02010600030101010101" pitchFamily="2" charset="-122"/>
            </a:endParaRPr>
          </a:p>
          <a:p>
            <a:pPr algn="ctr"/>
            <a:r>
              <a:rPr lang="zh-CN" altLang="en-US" sz="2300" b="1" dirty="0">
                <a:latin typeface="Arial" panose="020B0604020202020204" pitchFamily="34" charset="0"/>
                <a:ea typeface="宋体" panose="02010600030101010101" pitchFamily="2" charset="-122"/>
              </a:rPr>
              <a:t>要</a:t>
            </a:r>
            <a:endParaRPr lang="zh-CN" altLang="en-US" sz="2300" b="1">
              <a:latin typeface="Arial" panose="020B0604020202020204" pitchFamily="34" charset="0"/>
              <a:ea typeface="宋体" panose="02010600030101010101" pitchFamily="2" charset="-122"/>
            </a:endParaRPr>
          </a:p>
        </p:txBody>
      </p:sp>
      <p:sp>
        <p:nvSpPr>
          <p:cNvPr id="82951" name="矩形 355335"/>
          <p:cNvSpPr/>
          <p:nvPr/>
        </p:nvSpPr>
        <p:spPr>
          <a:xfrm>
            <a:off x="5003800" y="2205038"/>
            <a:ext cx="1008063" cy="1944687"/>
          </a:xfrm>
          <a:prstGeom prst="rect">
            <a:avLst/>
          </a:prstGeom>
          <a:gradFill rotWithShape="1">
            <a:gsLst>
              <a:gs pos="0">
                <a:schemeClr val="accent1"/>
              </a:gs>
              <a:gs pos="50000">
                <a:schemeClr val="bg1"/>
              </a:gs>
              <a:gs pos="100000">
                <a:schemeClr val="accent1"/>
              </a:gs>
            </a:gsLst>
            <a:lin ang="0" scaled="1"/>
            <a:tileRect/>
          </a:gradFill>
          <a:ln w="9525" cap="flat" cmpd="sng">
            <a:solidFill>
              <a:schemeClr val="tx1"/>
            </a:solidFill>
            <a:prstDash val="solid"/>
            <a:miter/>
            <a:headEnd type="none" w="med" len="med"/>
            <a:tailEnd type="none" w="med" len="med"/>
          </a:ln>
        </p:spPr>
        <p:txBody>
          <a:bodyPr wrap="none" anchor="ctr"/>
          <a:lstStyle/>
          <a:p>
            <a:pPr algn="ctr"/>
            <a:r>
              <a:rPr lang="zh-CN" altLang="en-US" sz="2100" b="1" dirty="0">
                <a:latin typeface="Arial" panose="020B0604020202020204" pitchFamily="34" charset="0"/>
                <a:ea typeface="宋体" panose="02010600030101010101" pitchFamily="2" charset="-122"/>
              </a:rPr>
              <a:t>自</a:t>
            </a:r>
            <a:endParaRPr lang="zh-CN" altLang="en-US" sz="2100" b="1" dirty="0">
              <a:latin typeface="Arial" panose="020B0604020202020204" pitchFamily="34" charset="0"/>
              <a:ea typeface="宋体" panose="02010600030101010101" pitchFamily="2" charset="-122"/>
            </a:endParaRPr>
          </a:p>
          <a:p>
            <a:pPr algn="ctr"/>
            <a:r>
              <a:rPr lang="zh-CN" altLang="en-US" sz="2100" b="1" dirty="0">
                <a:latin typeface="Arial" panose="020B0604020202020204" pitchFamily="34" charset="0"/>
                <a:ea typeface="宋体" panose="02010600030101010101" pitchFamily="2" charset="-122"/>
              </a:rPr>
              <a:t>身</a:t>
            </a:r>
            <a:endParaRPr lang="zh-CN" altLang="en-US" sz="2100" b="1" dirty="0">
              <a:latin typeface="Arial" panose="020B0604020202020204" pitchFamily="34" charset="0"/>
              <a:ea typeface="宋体" panose="02010600030101010101" pitchFamily="2" charset="-122"/>
            </a:endParaRPr>
          </a:p>
          <a:p>
            <a:pPr algn="ctr"/>
            <a:r>
              <a:rPr lang="zh-CN" altLang="en-US" sz="2100" b="1" dirty="0">
                <a:latin typeface="Arial" panose="020B0604020202020204" pitchFamily="34" charset="0"/>
                <a:ea typeface="宋体" panose="02010600030101010101" pitchFamily="2" charset="-122"/>
              </a:rPr>
              <a:t>发</a:t>
            </a:r>
            <a:endParaRPr lang="zh-CN" altLang="en-US" sz="2100" b="1" dirty="0">
              <a:latin typeface="Arial" panose="020B0604020202020204" pitchFamily="34" charset="0"/>
              <a:ea typeface="宋体" panose="02010600030101010101" pitchFamily="2" charset="-122"/>
            </a:endParaRPr>
          </a:p>
          <a:p>
            <a:pPr algn="ctr"/>
            <a:r>
              <a:rPr lang="zh-CN" altLang="en-US" sz="2100" b="1" dirty="0">
                <a:latin typeface="Arial" panose="020B0604020202020204" pitchFamily="34" charset="0"/>
                <a:ea typeface="宋体" panose="02010600030101010101" pitchFamily="2" charset="-122"/>
              </a:rPr>
              <a:t>展</a:t>
            </a:r>
            <a:endParaRPr lang="zh-CN" altLang="en-US" sz="2100" b="1" dirty="0">
              <a:latin typeface="Arial" panose="020B0604020202020204" pitchFamily="34" charset="0"/>
              <a:ea typeface="宋体" panose="02010600030101010101" pitchFamily="2" charset="-122"/>
            </a:endParaRPr>
          </a:p>
          <a:p>
            <a:pPr algn="ctr"/>
            <a:r>
              <a:rPr lang="zh-CN" altLang="en-US" sz="2100" b="1" dirty="0">
                <a:latin typeface="Arial" panose="020B0604020202020204" pitchFamily="34" charset="0"/>
                <a:ea typeface="宋体" panose="02010600030101010101" pitchFamily="2" charset="-122"/>
              </a:rPr>
              <a:t>需</a:t>
            </a:r>
            <a:endParaRPr lang="zh-CN" altLang="en-US" sz="2100" b="1" dirty="0">
              <a:latin typeface="Arial" panose="020B0604020202020204" pitchFamily="34" charset="0"/>
              <a:ea typeface="宋体" panose="02010600030101010101" pitchFamily="2" charset="-122"/>
            </a:endParaRPr>
          </a:p>
          <a:p>
            <a:pPr algn="ctr"/>
            <a:r>
              <a:rPr lang="zh-CN" altLang="en-US" sz="2100" b="1" dirty="0">
                <a:latin typeface="Arial" panose="020B0604020202020204" pitchFamily="34" charset="0"/>
                <a:ea typeface="宋体" panose="02010600030101010101" pitchFamily="2" charset="-122"/>
              </a:rPr>
              <a:t>要</a:t>
            </a:r>
            <a:endParaRPr lang="zh-CN" altLang="en-US" sz="2100" b="1">
              <a:latin typeface="Arial" panose="020B0604020202020204" pitchFamily="34" charset="0"/>
              <a:ea typeface="宋体" panose="02010600030101010101" pitchFamily="2" charset="-122"/>
            </a:endParaRPr>
          </a:p>
        </p:txBody>
      </p:sp>
      <p:sp>
        <p:nvSpPr>
          <p:cNvPr id="355337" name="矩形 355336"/>
          <p:cNvSpPr/>
          <p:nvPr/>
        </p:nvSpPr>
        <p:spPr>
          <a:xfrm>
            <a:off x="2555875" y="4221163"/>
            <a:ext cx="3960813" cy="763588"/>
          </a:xfrm>
          <a:prstGeom prst="rect">
            <a:avLst/>
          </a:prstGeom>
          <a:gradFill rotWithShape="1">
            <a:gsLst>
              <a:gs pos="0">
                <a:schemeClr val="accent1"/>
              </a:gs>
              <a:gs pos="50000">
                <a:schemeClr val="bg1"/>
              </a:gs>
              <a:gs pos="100000">
                <a:schemeClr val="accent1"/>
              </a:gs>
            </a:gsLst>
            <a:lin ang="5400000" scaled="1"/>
            <a:tileRect/>
          </a:gradFill>
          <a:ln w="9525" cap="flat" cmpd="sng">
            <a:solidFill>
              <a:schemeClr val="tx1"/>
            </a:solidFill>
            <a:prstDash val="solid"/>
            <a:miter/>
            <a:headEnd type="none" w="med" len="med"/>
            <a:tailEnd type="none" w="med" len="med"/>
          </a:ln>
        </p:spPr>
        <p:txBody>
          <a:bodyPr wrap="none" anchor="ctr"/>
          <a:lstStyle/>
          <a:p>
            <a:pPr lvl="0" algn="ctr" fontAlgn="ctr"/>
            <a:r>
              <a:rPr lang="zh-CN" altLang="en-US" sz="2800" b="1" strike="noStrike" noProof="1">
                <a:solidFill>
                  <a:srgbClr val="0000CC"/>
                </a:solidFill>
                <a:effectLst>
                  <a:outerShdw blurRad="38100" dist="38100" dir="2700000">
                    <a:srgbClr val="C0C0C0"/>
                  </a:outerShdw>
                </a:effectLst>
                <a:latin typeface="华文新魏" panose="02010800040101010101" charset="-122"/>
                <a:ea typeface="华文新魏" panose="02010800040101010101" charset="-122"/>
                <a:cs typeface="+mn-ea"/>
              </a:rPr>
              <a:t>课 程 体系</a:t>
            </a:r>
            <a:endParaRPr lang="zh-CN" altLang="en-US" sz="2800" b="1" strike="noStrike" noProof="1">
              <a:solidFill>
                <a:srgbClr val="0000CC"/>
              </a:solidFill>
              <a:effectLst>
                <a:outerShdw blurRad="38100" dist="38100" dir="2700000">
                  <a:srgbClr val="C0C0C0"/>
                </a:outerShdw>
              </a:effectLst>
              <a:latin typeface="华文新魏" panose="02010800040101010101" charset="-122"/>
              <a:ea typeface="华文新魏" panose="02010800040101010101" charset="-122"/>
            </a:endParaRPr>
          </a:p>
        </p:txBody>
      </p:sp>
    </p:spTree>
  </p:cSld>
  <p:clrMapOvr>
    <a:masterClrMapping/>
  </p:clrMapOvr>
  <p:transition spd="med">
    <p:rand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74" name="矩形 271373"/>
          <p:cNvSpPr/>
          <p:nvPr/>
        </p:nvSpPr>
        <p:spPr>
          <a:xfrm>
            <a:off x="-25717" y="904240"/>
            <a:ext cx="8642350" cy="583565"/>
          </a:xfrm>
          <a:prstGeom prst="rect">
            <a:avLst/>
          </a:prstGeom>
          <a:noFill/>
          <a:ln w="38100">
            <a:noFill/>
          </a:ln>
        </p:spPr>
        <p:txBody>
          <a:bodyPr>
            <a:spAutoFit/>
          </a:bodyPr>
          <a:lstStyle/>
          <a:p>
            <a:pPr lvl="0" algn="ctr" fontAlgn="base">
              <a:buClr>
                <a:srgbClr val="0000FF"/>
              </a:buClr>
              <a:buFont typeface="Wingdings" panose="05000000000000000000" pitchFamily="2" charset="2"/>
              <a:buChar char="l"/>
            </a:pPr>
            <a:r>
              <a:rPr lang="en-US" altLang="zh-CN" sz="3200" b="1" strike="noStrike" noProof="1">
                <a:latin typeface="Arial" panose="020B0604020202020204" pitchFamily="34" charset="0"/>
                <a:ea typeface="宋体" panose="02010600030101010101" pitchFamily="2" charset="-122"/>
                <a:cs typeface="+mn-ea"/>
              </a:rPr>
              <a:t> </a:t>
            </a:r>
            <a:r>
              <a:rPr lang="zh-CN" altLang="en-US" sz="2800" b="1" strike="noStrike" noProof="1">
                <a:solidFill>
                  <a:srgbClr val="FFFF00"/>
                </a:solidFill>
                <a:latin typeface="微软雅黑" panose="020B0503020204020204" charset="-122"/>
                <a:ea typeface="微软雅黑" panose="020B0503020204020204" charset="-122"/>
                <a:cs typeface="+mn-ea"/>
              </a:rPr>
              <a:t>对</a:t>
            </a:r>
            <a:r>
              <a:rPr lang="zh-CN" altLang="en-US" sz="2800" b="1" strike="noStrike" noProof="1">
                <a:solidFill>
                  <a:srgbClr val="FFFF00"/>
                </a:solidFill>
                <a:effectLst>
                  <a:outerShdw blurRad="38100" dist="38100" dir="2700000">
                    <a:srgbClr val="C0C0C0"/>
                  </a:outerShdw>
                </a:effectLst>
                <a:latin typeface="微软雅黑" panose="020B0503020204020204" charset="-122"/>
                <a:ea typeface="微软雅黑" panose="020B0503020204020204" charset="-122"/>
                <a:cs typeface="+mn-ea"/>
              </a:rPr>
              <a:t>工学结合人才培养模式的认识</a:t>
            </a:r>
            <a:endParaRPr lang="zh-CN" altLang="en-US" sz="2800" b="1" strike="noStrike" noProof="1">
              <a:solidFill>
                <a:srgbClr val="FFFF00"/>
              </a:solidFill>
              <a:effectLst>
                <a:outerShdw blurRad="38100" dist="38100" dir="2700000">
                  <a:srgbClr val="C0C0C0"/>
                </a:outerShdw>
              </a:effectLst>
              <a:latin typeface="微软雅黑" panose="020B0503020204020204" charset="-122"/>
              <a:ea typeface="微软雅黑" panose="020B0503020204020204" charset="-122"/>
              <a:cs typeface="+mn-ea"/>
            </a:endParaRPr>
          </a:p>
        </p:txBody>
      </p:sp>
      <p:sp>
        <p:nvSpPr>
          <p:cNvPr id="271376" name="圆角矩形 271375"/>
          <p:cNvSpPr/>
          <p:nvPr/>
        </p:nvSpPr>
        <p:spPr>
          <a:xfrm>
            <a:off x="1006475" y="3876675"/>
            <a:ext cx="2989263" cy="560388"/>
          </a:xfrm>
          <a:prstGeom prst="roundRect">
            <a:avLst>
              <a:gd name="adj" fmla="val 9106"/>
            </a:avLst>
          </a:prstGeom>
          <a:gradFill rotWithShape="1">
            <a:gsLst>
              <a:gs pos="0">
                <a:schemeClr val="accent1"/>
              </a:gs>
              <a:gs pos="100000">
                <a:schemeClr val="accent1">
                  <a:gamma/>
                  <a:shade val="46275"/>
                  <a:invGamma/>
                </a:schemeClr>
              </a:gs>
            </a:gsLst>
            <a:lin ang="5400000" scaled="1"/>
            <a:tileRect/>
          </a:gradFill>
          <a:ln w="25400" cap="flat" cmpd="sng">
            <a:solidFill>
              <a:schemeClr val="tx1"/>
            </a:solidFill>
            <a:prstDash val="solid"/>
            <a:headEnd type="none" w="med" len="med"/>
            <a:tailEnd type="none" w="med" len="med"/>
          </a:ln>
        </p:spPr>
        <p:txBody>
          <a:bodyPr wrap="none" anchor="ctr"/>
          <a:lstStyle/>
          <a:p>
            <a:pPr lvl="0" algn="ctr" eaLnBrk="0" fontAlgn="base" hangingPunct="0"/>
            <a:r>
              <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ea"/>
              </a:rPr>
              <a:t>教育与产业结合</a:t>
            </a:r>
            <a:r>
              <a:rPr lang="zh-CN" altLang="en-US" sz="18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ea"/>
              </a:rPr>
              <a:t> </a:t>
            </a:r>
            <a:endParaRPr lang="zh-CN" altLang="en-US" sz="18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271377" name="圆角矩形 271376"/>
          <p:cNvSpPr/>
          <p:nvPr/>
        </p:nvSpPr>
        <p:spPr>
          <a:xfrm>
            <a:off x="1006475" y="4508500"/>
            <a:ext cx="2989263" cy="560388"/>
          </a:xfrm>
          <a:prstGeom prst="roundRect">
            <a:avLst>
              <a:gd name="adj" fmla="val 9106"/>
            </a:avLst>
          </a:prstGeom>
          <a:gradFill rotWithShape="1">
            <a:gsLst>
              <a:gs pos="0">
                <a:srgbClr val="699D5F"/>
              </a:gs>
              <a:gs pos="100000">
                <a:srgbClr val="699D5F">
                  <a:gamma/>
                  <a:shade val="46275"/>
                  <a:invGamma/>
                </a:srgbClr>
              </a:gs>
            </a:gsLst>
            <a:lin ang="5400000" scaled="1"/>
            <a:tileRect/>
          </a:gradFill>
          <a:ln w="25400" cap="flat" cmpd="sng">
            <a:solidFill>
              <a:schemeClr val="tx1"/>
            </a:solidFill>
            <a:prstDash val="solid"/>
            <a:headEnd type="none" w="med" len="med"/>
            <a:tailEnd type="none" w="med" len="med"/>
          </a:ln>
        </p:spPr>
        <p:txBody>
          <a:bodyPr wrap="none" anchor="ctr"/>
          <a:lstStyle/>
          <a:p>
            <a:pPr lvl="0" algn="ctr" eaLnBrk="0" fontAlgn="base" hangingPunct="0"/>
            <a:r>
              <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ea"/>
              </a:rPr>
              <a:t>学校与企业结合</a:t>
            </a:r>
            <a:endPar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271378" name="圆角矩形 271377"/>
          <p:cNvSpPr/>
          <p:nvPr/>
        </p:nvSpPr>
        <p:spPr>
          <a:xfrm>
            <a:off x="1006475" y="5173663"/>
            <a:ext cx="2989263" cy="560388"/>
          </a:xfrm>
          <a:prstGeom prst="roundRect">
            <a:avLst>
              <a:gd name="adj" fmla="val 9106"/>
            </a:avLst>
          </a:prstGeom>
          <a:gradFill rotWithShape="1">
            <a:gsLst>
              <a:gs pos="0">
                <a:schemeClr val="accent2"/>
              </a:gs>
              <a:gs pos="100000">
                <a:schemeClr val="accent2">
                  <a:gamma/>
                  <a:shade val="46275"/>
                  <a:invGamma/>
                </a:schemeClr>
              </a:gs>
            </a:gsLst>
            <a:lin ang="5400000" scaled="1"/>
            <a:tileRect/>
          </a:gradFill>
          <a:ln w="25400" cap="flat" cmpd="sng">
            <a:solidFill>
              <a:schemeClr val="tx1"/>
            </a:solidFill>
            <a:prstDash val="solid"/>
            <a:headEnd type="none" w="med" len="med"/>
            <a:tailEnd type="none" w="med" len="med"/>
          </a:ln>
        </p:spPr>
        <p:txBody>
          <a:bodyPr wrap="none" anchor="ctr"/>
          <a:lstStyle/>
          <a:p>
            <a:pPr lvl="0" algn="ctr" eaLnBrk="0" fontAlgn="base" hangingPunct="0"/>
            <a:r>
              <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ea"/>
              </a:rPr>
              <a:t>教学与生产结合</a:t>
            </a:r>
            <a:endPar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271379" name="圆角矩形 271378"/>
          <p:cNvSpPr/>
          <p:nvPr/>
        </p:nvSpPr>
        <p:spPr>
          <a:xfrm>
            <a:off x="1692275" y="3429000"/>
            <a:ext cx="1817688" cy="357188"/>
          </a:xfrm>
          <a:prstGeom prst="roundRect">
            <a:avLst>
              <a:gd name="adj" fmla="val 9106"/>
            </a:avLst>
          </a:prstGeom>
          <a:noFill/>
          <a:ln w="25400">
            <a:noFill/>
          </a:ln>
        </p:spPr>
        <p:txBody>
          <a:bodyPr anchor="ctr"/>
          <a:lstStyle/>
          <a:p>
            <a:pPr lvl="0" algn="ctr" fontAlgn="base"/>
            <a:r>
              <a:rPr lang="en-US" altLang="zh-CN" sz="2000" b="1" strike="noStrike" noProof="1">
                <a:solidFill>
                  <a:srgbClr val="FFFF00"/>
                </a:solidFill>
                <a:effectLst>
                  <a:outerShdw blurRad="38100" dist="38100" dir="2700000">
                    <a:srgbClr val="C0C0C0"/>
                  </a:outerShdw>
                </a:effectLst>
                <a:latin typeface="Arial" panose="020B0604020202020204" pitchFamily="34" charset="0"/>
                <a:ea typeface="宋体" panose="02010600030101010101" pitchFamily="2" charset="-122"/>
                <a:cs typeface="+mn-ea"/>
              </a:rPr>
              <a:t>“</a:t>
            </a:r>
            <a:r>
              <a:rPr lang="zh-CN" altLang="en-US" sz="2000" b="1" strike="noStrike" noProof="1">
                <a:solidFill>
                  <a:srgbClr val="FFFF00"/>
                </a:solidFill>
                <a:effectLst>
                  <a:outerShdw blurRad="38100" dist="38100" dir="2700000">
                    <a:srgbClr val="C0C0C0"/>
                  </a:outerShdw>
                </a:effectLst>
                <a:latin typeface="Arial" panose="020B0604020202020204" pitchFamily="34" charset="0"/>
                <a:ea typeface="宋体" panose="02010600030101010101" pitchFamily="2" charset="-122"/>
                <a:cs typeface="+mn-ea"/>
              </a:rPr>
              <a:t>工学四合”</a:t>
            </a:r>
            <a:endParaRPr lang="zh-CN" altLang="en-US" sz="2000" b="1" strike="noStrike" noProof="1">
              <a:solidFill>
                <a:srgbClr val="FFFF00"/>
              </a:solidFill>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271380" name="圆角矩形 271379"/>
          <p:cNvSpPr/>
          <p:nvPr/>
        </p:nvSpPr>
        <p:spPr>
          <a:xfrm>
            <a:off x="965200" y="5805488"/>
            <a:ext cx="2989263" cy="560388"/>
          </a:xfrm>
          <a:prstGeom prst="roundRect">
            <a:avLst>
              <a:gd name="adj" fmla="val 9106"/>
            </a:avLst>
          </a:prstGeom>
          <a:solidFill>
            <a:srgbClr val="7396F9"/>
          </a:solidFill>
          <a:ln w="25400" cap="flat" cmpd="sng">
            <a:solidFill>
              <a:schemeClr val="tx1"/>
            </a:solidFill>
            <a:prstDash val="solid"/>
            <a:headEnd type="none" w="med" len="med"/>
            <a:tailEnd type="none" w="med" len="med"/>
          </a:ln>
        </p:spPr>
        <p:txBody>
          <a:bodyPr wrap="none" anchor="ctr"/>
          <a:lstStyle/>
          <a:p>
            <a:pPr lvl="0" algn="ctr" eaLnBrk="0" fontAlgn="base" hangingPunct="0"/>
            <a:r>
              <a:rPr lang="zh-CN" altLang="en-US" sz="2000" b="1" strike="noStrike" noProof="1">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cs typeface="+mn-ea"/>
              </a:rPr>
              <a:t>学习与就业结合</a:t>
            </a:r>
            <a:endParaRPr lang="zh-CN" altLang="en-US" sz="2000" b="1" strike="noStrike" noProof="1">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71381" name="圆角矩形 271380"/>
          <p:cNvSpPr/>
          <p:nvPr/>
        </p:nvSpPr>
        <p:spPr>
          <a:xfrm>
            <a:off x="5651500" y="3357563"/>
            <a:ext cx="1876425" cy="358775"/>
          </a:xfrm>
          <a:prstGeom prst="roundRect">
            <a:avLst>
              <a:gd name="adj" fmla="val 9106"/>
            </a:avLst>
          </a:prstGeom>
          <a:noFill/>
          <a:ln w="25400">
            <a:noFill/>
          </a:ln>
        </p:spPr>
        <p:txBody>
          <a:bodyPr anchor="ctr"/>
          <a:lstStyle/>
          <a:p>
            <a:pPr lvl="0" algn="ctr" fontAlgn="base"/>
            <a:r>
              <a:rPr lang="en-US" altLang="zh-CN" sz="2000" b="1" strike="noStrike" noProof="1">
                <a:solidFill>
                  <a:srgbClr val="FFFF00"/>
                </a:solidFill>
                <a:effectLst>
                  <a:outerShdw blurRad="38100" dist="38100" dir="2700000">
                    <a:srgbClr val="C0C0C0"/>
                  </a:outerShdw>
                </a:effectLst>
                <a:latin typeface="Arial" panose="020B0604020202020204" pitchFamily="34" charset="0"/>
                <a:ea typeface="宋体" panose="02010600030101010101" pitchFamily="2" charset="-122"/>
                <a:cs typeface="+mn-ea"/>
              </a:rPr>
              <a:t>“</a:t>
            </a:r>
            <a:r>
              <a:rPr lang="zh-CN" altLang="en-US" sz="2000" b="1" strike="noStrike" noProof="1">
                <a:solidFill>
                  <a:srgbClr val="FFFF00"/>
                </a:solidFill>
                <a:effectLst>
                  <a:outerShdw blurRad="38100" dist="38100" dir="2700000">
                    <a:srgbClr val="C0C0C0"/>
                  </a:outerShdw>
                </a:effectLst>
                <a:latin typeface="Arial" panose="020B0604020202020204" pitchFamily="34" charset="0"/>
                <a:ea typeface="宋体" panose="02010600030101010101" pitchFamily="2" charset="-122"/>
                <a:cs typeface="+mn-ea"/>
              </a:rPr>
              <a:t>四个合作”</a:t>
            </a:r>
            <a:endParaRPr lang="zh-CN" altLang="en-US" sz="2000" b="1" strike="noStrike" noProof="1">
              <a:solidFill>
                <a:srgbClr val="FFFF00"/>
              </a:solidFill>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271382" name="圆角矩形 271381"/>
          <p:cNvSpPr/>
          <p:nvPr/>
        </p:nvSpPr>
        <p:spPr>
          <a:xfrm>
            <a:off x="5076825" y="3846513"/>
            <a:ext cx="2800350" cy="590550"/>
          </a:xfrm>
          <a:prstGeom prst="roundRect">
            <a:avLst>
              <a:gd name="adj" fmla="val 9106"/>
            </a:avLst>
          </a:prstGeom>
          <a:gradFill rotWithShape="1">
            <a:gsLst>
              <a:gs pos="0">
                <a:schemeClr val="accent1"/>
              </a:gs>
              <a:gs pos="100000">
                <a:schemeClr val="accent1">
                  <a:gamma/>
                  <a:shade val="46275"/>
                  <a:invGamma/>
                </a:schemeClr>
              </a:gs>
            </a:gsLst>
            <a:lin ang="5400000" scaled="1"/>
            <a:tileRect/>
          </a:gradFill>
          <a:ln w="25400" cap="flat" cmpd="sng">
            <a:solidFill>
              <a:schemeClr val="tx1"/>
            </a:solidFill>
            <a:prstDash val="solid"/>
            <a:headEnd type="none" w="med" len="med"/>
            <a:tailEnd type="none" w="med" len="med"/>
          </a:ln>
        </p:spPr>
        <p:txBody>
          <a:bodyPr wrap="none" anchor="ctr"/>
          <a:lstStyle/>
          <a:p>
            <a:pPr lvl="0" algn="ctr" eaLnBrk="0" fontAlgn="base" hangingPunct="0"/>
            <a:r>
              <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ea"/>
              </a:rPr>
              <a:t>合作发展</a:t>
            </a:r>
            <a:r>
              <a:rPr lang="zh-CN" altLang="en-US" sz="18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ea"/>
              </a:rPr>
              <a:t> </a:t>
            </a:r>
            <a:endParaRPr lang="zh-CN" altLang="en-US" sz="18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271383" name="圆角矩形 271382"/>
          <p:cNvSpPr/>
          <p:nvPr/>
        </p:nvSpPr>
        <p:spPr>
          <a:xfrm>
            <a:off x="5076825" y="4494213"/>
            <a:ext cx="2800350" cy="590550"/>
          </a:xfrm>
          <a:prstGeom prst="roundRect">
            <a:avLst>
              <a:gd name="adj" fmla="val 9106"/>
            </a:avLst>
          </a:prstGeom>
          <a:gradFill rotWithShape="1">
            <a:gsLst>
              <a:gs pos="0">
                <a:srgbClr val="699D5F"/>
              </a:gs>
              <a:gs pos="100000">
                <a:srgbClr val="699D5F">
                  <a:gamma/>
                  <a:shade val="46275"/>
                  <a:invGamma/>
                </a:srgbClr>
              </a:gs>
            </a:gsLst>
            <a:lin ang="5400000" scaled="1"/>
            <a:tileRect/>
          </a:gradFill>
          <a:ln w="25400" cap="flat" cmpd="sng">
            <a:solidFill>
              <a:schemeClr val="tx1"/>
            </a:solidFill>
            <a:prstDash val="solid"/>
            <a:headEnd type="none" w="med" len="med"/>
            <a:tailEnd type="none" w="med" len="med"/>
          </a:ln>
        </p:spPr>
        <p:txBody>
          <a:bodyPr wrap="none" anchor="ctr"/>
          <a:lstStyle/>
          <a:p>
            <a:pPr lvl="0" algn="ctr" eaLnBrk="0" fontAlgn="base" hangingPunct="0"/>
            <a:r>
              <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ea"/>
              </a:rPr>
              <a:t>合作办学</a:t>
            </a:r>
            <a:endPar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271384" name="圆角矩形 271383"/>
          <p:cNvSpPr/>
          <p:nvPr/>
        </p:nvSpPr>
        <p:spPr>
          <a:xfrm>
            <a:off x="5076825" y="5143500"/>
            <a:ext cx="2800350" cy="590550"/>
          </a:xfrm>
          <a:prstGeom prst="roundRect">
            <a:avLst>
              <a:gd name="adj" fmla="val 9106"/>
            </a:avLst>
          </a:prstGeom>
          <a:gradFill rotWithShape="1">
            <a:gsLst>
              <a:gs pos="0">
                <a:schemeClr val="accent2"/>
              </a:gs>
              <a:gs pos="100000">
                <a:schemeClr val="accent2">
                  <a:gamma/>
                  <a:shade val="46275"/>
                  <a:invGamma/>
                </a:schemeClr>
              </a:gs>
            </a:gsLst>
            <a:lin ang="5400000" scaled="1"/>
            <a:tileRect/>
          </a:gradFill>
          <a:ln w="25400" cap="flat" cmpd="sng">
            <a:solidFill>
              <a:schemeClr val="tx1"/>
            </a:solidFill>
            <a:prstDash val="solid"/>
            <a:headEnd type="none" w="med" len="med"/>
            <a:tailEnd type="none" w="med" len="med"/>
          </a:ln>
        </p:spPr>
        <p:txBody>
          <a:bodyPr wrap="none" anchor="ctr"/>
          <a:lstStyle/>
          <a:p>
            <a:pPr lvl="0" algn="ctr" eaLnBrk="0" fontAlgn="base" hangingPunct="0"/>
            <a:r>
              <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ea"/>
              </a:rPr>
              <a:t>合作育人</a:t>
            </a:r>
            <a:endParaRPr lang="zh-CN" altLang="en-US" sz="20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271385" name="圆角矩形 271384"/>
          <p:cNvSpPr/>
          <p:nvPr/>
        </p:nvSpPr>
        <p:spPr>
          <a:xfrm>
            <a:off x="5065713" y="5811838"/>
            <a:ext cx="2800350" cy="590550"/>
          </a:xfrm>
          <a:prstGeom prst="roundRect">
            <a:avLst>
              <a:gd name="adj" fmla="val 9106"/>
            </a:avLst>
          </a:prstGeom>
          <a:solidFill>
            <a:srgbClr val="7396F9"/>
          </a:solidFill>
          <a:ln w="25400" cap="flat" cmpd="sng">
            <a:solidFill>
              <a:schemeClr val="tx1"/>
            </a:solidFill>
            <a:prstDash val="solid"/>
            <a:headEnd type="none" w="med" len="med"/>
            <a:tailEnd type="none" w="med" len="med"/>
          </a:ln>
        </p:spPr>
        <p:txBody>
          <a:bodyPr wrap="none" anchor="ctr"/>
          <a:lstStyle/>
          <a:p>
            <a:pPr lvl="0" algn="ctr" eaLnBrk="0" fontAlgn="base" hangingPunct="0"/>
            <a:r>
              <a:rPr lang="zh-CN" altLang="en-US" sz="2000" b="1" strike="noStrike" noProof="1">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cs typeface="+mn-ea"/>
              </a:rPr>
              <a:t>合作就业</a:t>
            </a:r>
            <a:endParaRPr lang="zh-CN" altLang="en-US" sz="2000" b="1" strike="noStrike" noProof="1">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73740" name="矩形 271385"/>
          <p:cNvSpPr/>
          <p:nvPr/>
        </p:nvSpPr>
        <p:spPr>
          <a:xfrm>
            <a:off x="539750" y="1792288"/>
            <a:ext cx="8135938" cy="1260475"/>
          </a:xfrm>
          <a:prstGeom prst="rect">
            <a:avLst/>
          </a:prstGeom>
          <a:noFill/>
          <a:ln w="9525">
            <a:noFill/>
          </a:ln>
        </p:spPr>
        <p:txBody>
          <a:bodyPr anchor="ctr">
            <a:spAutoFit/>
          </a:bodyPr>
          <a:lstStyle/>
          <a:p>
            <a:pPr>
              <a:buClr>
                <a:schemeClr val="accent2"/>
              </a:buClr>
              <a:buFont typeface="Wingdings" panose="05000000000000000000" pitchFamily="2" charset="2"/>
              <a:buNone/>
            </a:pPr>
            <a:r>
              <a:rPr lang="en-US" altLang="zh-CN" sz="2800">
                <a:solidFill>
                  <a:schemeClr val="accent2"/>
                </a:solidFill>
                <a:latin typeface="华文新魏" panose="02010800040101010101" charset="-122"/>
                <a:ea typeface="华文新魏" panose="02010800040101010101" charset="-122"/>
              </a:rPr>
              <a:t>  </a:t>
            </a:r>
            <a:r>
              <a:rPr lang="en-US" altLang="zh-CN" sz="2400" b="1">
                <a:solidFill>
                  <a:schemeClr val="bg1"/>
                </a:solidFill>
                <a:latin typeface="楷体" panose="02010609060101010101" pitchFamily="49" charset="-122"/>
                <a:ea typeface="楷体" panose="02010609060101010101" pitchFamily="49" charset="-122"/>
              </a:rPr>
              <a:t>  </a:t>
            </a:r>
            <a:r>
              <a:rPr lang="zh-CN" altLang="en-US" sz="2400" b="1" dirty="0">
                <a:solidFill>
                  <a:schemeClr val="bg1"/>
                </a:solidFill>
                <a:latin typeface="楷体" panose="02010609060101010101" pitchFamily="49" charset="-122"/>
                <a:ea typeface="楷体" panose="02010609060101010101" pitchFamily="49" charset="-122"/>
              </a:rPr>
              <a:t>校企深度融合、工学紧密结合是职业教育最主要的办学模式和人才培养模式。工学结合主要体现在通过“工学四合”达到“四个合作” 。</a:t>
            </a:r>
            <a:endParaRPr lang="zh-CN" altLang="en-US" sz="2400" b="1" dirty="0">
              <a:solidFill>
                <a:schemeClr val="bg1"/>
              </a:solidFill>
              <a:latin typeface="楷体" panose="02010609060101010101" pitchFamily="49" charset="-122"/>
              <a:ea typeface="楷体" panose="02010609060101010101" pitchFamily="49" charset="-122"/>
            </a:endParaRPr>
          </a:p>
        </p:txBody>
      </p:sp>
    </p:spTree>
  </p:cSld>
  <p:clrMapOvr>
    <a:masterClrMapping/>
  </p:clrMapOvr>
  <p:transition spd="med">
    <p:rand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6a_003"/>
          <p:cNvPicPr>
            <a:picLocks noChangeAspect="1"/>
          </p:cNvPicPr>
          <p:nvPr/>
        </p:nvPicPr>
        <p:blipFill>
          <a:blip r:embed="rId1" cstate="print"/>
          <a:stretch>
            <a:fillRect/>
          </a:stretch>
        </p:blipFill>
        <p:spPr>
          <a:xfrm>
            <a:off x="251520" y="2564904"/>
            <a:ext cx="2728913" cy="2500312"/>
          </a:xfrm>
          <a:prstGeom prst="rect">
            <a:avLst/>
          </a:prstGeom>
          <a:noFill/>
          <a:ln w="9525">
            <a:noFill/>
          </a:ln>
        </p:spPr>
      </p:pic>
      <p:sp>
        <p:nvSpPr>
          <p:cNvPr id="74754" name="流程图: 可选过程 377858"/>
          <p:cNvSpPr/>
          <p:nvPr/>
        </p:nvSpPr>
        <p:spPr>
          <a:xfrm>
            <a:off x="198438" y="841943"/>
            <a:ext cx="8477250" cy="1555885"/>
          </a:xfrm>
          <a:prstGeom prst="flowChartAlternateProcess">
            <a:avLst/>
          </a:prstGeom>
          <a:gradFill rotWithShape="1">
            <a:gsLst>
              <a:gs pos="0">
                <a:srgbClr val="B2DAEC"/>
              </a:gs>
              <a:gs pos="100000">
                <a:schemeClr val="bg1"/>
              </a:gs>
            </a:gsLst>
            <a:lin ang="0" scaled="1"/>
            <a:tileRect/>
          </a:gradFill>
          <a:ln w="9525">
            <a:noFill/>
          </a:ln>
        </p:spPr>
        <p:txBody>
          <a:bodyPr lIns="0" tIns="10000" rIns="16666" bIns="10000" anchor="ctr">
            <a:spAutoFit/>
          </a:bodyPr>
          <a:lstStyle/>
          <a:p>
            <a:pPr marL="317500" indent="-317500" defTabSz="846455" eaLnBrk="0" fontAlgn="t" hangingPunct="0">
              <a:lnSpc>
                <a:spcPct val="125000"/>
              </a:lnSpc>
              <a:buClr>
                <a:srgbClr val="FF9933"/>
              </a:buClr>
              <a:buSzPct val="120000"/>
              <a:buFont typeface="Wingdings" panose="05000000000000000000" pitchFamily="2" charset="2"/>
              <a:buNone/>
            </a:pPr>
            <a:r>
              <a:rPr lang="en-US" altLang="zh-CN" sz="2000">
                <a:latin typeface="Arial" panose="020B0604020202020204" pitchFamily="34" charset="0"/>
                <a:ea typeface="宋体" panose="02010600030101010101" pitchFamily="2" charset="-122"/>
              </a:rPr>
              <a:t>             </a:t>
            </a:r>
            <a:r>
              <a:rPr lang="zh-CN" altLang="en-US" sz="2400" b="1" dirty="0">
                <a:solidFill>
                  <a:srgbClr val="0000FF"/>
                </a:solidFill>
                <a:latin typeface="华文新魏" panose="02010800040101010101" charset="-122"/>
                <a:ea typeface="华文新魏" panose="02010800040101010101" charset="-122"/>
              </a:rPr>
              <a:t>人才培养内涵最核心的是教学为主，在优质校建设过程中，必须把握国家高等职业教育改革的方向，明确建设重点，提升建设内涵。</a:t>
            </a:r>
            <a:endParaRPr lang="zh-CN" altLang="en-US" sz="2400" b="1" dirty="0">
              <a:solidFill>
                <a:srgbClr val="0000FF"/>
              </a:solidFill>
              <a:latin typeface="华文新魏" panose="02010800040101010101" charset="-122"/>
              <a:ea typeface="华文新魏" panose="02010800040101010101" charset="-122"/>
            </a:endParaRPr>
          </a:p>
        </p:txBody>
      </p:sp>
      <p:sp>
        <p:nvSpPr>
          <p:cNvPr id="377860" name="AutoShape 1038"/>
          <p:cNvSpPr/>
          <p:nvPr/>
        </p:nvSpPr>
        <p:spPr>
          <a:xfrm>
            <a:off x="3563888" y="3789040"/>
            <a:ext cx="4897438" cy="1008063"/>
          </a:xfrm>
          <a:prstGeom prst="roundRect">
            <a:avLst>
              <a:gd name="adj" fmla="val 16667"/>
            </a:avLst>
          </a:prstGeom>
          <a:noFill/>
          <a:ln w="28575" cap="flat" cmpd="sng">
            <a:solidFill>
              <a:srgbClr val="CC00CC"/>
            </a:solidFill>
            <a:prstDash val="solid"/>
            <a:headEnd type="none" w="med" len="med"/>
            <a:tailEnd type="none" w="med" len="med"/>
          </a:ln>
          <a:effectLst>
            <a:outerShdw dist="99190" dir="2388334" algn="ctr" rotWithShape="0">
              <a:schemeClr val="bg2">
                <a:alpha val="50000"/>
              </a:schemeClr>
            </a:outerShdw>
          </a:effectLst>
        </p:spPr>
        <p:txBody>
          <a:bodyPr wrap="none" lIns="84664" tIns="42332" rIns="84664" bIns="42332" anchor="ctr"/>
          <a:lstStyle/>
          <a:p>
            <a:pPr defTabSz="846455" fontAlgn="base">
              <a:lnSpc>
                <a:spcPct val="160000"/>
              </a:lnSpc>
            </a:pPr>
            <a:endParaRPr lang="zh-CN" altLang="en-US" sz="1500" strike="noStrike" noProof="1">
              <a:solidFill>
                <a:srgbClr val="014273"/>
              </a:solidFill>
              <a:effectLst>
                <a:outerShdw blurRad="38100" dist="38100" dir="2700000">
                  <a:srgbClr val="C0C0C0"/>
                </a:outerShdw>
              </a:effectLst>
              <a:latin typeface="Arial" panose="020B0604020202020204" pitchFamily="34" charset="0"/>
              <a:ea typeface="楷体_GB2312" pitchFamily="49" charset="-122"/>
            </a:endParaRPr>
          </a:p>
        </p:txBody>
      </p:sp>
      <p:sp>
        <p:nvSpPr>
          <p:cNvPr id="74756" name="Rectangle 30"/>
          <p:cNvSpPr/>
          <p:nvPr/>
        </p:nvSpPr>
        <p:spPr>
          <a:xfrm>
            <a:off x="4355976" y="3789040"/>
            <a:ext cx="3384550" cy="792163"/>
          </a:xfrm>
          <a:prstGeom prst="rect">
            <a:avLst/>
          </a:prstGeom>
          <a:noFill/>
          <a:ln w="9525">
            <a:noFill/>
          </a:ln>
        </p:spPr>
        <p:txBody>
          <a:bodyPr wrap="none" lIns="84664" tIns="42332" rIns="84664" bIns="42332" anchor="t"/>
          <a:lstStyle/>
          <a:p>
            <a:pPr defTabSz="846455"/>
            <a:r>
              <a:rPr lang="zh-CN" altLang="en-US" sz="3000" b="1" dirty="0">
                <a:solidFill>
                  <a:schemeClr val="bg1"/>
                </a:solidFill>
                <a:latin typeface="Arial" panose="020B0604020202020204" pitchFamily="34" charset="0"/>
                <a:ea typeface="华文新魏" panose="02010800040101010101" charset="-122"/>
              </a:rPr>
              <a:t>依托区位，依托行业</a:t>
            </a:r>
            <a:endParaRPr lang="zh-CN" altLang="en-US" sz="3000" b="1" dirty="0">
              <a:solidFill>
                <a:schemeClr val="bg1"/>
              </a:solidFill>
              <a:latin typeface="Arial" panose="020B0604020202020204" pitchFamily="34" charset="0"/>
              <a:ea typeface="华文新魏" panose="02010800040101010101" charset="-122"/>
            </a:endParaRPr>
          </a:p>
          <a:p>
            <a:pPr defTabSz="846455"/>
            <a:r>
              <a:rPr lang="zh-CN" altLang="en-US" sz="3000" b="1" dirty="0">
                <a:solidFill>
                  <a:schemeClr val="bg1"/>
                </a:solidFill>
                <a:latin typeface="Arial" panose="020B0604020202020204" pitchFamily="34" charset="0"/>
                <a:ea typeface="华文新魏" panose="02010800040101010101" charset="-122"/>
              </a:rPr>
              <a:t>携手并进，实现双赢</a:t>
            </a:r>
            <a:endParaRPr lang="zh-CN" altLang="en-US" sz="3000" b="1" dirty="0">
              <a:solidFill>
                <a:schemeClr val="bg1"/>
              </a:solidFill>
              <a:latin typeface="Arial" panose="020B0604020202020204" pitchFamily="34" charset="0"/>
              <a:ea typeface="华文新魏" panose="02010800040101010101" charset="-122"/>
            </a:endParaRPr>
          </a:p>
        </p:txBody>
      </p:sp>
      <p:sp>
        <p:nvSpPr>
          <p:cNvPr id="377862" name="AutoShape 1033"/>
          <p:cNvSpPr/>
          <p:nvPr/>
        </p:nvSpPr>
        <p:spPr>
          <a:xfrm>
            <a:off x="3492500" y="2565400"/>
            <a:ext cx="5183188" cy="863600"/>
          </a:xfrm>
          <a:prstGeom prst="roundRect">
            <a:avLst>
              <a:gd name="adj" fmla="val 16667"/>
            </a:avLst>
          </a:prstGeom>
          <a:noFill/>
          <a:ln w="28575" cap="flat" cmpd="sng">
            <a:solidFill>
              <a:srgbClr val="6600CC"/>
            </a:solidFill>
            <a:prstDash val="solid"/>
            <a:headEnd type="none" w="med" len="med"/>
            <a:tailEnd type="none" w="med" len="med"/>
          </a:ln>
          <a:effectLst>
            <a:outerShdw dist="99190" dir="2388334" algn="ctr" rotWithShape="0">
              <a:schemeClr val="bg2">
                <a:alpha val="50000"/>
              </a:schemeClr>
            </a:outerShdw>
          </a:effectLst>
        </p:spPr>
        <p:txBody>
          <a:bodyPr wrap="none" lIns="84664" tIns="42332" rIns="84664" bIns="42332" anchor="ctr"/>
          <a:lstStyle/>
          <a:p>
            <a:pPr defTabSz="846455" fontAlgn="base">
              <a:lnSpc>
                <a:spcPct val="160000"/>
              </a:lnSpc>
            </a:pPr>
            <a:endParaRPr lang="zh-CN" altLang="en-US" sz="1500" strike="noStrike" noProof="1">
              <a:solidFill>
                <a:srgbClr val="9933FF"/>
              </a:solidFill>
              <a:effectLst>
                <a:outerShdw blurRad="38100" dist="38100" dir="2700000">
                  <a:srgbClr val="C0C0C0"/>
                </a:outerShdw>
              </a:effectLst>
              <a:latin typeface="Arial" panose="020B0604020202020204" pitchFamily="34" charset="0"/>
              <a:ea typeface="楷体_GB2312" pitchFamily="49" charset="-122"/>
            </a:endParaRPr>
          </a:p>
        </p:txBody>
      </p:sp>
      <p:sp>
        <p:nvSpPr>
          <p:cNvPr id="74758" name="Text Box 1035"/>
          <p:cNvSpPr txBox="1"/>
          <p:nvPr/>
        </p:nvSpPr>
        <p:spPr>
          <a:xfrm>
            <a:off x="3563938" y="2708275"/>
            <a:ext cx="5580062" cy="647700"/>
          </a:xfrm>
          <a:prstGeom prst="rect">
            <a:avLst/>
          </a:prstGeom>
          <a:noFill/>
          <a:ln w="9525">
            <a:noFill/>
          </a:ln>
        </p:spPr>
        <p:txBody>
          <a:bodyPr lIns="84664" tIns="42332" rIns="84664" bIns="42332" anchor="t"/>
          <a:lstStyle/>
          <a:p>
            <a:pPr defTabSz="846455">
              <a:spcBef>
                <a:spcPct val="20000"/>
              </a:spcBef>
            </a:pPr>
            <a:r>
              <a:rPr lang="zh-CN" altLang="en-US" sz="3000" b="1" dirty="0">
                <a:solidFill>
                  <a:schemeClr val="bg1"/>
                </a:solidFill>
                <a:latin typeface="Arial" panose="020B0604020202020204" pitchFamily="34" charset="0"/>
                <a:ea typeface="华文新魏" panose="02010800040101010101" charset="-122"/>
              </a:rPr>
              <a:t>创新办学体制和校企合作机制</a:t>
            </a:r>
            <a:endParaRPr lang="zh-CN" altLang="en-US" sz="3000" b="1" dirty="0">
              <a:solidFill>
                <a:schemeClr val="bg1"/>
              </a:solidFill>
              <a:latin typeface="Arial" panose="020B0604020202020204" pitchFamily="34" charset="0"/>
              <a:ea typeface="华文新魏" panose="02010800040101010101" charset="-122"/>
            </a:endParaRPr>
          </a:p>
        </p:txBody>
      </p:sp>
      <p:sp>
        <p:nvSpPr>
          <p:cNvPr id="74760" name="下箭头 377864"/>
          <p:cNvSpPr/>
          <p:nvPr/>
        </p:nvSpPr>
        <p:spPr>
          <a:xfrm>
            <a:off x="6012160" y="3356992"/>
            <a:ext cx="144462" cy="576262"/>
          </a:xfrm>
          <a:prstGeom prst="downArrow">
            <a:avLst>
              <a:gd name="adj1" fmla="val 50000"/>
              <a:gd name="adj2" fmla="val 99577"/>
            </a:avLst>
          </a:prstGeom>
          <a:solidFill>
            <a:srgbClr val="FFFF00"/>
          </a:solidFill>
          <a:ln w="9525">
            <a:noFill/>
          </a:ln>
        </p:spPr>
        <p:txBody>
          <a:bodyPr anchor="t"/>
          <a:lstStyle/>
          <a:p>
            <a:pPr algn="ctr"/>
            <a:endParaRPr lang="zh-CN" altLang="en-US" dirty="0">
              <a:latin typeface="Arial" panose="020B0604020202020204" pitchFamily="34" charset="0"/>
              <a:ea typeface="宋体" panose="02010600030101010101" pitchFamily="2" charset="-122"/>
            </a:endParaRPr>
          </a:p>
        </p:txBody>
      </p:sp>
      <p:sp>
        <p:nvSpPr>
          <p:cNvPr id="9" name="圆角矩形 8"/>
          <p:cNvSpPr/>
          <p:nvPr/>
        </p:nvSpPr>
        <p:spPr>
          <a:xfrm>
            <a:off x="1043608" y="4797152"/>
            <a:ext cx="6592788" cy="1804749"/>
          </a:xfrm>
          <a:prstGeom prst="round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l" defTabSz="914400" rtl="0" eaLnBrk="1" fontAlgn="base" latinLnBrk="0" hangingPunct="1">
              <a:lnSpc>
                <a:spcPts val="3000"/>
              </a:lnSpc>
              <a:spcBef>
                <a:spcPct val="0"/>
              </a:spcBef>
              <a:spcAft>
                <a:spcPct val="0"/>
              </a:spcAft>
              <a:buClrTx/>
              <a:buSzTx/>
              <a:buFontTx/>
              <a:buNone/>
              <a:defRPr/>
            </a:pPr>
            <a:r>
              <a:rPr kumimoji="0" lang="en-US"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    </a:t>
            </a:r>
            <a:r>
              <a:rPr kumimoji="0" lang="zh-CN" altLang="en-US" sz="1800" b="1" i="0" u="none" strike="noStrike" kern="120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rPr>
              <a:t>学校要认真研究从</a:t>
            </a:r>
            <a:r>
              <a:rPr kumimoji="0" lang="zh-CN" altLang="en-US"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教师修养、教材选定、课堂教学、实践教学等方面制</a:t>
            </a:r>
            <a:r>
              <a:rPr kumimoji="0" lang="zh-CN" altLang="en-US" sz="1800" b="1" i="0" u="none" strike="noStrike" kern="120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rPr>
              <a:t>定</a:t>
            </a:r>
            <a:r>
              <a:rPr kumimoji="0" lang="en-US" altLang="zh-CN" sz="1800" b="1" i="0" u="none" strike="noStrike" kern="1200" cap="none" spc="0" normalizeH="0" baseline="0" noProof="0" dirty="0" smtClean="0">
                <a:ln>
                  <a:noFill/>
                </a:ln>
                <a:solidFill>
                  <a:srgbClr val="FFC000"/>
                </a:solidFill>
                <a:effectLst/>
                <a:uLnTx/>
                <a:uFillTx/>
                <a:latin typeface="黑体" panose="02010609060101010101" pitchFamily="49" charset="-122"/>
                <a:ea typeface="黑体" panose="02010609060101010101" pitchFamily="49" charset="-122"/>
                <a:cs typeface="+mn-cs"/>
              </a:rPr>
              <a:t>《</a:t>
            </a:r>
            <a:r>
              <a:rPr kumimoji="0" lang="zh-CN" altLang="en-US" sz="1800" b="1" i="0" u="none" strike="noStrike" kern="1200" cap="none" spc="0" normalizeH="0" baseline="0" noProof="0" dirty="0" smtClean="0">
                <a:ln>
                  <a:noFill/>
                </a:ln>
                <a:solidFill>
                  <a:srgbClr val="FFC000"/>
                </a:solidFill>
                <a:effectLst/>
                <a:uLnTx/>
                <a:uFillTx/>
                <a:latin typeface="黑体" panose="02010609060101010101" pitchFamily="49" charset="-122"/>
                <a:ea typeface="黑体" panose="02010609060101010101" pitchFamily="49" charset="-122"/>
                <a:cs typeface="+mn-cs"/>
              </a:rPr>
              <a:t>教</a:t>
            </a:r>
            <a:r>
              <a:rPr kumimoji="0" lang="zh-CN" altLang="en-US" sz="1800" b="1" i="0" u="none" strike="noStrike" kern="1200" cap="none" spc="0" normalizeH="0" baseline="0" noProof="0" dirty="0">
                <a:ln>
                  <a:noFill/>
                </a:ln>
                <a:solidFill>
                  <a:srgbClr val="FFC000"/>
                </a:solidFill>
                <a:effectLst/>
                <a:uLnTx/>
                <a:uFillTx/>
                <a:latin typeface="黑体" panose="02010609060101010101" pitchFamily="49" charset="-122"/>
                <a:ea typeface="黑体" panose="02010609060101010101" pitchFamily="49" charset="-122"/>
                <a:cs typeface="+mn-cs"/>
              </a:rPr>
              <a:t>师教学工作规范</a:t>
            </a:r>
            <a:r>
              <a:rPr kumimoji="0" lang="en-US" altLang="zh-CN" sz="1800" b="1" i="0" u="none" strike="noStrike" kern="1200" cap="none" spc="0" normalizeH="0" baseline="0" noProof="0" dirty="0">
                <a:ln>
                  <a:noFill/>
                </a:ln>
                <a:solidFill>
                  <a:srgbClr val="FFC000"/>
                </a:solidFill>
                <a:effectLst/>
                <a:uLnTx/>
                <a:uFillTx/>
                <a:latin typeface="黑体" panose="02010609060101010101" pitchFamily="49" charset="-122"/>
                <a:ea typeface="黑体" panose="02010609060101010101" pitchFamily="49" charset="-122"/>
                <a:cs typeface="+mn-cs"/>
              </a:rPr>
              <a:t>》</a:t>
            </a:r>
            <a:r>
              <a:rPr kumimoji="0" lang="zh-CN" altLang="en-US" sz="1800" b="1" i="0" u="none" strike="noStrike" kern="120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rPr>
              <a:t>，进</a:t>
            </a:r>
            <a:r>
              <a:rPr kumimoji="0" lang="zh-CN" altLang="en-US"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一步提高教育教学质量，提升教师教学工作能力，明确教师在各个教学环节中的工作职责，保证正常教学工作秩序。</a:t>
            </a:r>
            <a:endParaRPr kumimoji="0" lang="zh-CN" altLang="en-US"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med">
    <p:rand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文本占位符 328713"/>
          <p:cNvPicPr>
            <a:picLocks noGrp="1" noChangeAspect="1"/>
          </p:cNvPicPr>
          <p:nvPr>
            <p:ph idx="1"/>
          </p:nvPr>
        </p:nvPicPr>
        <p:blipFill>
          <a:blip r:embed="rId1" cstate="print">
            <a:clrChange>
              <a:clrFrom>
                <a:srgbClr val="FFFFFF"/>
              </a:clrFrom>
              <a:clrTo>
                <a:srgbClr val="FFFFFF">
                  <a:alpha val="0"/>
                </a:srgbClr>
              </a:clrTo>
            </a:clrChange>
            <a:grayscl/>
            <a:lum bright="70000" contrast="-70000"/>
          </a:blip>
          <a:stretch>
            <a:fillRect/>
          </a:stretch>
        </p:blipFill>
        <p:spPr>
          <a:xfrm>
            <a:off x="313373" y="4541203"/>
            <a:ext cx="2232025" cy="1762125"/>
          </a:xfrm>
        </p:spPr>
        <p:style>
          <a:lnRef idx="3">
            <a:schemeClr val="lt1"/>
          </a:lnRef>
          <a:fillRef idx="1">
            <a:schemeClr val="accent4"/>
          </a:fillRef>
          <a:effectRef idx="1">
            <a:schemeClr val="accent4"/>
          </a:effectRef>
          <a:fontRef idx="minor">
            <a:schemeClr val="lt1"/>
          </a:fontRef>
        </p:style>
      </p:pic>
      <p:grpSp>
        <p:nvGrpSpPr>
          <p:cNvPr id="76802" name="组合 328705"/>
          <p:cNvGrpSpPr/>
          <p:nvPr/>
        </p:nvGrpSpPr>
        <p:grpSpPr>
          <a:xfrm>
            <a:off x="3299460" y="4031615"/>
            <a:ext cx="4638675" cy="2652395"/>
            <a:chOff x="657" y="2795"/>
            <a:chExt cx="1495" cy="1399"/>
          </a:xfrm>
        </p:grpSpPr>
        <p:pic>
          <p:nvPicPr>
            <p:cNvPr id="76803" name="图片 328706"/>
            <p:cNvPicPr>
              <a:picLocks noChangeAspect="1"/>
            </p:cNvPicPr>
            <p:nvPr/>
          </p:nvPicPr>
          <p:blipFill>
            <a:blip r:embed="rId2" cstate="print"/>
            <a:stretch>
              <a:fillRect/>
            </a:stretch>
          </p:blipFill>
          <p:spPr>
            <a:xfrm rot="557151">
              <a:off x="1327" y="2795"/>
              <a:ext cx="825" cy="1163"/>
            </a:xfrm>
            <a:prstGeom prst="rect">
              <a:avLst/>
            </a:prstGeom>
            <a:noFill/>
            <a:ln w="9525">
              <a:noFill/>
            </a:ln>
          </p:spPr>
        </p:pic>
        <p:pic>
          <p:nvPicPr>
            <p:cNvPr id="76804" name="图片 328707"/>
            <p:cNvPicPr>
              <a:picLocks noChangeAspect="1"/>
            </p:cNvPicPr>
            <p:nvPr/>
          </p:nvPicPr>
          <p:blipFill>
            <a:blip r:embed="rId3" cstate="print"/>
            <a:stretch>
              <a:fillRect/>
            </a:stretch>
          </p:blipFill>
          <p:spPr>
            <a:xfrm rot="523383">
              <a:off x="1202" y="2840"/>
              <a:ext cx="813" cy="1162"/>
            </a:xfrm>
            <a:prstGeom prst="rect">
              <a:avLst/>
            </a:prstGeom>
            <a:noFill/>
            <a:ln w="9525">
              <a:noFill/>
            </a:ln>
          </p:spPr>
        </p:pic>
        <p:pic>
          <p:nvPicPr>
            <p:cNvPr id="76805" name="图片 328708"/>
            <p:cNvPicPr>
              <a:picLocks noChangeAspect="1"/>
            </p:cNvPicPr>
            <p:nvPr/>
          </p:nvPicPr>
          <p:blipFill>
            <a:blip r:embed="rId4" cstate="print"/>
            <a:stretch>
              <a:fillRect/>
            </a:stretch>
          </p:blipFill>
          <p:spPr>
            <a:xfrm rot="490659">
              <a:off x="1066" y="2886"/>
              <a:ext cx="830" cy="1169"/>
            </a:xfrm>
            <a:prstGeom prst="rect">
              <a:avLst/>
            </a:prstGeom>
            <a:noFill/>
            <a:ln w="9525">
              <a:noFill/>
            </a:ln>
          </p:spPr>
        </p:pic>
        <p:pic>
          <p:nvPicPr>
            <p:cNvPr id="76806" name="图片 328709"/>
            <p:cNvPicPr>
              <a:picLocks noChangeAspect="1"/>
            </p:cNvPicPr>
            <p:nvPr/>
          </p:nvPicPr>
          <p:blipFill>
            <a:blip r:embed="rId5" cstate="print"/>
            <a:stretch>
              <a:fillRect/>
            </a:stretch>
          </p:blipFill>
          <p:spPr>
            <a:xfrm rot="513660">
              <a:off x="930" y="2931"/>
              <a:ext cx="829" cy="1168"/>
            </a:xfrm>
            <a:prstGeom prst="rect">
              <a:avLst/>
            </a:prstGeom>
            <a:noFill/>
            <a:ln w="9525">
              <a:noFill/>
            </a:ln>
          </p:spPr>
        </p:pic>
        <p:pic>
          <p:nvPicPr>
            <p:cNvPr id="76807" name="图片 328710"/>
            <p:cNvPicPr>
              <a:picLocks noChangeAspect="1"/>
            </p:cNvPicPr>
            <p:nvPr/>
          </p:nvPicPr>
          <p:blipFill>
            <a:blip r:embed="rId6" cstate="print"/>
            <a:stretch>
              <a:fillRect/>
            </a:stretch>
          </p:blipFill>
          <p:spPr>
            <a:xfrm rot="496130">
              <a:off x="793" y="2977"/>
              <a:ext cx="830" cy="1168"/>
            </a:xfrm>
            <a:prstGeom prst="rect">
              <a:avLst/>
            </a:prstGeom>
            <a:noFill/>
            <a:ln w="9525">
              <a:noFill/>
            </a:ln>
          </p:spPr>
        </p:pic>
        <p:pic>
          <p:nvPicPr>
            <p:cNvPr id="76808" name="图片 328711"/>
            <p:cNvPicPr>
              <a:picLocks noChangeAspect="1"/>
            </p:cNvPicPr>
            <p:nvPr/>
          </p:nvPicPr>
          <p:blipFill>
            <a:blip r:embed="rId7" cstate="print"/>
            <a:stretch>
              <a:fillRect/>
            </a:stretch>
          </p:blipFill>
          <p:spPr>
            <a:xfrm rot="487806">
              <a:off x="657" y="3022"/>
              <a:ext cx="834" cy="1172"/>
            </a:xfrm>
            <a:prstGeom prst="rect">
              <a:avLst/>
            </a:prstGeom>
            <a:noFill/>
            <a:ln w="9525">
              <a:noFill/>
            </a:ln>
          </p:spPr>
        </p:pic>
      </p:grpSp>
      <p:sp>
        <p:nvSpPr>
          <p:cNvPr id="76809" name="矩形 328712"/>
          <p:cNvSpPr/>
          <p:nvPr/>
        </p:nvSpPr>
        <p:spPr>
          <a:xfrm>
            <a:off x="214948" y="651669"/>
            <a:ext cx="8713787" cy="3322955"/>
          </a:xfrm>
          <a:prstGeom prst="rect">
            <a:avLst/>
          </a:prstGeom>
        </p:spPr>
        <p:style>
          <a:lnRef idx="3">
            <a:schemeClr val="lt1"/>
          </a:lnRef>
          <a:fillRef idx="1">
            <a:schemeClr val="accent6"/>
          </a:fillRef>
          <a:effectRef idx="1">
            <a:schemeClr val="accent6"/>
          </a:effectRef>
          <a:fontRef idx="minor">
            <a:schemeClr val="lt1"/>
          </a:fontRef>
        </p:style>
        <p:txBody>
          <a:bodyPr wrap="square" anchor="ctr">
            <a:spAutoFit/>
          </a:bodyPr>
          <a:lstStyle/>
          <a:p>
            <a:pPr>
              <a:lnSpc>
                <a:spcPct val="150000"/>
              </a:lnSpc>
            </a:pPr>
            <a:r>
              <a:rPr lang="zh-CN" altLang="en-US" b="1" dirty="0">
                <a:latin typeface="Arial" panose="020B0604020202020204" pitchFamily="34" charset="0"/>
                <a:ea typeface="宋体" panose="02010600030101010101" pitchFamily="2" charset="-122"/>
              </a:rPr>
              <a:t>教高【</a:t>
            </a:r>
            <a:r>
              <a:rPr lang="en-US" altLang="zh-CN" b="1">
                <a:latin typeface="Arial" panose="020B0604020202020204" pitchFamily="34" charset="0"/>
                <a:ea typeface="宋体" panose="02010600030101010101" pitchFamily="2" charset="-122"/>
              </a:rPr>
              <a:t>2006</a:t>
            </a:r>
            <a:r>
              <a:rPr lang="zh-CN" altLang="en-US" b="1" dirty="0">
                <a:latin typeface="Arial" panose="020B0604020202020204" pitchFamily="34" charset="0"/>
                <a:ea typeface="宋体" panose="02010600030101010101" pitchFamily="2" charset="-122"/>
              </a:rPr>
              <a:t>】</a:t>
            </a:r>
            <a:r>
              <a:rPr lang="en-US" altLang="zh-CN" b="1">
                <a:latin typeface="Arial" panose="020B0604020202020204" pitchFamily="34" charset="0"/>
                <a:ea typeface="宋体" panose="02010600030101010101" pitchFamily="2" charset="-122"/>
              </a:rPr>
              <a:t>16</a:t>
            </a:r>
            <a:r>
              <a:rPr lang="zh-CN" altLang="en-US" b="1" dirty="0">
                <a:latin typeface="Arial" panose="020B0604020202020204" pitchFamily="34" charset="0"/>
                <a:ea typeface="宋体" panose="02010600030101010101" pitchFamily="2" charset="-122"/>
              </a:rPr>
              <a:t>号文件提出：</a:t>
            </a:r>
            <a:endParaRPr lang="zh-CN" altLang="en-US" b="1" dirty="0">
              <a:latin typeface="Arial" panose="020B0604020202020204" pitchFamily="34" charset="0"/>
              <a:ea typeface="宋体" panose="02010600030101010101" pitchFamily="2" charset="-122"/>
            </a:endParaRPr>
          </a:p>
          <a:p>
            <a:pPr>
              <a:lnSpc>
                <a:spcPct val="150000"/>
              </a:lnSpc>
            </a:pPr>
            <a:r>
              <a:rPr lang="zh-CN" altLang="en-US" b="1" dirty="0">
                <a:latin typeface="Arial" panose="020B0604020202020204" pitchFamily="34" charset="0"/>
                <a:ea typeface="宋体" panose="02010600030101010101" pitchFamily="2" charset="-122"/>
              </a:rPr>
              <a:t>       </a:t>
            </a:r>
            <a:r>
              <a:rPr lang="zh-CN" altLang="en-US" b="1" dirty="0">
                <a:latin typeface="Arial" panose="020B0604020202020204" pitchFamily="34" charset="0"/>
                <a:ea typeface="华文新魏" panose="02010800040101010101" charset="-122"/>
              </a:rPr>
              <a:t>“把工学结合作为高等职业教育人才培养模式改革的重要切入点，带动专业调整与建设，引导课程设置、教学内容和教学方法改革。工学结合的本质是教育通过企业与社会需求结合，高等职业院校要按照企业需要开展企业员工的职业培训，与企业合作开展应用研究和技术开发，使企业在分享学校资源优势的同时，参与学校的改革与发展，使学校在校企合作中创新人才培养模式。”</a:t>
            </a:r>
            <a:endParaRPr lang="zh-CN" altLang="en-US" b="1">
              <a:latin typeface="Arial" panose="020B0604020202020204" pitchFamily="34" charset="0"/>
              <a:ea typeface="华文新魏" panose="02010800040101010101" charset="-122"/>
            </a:endParaRPr>
          </a:p>
        </p:txBody>
      </p:sp>
    </p:spTree>
  </p:cSld>
  <p:clrMapOvr>
    <a:masterClrMapping/>
  </p:clrMapOvr>
  <p:transition spd="med">
    <p:rand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文本框 285699"/>
          <p:cNvSpPr txBox="1"/>
          <p:nvPr/>
        </p:nvSpPr>
        <p:spPr>
          <a:xfrm>
            <a:off x="6481763" y="4078288"/>
            <a:ext cx="2057400" cy="396875"/>
          </a:xfrm>
          <a:prstGeom prst="rect">
            <a:avLst/>
          </a:prstGeom>
          <a:noFill/>
          <a:ln w="9525">
            <a:noFill/>
          </a:ln>
        </p:spPr>
        <p:txBody>
          <a:bodyPr anchor="t">
            <a:spAutoFit/>
          </a:bodyPr>
          <a:lstStyle/>
          <a:p>
            <a:pPr eaLnBrk="0" hangingPunct="0"/>
            <a:endParaRPr lang="zh-CN" altLang="en-US" sz="2000" dirty="0">
              <a:latin typeface="Arial" panose="020B0604020202020204" pitchFamily="34" charset="0"/>
              <a:ea typeface="宋体" panose="02010600030101010101" pitchFamily="2" charset="-122"/>
            </a:endParaRPr>
          </a:p>
        </p:txBody>
      </p:sp>
      <p:grpSp>
        <p:nvGrpSpPr>
          <p:cNvPr id="285702" name="组合 285701"/>
          <p:cNvGrpSpPr/>
          <p:nvPr/>
        </p:nvGrpSpPr>
        <p:grpSpPr>
          <a:xfrm>
            <a:off x="6156325" y="3141663"/>
            <a:ext cx="2286000" cy="1512887"/>
            <a:chOff x="4195" y="2205"/>
            <a:chExt cx="1440" cy="1025"/>
          </a:xfrm>
        </p:grpSpPr>
        <p:sp>
          <p:nvSpPr>
            <p:cNvPr id="79875" name="文本框 285702"/>
            <p:cNvSpPr txBox="1"/>
            <p:nvPr/>
          </p:nvSpPr>
          <p:spPr>
            <a:xfrm>
              <a:off x="4238" y="2432"/>
              <a:ext cx="1329" cy="760"/>
            </a:xfrm>
            <a:prstGeom prst="rect">
              <a:avLst/>
            </a:prstGeom>
            <a:noFill/>
            <a:ln w="9525">
              <a:noFill/>
            </a:ln>
          </p:spPr>
          <p:txBody>
            <a:bodyPr wrap="none" anchor="t">
              <a:spAutoFit/>
            </a:bodyPr>
            <a:lstStyle/>
            <a:p>
              <a:pPr algn="ctr">
                <a:spcBef>
                  <a:spcPts val="1800"/>
                </a:spcBef>
              </a:pPr>
              <a:r>
                <a:rPr lang="en-US" altLang="zh-CN" sz="1800">
                  <a:latin typeface="Arial" panose="020B0604020202020204" pitchFamily="34" charset="0"/>
                  <a:ea typeface="宋体" panose="02010600030101010101" pitchFamily="2" charset="-122"/>
                </a:rPr>
                <a:t> </a:t>
              </a:r>
              <a:r>
                <a:rPr lang="en-US" altLang="zh-CN" sz="1800" b="1">
                  <a:solidFill>
                    <a:schemeClr val="bg1"/>
                  </a:solidFill>
                  <a:latin typeface="Arial" panose="020B0604020202020204" pitchFamily="34" charset="0"/>
                  <a:ea typeface="宋体" panose="02010600030101010101" pitchFamily="2" charset="-122"/>
                </a:rPr>
                <a:t>  </a:t>
              </a:r>
              <a:r>
                <a:rPr lang="zh-CN" altLang="en-US" sz="1800" b="1" dirty="0">
                  <a:solidFill>
                    <a:schemeClr val="bg1"/>
                  </a:solidFill>
                  <a:latin typeface="Arial" panose="020B0604020202020204" pitchFamily="34" charset="0"/>
                  <a:ea typeface="宋体" panose="02010600030101010101" pitchFamily="2" charset="-122"/>
                </a:rPr>
                <a:t>教学与生产结合  </a:t>
              </a:r>
              <a:endParaRPr lang="zh-CN" altLang="en-US" sz="1800" b="1" dirty="0">
                <a:solidFill>
                  <a:schemeClr val="bg1"/>
                </a:solidFill>
                <a:latin typeface="Arial" panose="020B0604020202020204" pitchFamily="34" charset="0"/>
                <a:ea typeface="宋体" panose="02010600030101010101" pitchFamily="2" charset="-122"/>
              </a:endParaRPr>
            </a:p>
            <a:p>
              <a:pPr algn="ctr">
                <a:spcBef>
                  <a:spcPts val="1800"/>
                </a:spcBef>
              </a:pPr>
              <a:r>
                <a:rPr lang="zh-CN" altLang="en-US" sz="1800" b="1" dirty="0">
                  <a:solidFill>
                    <a:schemeClr val="bg1"/>
                  </a:solidFill>
                  <a:latin typeface="Arial" panose="020B0604020202020204" pitchFamily="34" charset="0"/>
                  <a:ea typeface="宋体" panose="02010600030101010101" pitchFamily="2" charset="-122"/>
                </a:rPr>
                <a:t>学习与就业结合</a:t>
              </a:r>
              <a:endParaRPr lang="zh-CN" altLang="en-US" sz="1800" b="1" dirty="0">
                <a:solidFill>
                  <a:schemeClr val="bg1"/>
                </a:solidFill>
                <a:latin typeface="Arial" panose="020B0604020202020204" pitchFamily="34" charset="0"/>
                <a:ea typeface="宋体" panose="02010600030101010101" pitchFamily="2" charset="-122"/>
              </a:endParaRPr>
            </a:p>
            <a:p>
              <a:pPr algn="ctr"/>
              <a:endParaRPr lang="zh-CN" altLang="en-US" sz="1800" b="1" dirty="0">
                <a:solidFill>
                  <a:schemeClr val="bg1"/>
                </a:solidFill>
                <a:latin typeface="Arial" panose="020B0604020202020204" pitchFamily="34" charset="0"/>
                <a:ea typeface="宋体" panose="02010600030101010101" pitchFamily="2" charset="-122"/>
              </a:endParaRPr>
            </a:p>
          </p:txBody>
        </p:sp>
        <p:sp>
          <p:nvSpPr>
            <p:cNvPr id="79876" name="圆角矩形 285703"/>
            <p:cNvSpPr/>
            <p:nvPr/>
          </p:nvSpPr>
          <p:spPr>
            <a:xfrm>
              <a:off x="4195" y="2205"/>
              <a:ext cx="1440" cy="1025"/>
            </a:xfrm>
            <a:prstGeom prst="roundRect">
              <a:avLst>
                <a:gd name="adj" fmla="val 16667"/>
              </a:avLst>
            </a:prstGeom>
            <a:noFill/>
            <a:ln w="38100" cap="flat" cmpd="sng">
              <a:solidFill>
                <a:schemeClr val="tx1"/>
              </a:solidFill>
              <a:prstDash val="solid"/>
              <a:round/>
              <a:headEnd type="none" w="med" len="med"/>
              <a:tailEnd type="none" w="med" len="med"/>
            </a:ln>
          </p:spPr>
          <p:txBody>
            <a:bodyPr wrap="none" anchor="ctr"/>
            <a:lstStyle/>
            <a:p>
              <a:pPr algn="ctr" eaLnBrk="0" hangingPunct="0"/>
              <a:endParaRPr lang="zh-CN" altLang="en-US" sz="1800" b="0" dirty="0">
                <a:latin typeface="Verdana" panose="020B0604030504040204" pitchFamily="34" charset="0"/>
                <a:ea typeface="宋体" panose="02010600030101010101" pitchFamily="2" charset="-122"/>
              </a:endParaRPr>
            </a:p>
          </p:txBody>
        </p:sp>
      </p:grpSp>
      <p:grpSp>
        <p:nvGrpSpPr>
          <p:cNvPr id="285705" name="组合 285704"/>
          <p:cNvGrpSpPr/>
          <p:nvPr/>
        </p:nvGrpSpPr>
        <p:grpSpPr>
          <a:xfrm>
            <a:off x="5076825" y="2206625"/>
            <a:ext cx="2271713" cy="1241425"/>
            <a:chOff x="3424" y="1616"/>
            <a:chExt cx="1431" cy="782"/>
          </a:xfrm>
        </p:grpSpPr>
        <p:sp>
          <p:nvSpPr>
            <p:cNvPr id="79878" name="未知"/>
            <p:cNvSpPr/>
            <p:nvPr/>
          </p:nvSpPr>
          <p:spPr>
            <a:xfrm>
              <a:off x="3424" y="1616"/>
              <a:ext cx="569" cy="782"/>
            </a:xfrm>
            <a:custGeom>
              <a:avLst/>
              <a:gdLst/>
              <a:ahLst/>
              <a:cxnLst/>
              <a:rect l="0" t="0" r="0" b="0"/>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rgbClr val="7D7DBE"/>
                </a:gs>
              </a:gsLst>
              <a:lin ang="0" scaled="1"/>
              <a:tileRect/>
            </a:gradFill>
            <a:ln w="9525">
              <a:noFill/>
            </a:ln>
          </p:spPr>
          <p:txBody>
            <a:bodyPr/>
            <a:lstStyle/>
            <a:p>
              <a:endParaRPr lang="zh-CN" altLang="en-US"/>
            </a:p>
          </p:txBody>
        </p:sp>
        <p:sp>
          <p:nvSpPr>
            <p:cNvPr id="79879" name="未知"/>
            <p:cNvSpPr/>
            <p:nvPr/>
          </p:nvSpPr>
          <p:spPr>
            <a:xfrm flipH="1">
              <a:off x="4286" y="1616"/>
              <a:ext cx="569" cy="782"/>
            </a:xfrm>
            <a:custGeom>
              <a:avLst/>
              <a:gdLst/>
              <a:ahLst/>
              <a:cxnLst/>
              <a:rect l="0" t="0" r="0" b="0"/>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rgbClr val="AEDFDF"/>
                </a:gs>
              </a:gsLst>
              <a:lin ang="0" scaled="1"/>
              <a:tileRect/>
            </a:gradFill>
            <a:ln w="9525">
              <a:noFill/>
            </a:ln>
          </p:spPr>
          <p:txBody>
            <a:bodyPr/>
            <a:lstStyle/>
            <a:p>
              <a:endParaRPr lang="zh-CN" altLang="en-US"/>
            </a:p>
          </p:txBody>
        </p:sp>
      </p:grpSp>
      <p:sp>
        <p:nvSpPr>
          <p:cNvPr id="285708" name="文本框 285707"/>
          <p:cNvSpPr txBox="1"/>
          <p:nvPr/>
        </p:nvSpPr>
        <p:spPr>
          <a:xfrm>
            <a:off x="3708400" y="4797425"/>
            <a:ext cx="4897755" cy="149288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anchor="t"/>
          <a:lstStyle/>
          <a:p>
            <a:pPr algn="ctr" eaLnBrk="1" latinLnBrk="0" hangingPunct="1">
              <a:lnSpc>
                <a:spcPts val="2700"/>
              </a:lnSpc>
            </a:pP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教育与产业结合</a:t>
            </a:r>
            <a:r>
              <a:rPr lang="en-US" altLang="zh-CN" sz="20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政府</a:t>
            </a:r>
            <a:r>
              <a:rPr lang="en-US" altLang="zh-CN" sz="20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调控主体</a:t>
            </a:r>
            <a:endPar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algn="ctr" eaLnBrk="1" latinLnBrk="0" hangingPunct="1">
              <a:lnSpc>
                <a:spcPts val="2700"/>
              </a:lnSpc>
            </a:pP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学校与企业结合</a:t>
            </a:r>
            <a:r>
              <a:rPr lang="en-US" altLang="zh-CN" sz="20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企业</a:t>
            </a:r>
            <a:r>
              <a:rPr lang="en-US" altLang="zh-CN" sz="20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实施主体</a:t>
            </a:r>
            <a:endPar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algn="ctr" eaLnBrk="1" latinLnBrk="0" hangingPunct="1">
              <a:lnSpc>
                <a:spcPts val="2700"/>
              </a:lnSpc>
            </a:pP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教学与生产结合</a:t>
            </a:r>
            <a:r>
              <a:rPr lang="en-US" altLang="zh-CN" sz="20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学校</a:t>
            </a:r>
            <a:r>
              <a:rPr lang="en-US" altLang="zh-CN" sz="20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实施主体</a:t>
            </a:r>
            <a:endPar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algn="ctr" eaLnBrk="1" latinLnBrk="0" hangingPunct="1">
              <a:lnSpc>
                <a:spcPts val="2700"/>
              </a:lnSpc>
            </a:pP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学习与就业结合</a:t>
            </a:r>
            <a:r>
              <a:rPr lang="en-US" altLang="zh-CN" sz="20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学生</a:t>
            </a:r>
            <a:r>
              <a:rPr lang="en-US" altLang="zh-CN" sz="20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对象主体</a:t>
            </a:r>
            <a:endParaRPr lang="zh-CN" altLang="en-US" sz="2000"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grpSp>
        <p:nvGrpSpPr>
          <p:cNvPr id="285709" name="组合 285708"/>
          <p:cNvGrpSpPr/>
          <p:nvPr/>
        </p:nvGrpSpPr>
        <p:grpSpPr>
          <a:xfrm>
            <a:off x="3708400" y="3143250"/>
            <a:ext cx="2286000" cy="1511300"/>
            <a:chOff x="2517" y="2205"/>
            <a:chExt cx="1440" cy="1023"/>
          </a:xfrm>
        </p:grpSpPr>
        <p:sp>
          <p:nvSpPr>
            <p:cNvPr id="79882" name="圆角矩形 285709"/>
            <p:cNvSpPr/>
            <p:nvPr/>
          </p:nvSpPr>
          <p:spPr>
            <a:xfrm>
              <a:off x="2517" y="2205"/>
              <a:ext cx="1440" cy="1023"/>
            </a:xfrm>
            <a:prstGeom prst="roundRect">
              <a:avLst>
                <a:gd name="adj" fmla="val 16667"/>
              </a:avLst>
            </a:prstGeom>
            <a:noFill/>
            <a:ln w="38100" cap="flat" cmpd="sng">
              <a:solidFill>
                <a:schemeClr val="tx1"/>
              </a:solidFill>
              <a:prstDash val="solid"/>
              <a:round/>
              <a:headEnd type="none" w="med" len="med"/>
              <a:tailEnd type="none" w="med" len="med"/>
            </a:ln>
          </p:spPr>
          <p:txBody>
            <a:bodyPr wrap="none" anchor="ctr"/>
            <a:lstStyle/>
            <a:p>
              <a:pPr algn="ctr" eaLnBrk="0" hangingPunct="0"/>
              <a:endParaRPr lang="zh-CN" altLang="en-US" sz="1800" b="0" dirty="0">
                <a:latin typeface="Verdana" panose="020B0604030504040204" pitchFamily="34" charset="0"/>
                <a:ea typeface="宋体" panose="02010600030101010101" pitchFamily="2" charset="-122"/>
              </a:endParaRPr>
            </a:p>
          </p:txBody>
        </p:sp>
        <p:sp>
          <p:nvSpPr>
            <p:cNvPr id="79883" name="文本框 285710"/>
            <p:cNvSpPr txBox="1"/>
            <p:nvPr/>
          </p:nvSpPr>
          <p:spPr>
            <a:xfrm>
              <a:off x="2562" y="2432"/>
              <a:ext cx="1284" cy="593"/>
            </a:xfrm>
            <a:prstGeom prst="rect">
              <a:avLst/>
            </a:prstGeom>
            <a:noFill/>
            <a:ln w="9525">
              <a:noFill/>
            </a:ln>
          </p:spPr>
          <p:txBody>
            <a:bodyPr anchor="t">
              <a:spAutoFit/>
            </a:bodyPr>
            <a:lstStyle/>
            <a:p>
              <a:pPr>
                <a:spcBef>
                  <a:spcPts val="1800"/>
                </a:spcBef>
              </a:pPr>
              <a:r>
                <a:rPr lang="en-US" altLang="zh-CN" sz="1800">
                  <a:solidFill>
                    <a:srgbClr val="0000FF"/>
                  </a:solidFill>
                  <a:latin typeface="Arial" panose="020B0604020202020204" pitchFamily="34" charset="0"/>
                  <a:ea typeface="宋体" panose="02010600030101010101" pitchFamily="2" charset="-122"/>
                </a:rPr>
                <a:t> </a:t>
              </a:r>
              <a:r>
                <a:rPr lang="zh-CN" altLang="en-US" sz="1800" b="1" dirty="0">
                  <a:solidFill>
                    <a:schemeClr val="bg1"/>
                  </a:solidFill>
                  <a:latin typeface="Arial" panose="020B0604020202020204" pitchFamily="34" charset="0"/>
                  <a:ea typeface="宋体" panose="02010600030101010101" pitchFamily="2" charset="-122"/>
                </a:rPr>
                <a:t>教育与产业结合</a:t>
              </a:r>
              <a:endParaRPr lang="zh-CN" altLang="en-US" sz="1800" b="1" dirty="0">
                <a:solidFill>
                  <a:schemeClr val="bg1"/>
                </a:solidFill>
                <a:latin typeface="Arial" panose="020B0604020202020204" pitchFamily="34" charset="0"/>
                <a:ea typeface="宋体" panose="02010600030101010101" pitchFamily="2" charset="-122"/>
              </a:endParaRPr>
            </a:p>
            <a:p>
              <a:pPr>
                <a:spcBef>
                  <a:spcPts val="1800"/>
                </a:spcBef>
              </a:pPr>
              <a:r>
                <a:rPr lang="zh-CN" altLang="en-US" sz="1800" b="1" dirty="0">
                  <a:solidFill>
                    <a:schemeClr val="bg1"/>
                  </a:solidFill>
                  <a:latin typeface="Arial" panose="020B0604020202020204" pitchFamily="34" charset="0"/>
                  <a:ea typeface="宋体" panose="02010600030101010101" pitchFamily="2" charset="-122"/>
                </a:rPr>
                <a:t> 学校与企业结合</a:t>
              </a:r>
              <a:endParaRPr lang="zh-CN" altLang="en-US" sz="1800" b="1" dirty="0">
                <a:solidFill>
                  <a:schemeClr val="bg1"/>
                </a:solidFill>
                <a:latin typeface="Arial" panose="020B0604020202020204" pitchFamily="34" charset="0"/>
                <a:ea typeface="宋体" panose="02010600030101010101" pitchFamily="2" charset="-122"/>
              </a:endParaRPr>
            </a:p>
          </p:txBody>
        </p:sp>
      </p:grpSp>
      <p:grpSp>
        <p:nvGrpSpPr>
          <p:cNvPr id="79884" name="组合 285713"/>
          <p:cNvGrpSpPr/>
          <p:nvPr/>
        </p:nvGrpSpPr>
        <p:grpSpPr>
          <a:xfrm>
            <a:off x="4860925" y="1127125"/>
            <a:ext cx="2555875" cy="1601788"/>
            <a:chOff x="0" y="0"/>
            <a:chExt cx="1889" cy="1009"/>
          </a:xfrm>
        </p:grpSpPr>
        <p:grpSp>
          <p:nvGrpSpPr>
            <p:cNvPr id="79885" name="组合 285714"/>
            <p:cNvGrpSpPr/>
            <p:nvPr/>
          </p:nvGrpSpPr>
          <p:grpSpPr>
            <a:xfrm>
              <a:off x="0" y="90"/>
              <a:ext cx="1889" cy="919"/>
              <a:chOff x="0" y="0"/>
              <a:chExt cx="1926" cy="937"/>
            </a:xfrm>
          </p:grpSpPr>
          <p:sp>
            <p:nvSpPr>
              <p:cNvPr id="79886" name="椭圆 285715"/>
              <p:cNvSpPr/>
              <p:nvPr/>
            </p:nvSpPr>
            <p:spPr>
              <a:xfrm>
                <a:off x="21" y="30"/>
                <a:ext cx="1905" cy="907"/>
              </a:xfrm>
              <a:prstGeom prst="ellipse">
                <a:avLst/>
              </a:prstGeom>
              <a:gradFill rotWithShape="1">
                <a:gsLst>
                  <a:gs pos="0">
                    <a:schemeClr val="hlink"/>
                  </a:gs>
                  <a:gs pos="100000">
                    <a:srgbClr val="004A4A"/>
                  </a:gs>
                </a:gsLst>
                <a:lin ang="2700000" scaled="1"/>
                <a:tileRect/>
              </a:gradFill>
              <a:ln w="9525">
                <a:noFill/>
              </a:ln>
            </p:spPr>
            <p:txBody>
              <a:bodyPr anchor="t"/>
              <a:lstStyle/>
              <a:p>
                <a:pPr algn="ctr"/>
                <a:endParaRPr lang="zh-CN" altLang="en-US" dirty="0">
                  <a:latin typeface="Arial" panose="020B0604020202020204" pitchFamily="34" charset="0"/>
                  <a:ea typeface="宋体" panose="02010600030101010101" pitchFamily="2" charset="-122"/>
                </a:endParaRPr>
              </a:p>
            </p:txBody>
          </p:sp>
          <p:sp>
            <p:nvSpPr>
              <p:cNvPr id="79887" name="椭圆 285716"/>
              <p:cNvSpPr/>
              <p:nvPr/>
            </p:nvSpPr>
            <p:spPr>
              <a:xfrm>
                <a:off x="0" y="0"/>
                <a:ext cx="1905" cy="907"/>
              </a:xfrm>
              <a:prstGeom prst="ellipse">
                <a:avLst/>
              </a:prstGeom>
              <a:gradFill rotWithShape="1">
                <a:gsLst>
                  <a:gs pos="0">
                    <a:srgbClr val="8ED2D2"/>
                  </a:gs>
                  <a:gs pos="100000">
                    <a:schemeClr val="hlink"/>
                  </a:gs>
                </a:gsLst>
                <a:lin ang="2700000" scaled="1"/>
                <a:tileRect/>
              </a:gradFill>
              <a:ln w="9525">
                <a:noFill/>
              </a:ln>
            </p:spPr>
            <p:txBody>
              <a:bodyPr anchor="t"/>
              <a:lstStyle/>
              <a:p>
                <a:pPr algn="ctr"/>
                <a:endParaRPr lang="zh-CN" altLang="en-US" dirty="0">
                  <a:latin typeface="Arial" panose="020B0604020202020204" pitchFamily="34" charset="0"/>
                  <a:ea typeface="宋体" panose="02010600030101010101" pitchFamily="2" charset="-122"/>
                </a:endParaRPr>
              </a:p>
            </p:txBody>
          </p:sp>
        </p:grpSp>
        <p:sp>
          <p:nvSpPr>
            <p:cNvPr id="79888" name="椭圆 285717"/>
            <p:cNvSpPr/>
            <p:nvPr/>
          </p:nvSpPr>
          <p:spPr>
            <a:xfrm>
              <a:off x="89" y="0"/>
              <a:ext cx="1691" cy="845"/>
            </a:xfrm>
            <a:prstGeom prst="ellipse">
              <a:avLst/>
            </a:prstGeom>
            <a:gradFill rotWithShape="1">
              <a:gsLst>
                <a:gs pos="0">
                  <a:srgbClr val="576869"/>
                </a:gs>
                <a:gs pos="100000">
                  <a:schemeClr val="accent1"/>
                </a:gs>
              </a:gsLst>
              <a:lin ang="2700000" scaled="1"/>
              <a:tileRect/>
            </a:gradFill>
            <a:ln w="9525">
              <a:noFill/>
            </a:ln>
          </p:spPr>
          <p:txBody>
            <a:bodyPr anchor="t"/>
            <a:lstStyle/>
            <a:p>
              <a:pPr algn="ctr"/>
              <a:endParaRPr lang="zh-CN" altLang="en-US" dirty="0">
                <a:latin typeface="Arial" panose="020B0604020202020204" pitchFamily="34" charset="0"/>
                <a:ea typeface="宋体" panose="02010600030101010101" pitchFamily="2" charset="-122"/>
              </a:endParaRPr>
            </a:p>
          </p:txBody>
        </p:sp>
        <p:sp>
          <p:nvSpPr>
            <p:cNvPr id="79889" name="椭圆 285718"/>
            <p:cNvSpPr/>
            <p:nvPr/>
          </p:nvSpPr>
          <p:spPr>
            <a:xfrm>
              <a:off x="111" y="5"/>
              <a:ext cx="1650" cy="824"/>
            </a:xfrm>
            <a:prstGeom prst="ellipse">
              <a:avLst/>
            </a:prstGeom>
            <a:gradFill rotWithShape="1">
              <a:gsLst>
                <a:gs pos="0">
                  <a:schemeClr val="accent1">
                    <a:alpha val="0"/>
                  </a:schemeClr>
                </a:gs>
                <a:gs pos="100000">
                  <a:srgbClr val="E7F4F5"/>
                </a:gs>
              </a:gsLst>
              <a:lin ang="2700000" scaled="1"/>
              <a:tileRect/>
            </a:gradFill>
            <a:ln w="9525">
              <a:noFill/>
            </a:ln>
          </p:spPr>
          <p:txBody>
            <a:bodyPr anchor="t"/>
            <a:lstStyle/>
            <a:p>
              <a:pPr algn="ctr"/>
              <a:endParaRPr lang="zh-CN" altLang="en-US" dirty="0">
                <a:latin typeface="Arial" panose="020B0604020202020204" pitchFamily="34" charset="0"/>
                <a:ea typeface="宋体" panose="02010600030101010101" pitchFamily="2" charset="-122"/>
              </a:endParaRPr>
            </a:p>
          </p:txBody>
        </p:sp>
        <p:sp>
          <p:nvSpPr>
            <p:cNvPr id="79890" name="椭圆 285719"/>
            <p:cNvSpPr/>
            <p:nvPr/>
          </p:nvSpPr>
          <p:spPr>
            <a:xfrm>
              <a:off x="128" y="13"/>
              <a:ext cx="1570" cy="770"/>
            </a:xfrm>
            <a:prstGeom prst="ellipse">
              <a:avLst/>
            </a:prstGeom>
            <a:gradFill rotWithShape="1">
              <a:gsLst>
                <a:gs pos="0">
                  <a:srgbClr val="94B1B4"/>
                </a:gs>
                <a:gs pos="100000">
                  <a:schemeClr val="accent1">
                    <a:alpha val="48000"/>
                  </a:schemeClr>
                </a:gs>
              </a:gsLst>
              <a:lin ang="2700000" scaled="1"/>
              <a:tileRect/>
            </a:gradFill>
            <a:ln w="9525">
              <a:noFill/>
            </a:ln>
          </p:spPr>
          <p:txBody>
            <a:bodyPr anchor="t"/>
            <a:lstStyle/>
            <a:p>
              <a:pPr algn="ctr"/>
              <a:endParaRPr lang="zh-CN" altLang="en-US" dirty="0">
                <a:latin typeface="Arial" panose="020B0604020202020204" pitchFamily="34" charset="0"/>
                <a:ea typeface="宋体" panose="02010600030101010101" pitchFamily="2" charset="-122"/>
              </a:endParaRPr>
            </a:p>
          </p:txBody>
        </p:sp>
        <p:sp>
          <p:nvSpPr>
            <p:cNvPr id="79891" name="椭圆 285720"/>
            <p:cNvSpPr/>
            <p:nvPr/>
          </p:nvSpPr>
          <p:spPr>
            <a:xfrm>
              <a:off x="211" y="30"/>
              <a:ext cx="1382" cy="624"/>
            </a:xfrm>
            <a:prstGeom prst="ellipse">
              <a:avLst/>
            </a:prstGeom>
            <a:gradFill rotWithShape="1">
              <a:gsLst>
                <a:gs pos="0">
                  <a:srgbClr val="FFFFFF"/>
                </a:gs>
                <a:gs pos="100000">
                  <a:schemeClr val="accent1">
                    <a:alpha val="37999"/>
                  </a:schemeClr>
                </a:gs>
              </a:gsLst>
              <a:lin ang="2700000" scaled="1"/>
              <a:tileRect/>
            </a:gradFill>
            <a:ln w="9525">
              <a:noFill/>
            </a:ln>
          </p:spPr>
          <p:txBody>
            <a:bodyPr anchor="t"/>
            <a:lstStyle/>
            <a:p>
              <a:pPr algn="ctr"/>
              <a:endParaRPr lang="zh-CN" altLang="en-US" dirty="0">
                <a:latin typeface="Arial" panose="020B0604020202020204" pitchFamily="34" charset="0"/>
                <a:ea typeface="宋体" panose="02010600030101010101" pitchFamily="2" charset="-122"/>
              </a:endParaRPr>
            </a:p>
          </p:txBody>
        </p:sp>
      </p:grpSp>
      <p:sp>
        <p:nvSpPr>
          <p:cNvPr id="79892" name="文本框 285721"/>
          <p:cNvSpPr txBox="1"/>
          <p:nvPr/>
        </p:nvSpPr>
        <p:spPr>
          <a:xfrm>
            <a:off x="5364088" y="1556792"/>
            <a:ext cx="1728192" cy="461665"/>
          </a:xfrm>
          <a:prstGeom prst="rect">
            <a:avLst/>
          </a:prstGeom>
          <a:noFill/>
          <a:ln w="38100">
            <a:noFill/>
          </a:ln>
        </p:spPr>
        <p:txBody>
          <a:bodyPr wrap="square" anchor="t">
            <a:spAutoFit/>
          </a:bodyPr>
          <a:lstStyle/>
          <a:p>
            <a:pPr algn="ctr">
              <a:spcBef>
                <a:spcPct val="50000"/>
              </a:spcBef>
            </a:pPr>
            <a:r>
              <a:rPr lang="zh-CN" altLang="en-US" sz="2400" b="1" dirty="0">
                <a:solidFill>
                  <a:srgbClr val="FF0000"/>
                </a:solidFill>
                <a:latin typeface="Arial" panose="020B0604020202020204" pitchFamily="34" charset="0"/>
                <a:ea typeface="华文新魏" panose="02010800040101010101" charset="-122"/>
              </a:rPr>
              <a:t>工学</a:t>
            </a:r>
            <a:r>
              <a:rPr lang="zh-CN" altLang="en-US" sz="2400" b="1" dirty="0" smtClean="0">
                <a:solidFill>
                  <a:srgbClr val="FF0000"/>
                </a:solidFill>
                <a:latin typeface="Arial" panose="020B0604020202020204" pitchFamily="34" charset="0"/>
                <a:ea typeface="华文新魏" panose="02010800040101010101" charset="-122"/>
              </a:rPr>
              <a:t>四结合</a:t>
            </a:r>
            <a:endParaRPr lang="zh-CN" altLang="en-US" sz="2400" b="1" dirty="0">
              <a:solidFill>
                <a:srgbClr val="FF0000"/>
              </a:solidFill>
              <a:latin typeface="Arial" panose="020B0604020202020204" pitchFamily="34" charset="0"/>
              <a:ea typeface="华文新魏" panose="02010800040101010101" charset="-122"/>
            </a:endParaRPr>
          </a:p>
        </p:txBody>
      </p:sp>
      <p:sp>
        <p:nvSpPr>
          <p:cNvPr id="285723" name="文本框 285722"/>
          <p:cNvSpPr txBox="1"/>
          <p:nvPr/>
        </p:nvSpPr>
        <p:spPr>
          <a:xfrm>
            <a:off x="323850" y="1698625"/>
            <a:ext cx="3016250" cy="3709035"/>
          </a:xfrm>
          <a:prstGeom prst="rect">
            <a:avLst/>
          </a:prstGeom>
          <a:noFill/>
          <a:ln w="38100">
            <a:noFill/>
          </a:ln>
        </p:spPr>
        <p:txBody>
          <a:bodyPr anchor="t">
            <a:spAutoFit/>
          </a:bodyPr>
          <a:lstStyle/>
          <a:p>
            <a:pPr>
              <a:lnSpc>
                <a:spcPct val="140000"/>
              </a:lnSpc>
              <a:spcBef>
                <a:spcPct val="50000"/>
              </a:spcBef>
            </a:pPr>
            <a:r>
              <a:rPr lang="zh-CN" altLang="en-US" sz="2400" b="1" dirty="0">
                <a:solidFill>
                  <a:schemeClr val="bg1"/>
                </a:solidFill>
                <a:latin typeface="华文新魏" panose="02010800040101010101" charset="-122"/>
                <a:ea typeface="华文新魏" panose="02010800040101010101" charset="-122"/>
              </a:rPr>
              <a:t>工</a:t>
            </a:r>
            <a:r>
              <a:rPr lang="zh-CN" altLang="en-US" sz="2400" b="1" dirty="0" smtClean="0">
                <a:solidFill>
                  <a:schemeClr val="bg1"/>
                </a:solidFill>
                <a:latin typeface="华文新魏" panose="02010800040101010101" charset="-122"/>
                <a:ea typeface="华文新魏" panose="02010800040101010101" charset="-122"/>
              </a:rPr>
              <a:t>学 “</a:t>
            </a:r>
            <a:r>
              <a:rPr lang="zh-CN" altLang="en-US" sz="2400" b="1" dirty="0">
                <a:solidFill>
                  <a:schemeClr val="bg1"/>
                </a:solidFill>
                <a:latin typeface="华文新魏" panose="02010800040101010101" charset="-122"/>
                <a:ea typeface="华文新魏" panose="02010800040101010101" charset="-122"/>
              </a:rPr>
              <a:t>四个”结合，又是“四者”之合，是高等职业教育工学结合的学院统一模式，既是高职院校办学理念，也是事业发展模式 。</a:t>
            </a:r>
            <a:endParaRPr lang="zh-CN" altLang="en-US" sz="2400" b="1" dirty="0">
              <a:solidFill>
                <a:schemeClr val="bg1"/>
              </a:solidFill>
              <a:latin typeface="华文新魏" panose="02010800040101010101" charset="-122"/>
              <a:ea typeface="华文新魏" panose="02010800040101010101"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5723"/>
                                        </p:tgtEl>
                                        <p:attrNameLst>
                                          <p:attrName>style.visibility</p:attrName>
                                        </p:attrNameLst>
                                      </p:cBhvr>
                                      <p:to>
                                        <p:strVal val="visible"/>
                                      </p:to>
                                    </p:set>
                                    <p:animEffect transition="in" filter="box(in)">
                                      <p:cBhvr>
                                        <p:cTn id="7" dur="500"/>
                                        <p:tgtEl>
                                          <p:spTgt spid="2857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5705"/>
                                        </p:tgtEl>
                                        <p:attrNameLst>
                                          <p:attrName>style.visibility</p:attrName>
                                        </p:attrNameLst>
                                      </p:cBhvr>
                                      <p:to>
                                        <p:strVal val="visible"/>
                                      </p:to>
                                    </p:set>
                                    <p:anim calcmode="lin" valueType="num">
                                      <p:cBhvr>
                                        <p:cTn id="12" dur="500" fill="hold"/>
                                        <p:tgtEl>
                                          <p:spTgt spid="285705"/>
                                        </p:tgtEl>
                                        <p:attrNameLst>
                                          <p:attrName>ppt_x</p:attrName>
                                        </p:attrNameLst>
                                      </p:cBhvr>
                                      <p:tavLst>
                                        <p:tav tm="0">
                                          <p:val>
                                            <p:strVal val="#ppt_x"/>
                                          </p:val>
                                        </p:tav>
                                        <p:tav tm="100000">
                                          <p:val>
                                            <p:strVal val="#ppt_x"/>
                                          </p:val>
                                        </p:tav>
                                      </p:tavLst>
                                    </p:anim>
                                    <p:anim calcmode="lin" valueType="num">
                                      <p:cBhvr>
                                        <p:cTn id="13" dur="500" fill="hold"/>
                                        <p:tgtEl>
                                          <p:spTgt spid="2857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85709"/>
                                        </p:tgtEl>
                                        <p:attrNameLst>
                                          <p:attrName>style.visibility</p:attrName>
                                        </p:attrNameLst>
                                      </p:cBhvr>
                                      <p:to>
                                        <p:strVal val="visible"/>
                                      </p:to>
                                    </p:set>
                                    <p:animEffect transition="in" filter="blinds(horizontal)">
                                      <p:cBhvr>
                                        <p:cTn id="18" dur="500"/>
                                        <p:tgtEl>
                                          <p:spTgt spid="28570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85702"/>
                                        </p:tgtEl>
                                        <p:attrNameLst>
                                          <p:attrName>style.visibility</p:attrName>
                                        </p:attrNameLst>
                                      </p:cBhvr>
                                      <p:to>
                                        <p:strVal val="visible"/>
                                      </p:to>
                                    </p:set>
                                    <p:animEffect transition="in" filter="box(in)">
                                      <p:cBhvr>
                                        <p:cTn id="23" dur="500"/>
                                        <p:tgtEl>
                                          <p:spTgt spid="28570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85708"/>
                                        </p:tgtEl>
                                        <p:attrNameLst>
                                          <p:attrName>style.visibility</p:attrName>
                                        </p:attrNameLst>
                                      </p:cBhvr>
                                      <p:to>
                                        <p:strVal val="visible"/>
                                      </p:to>
                                    </p:set>
                                    <p:animEffect transition="in" filter="box(in)">
                                      <p:cBhvr>
                                        <p:cTn id="28" dur="500"/>
                                        <p:tgtEl>
                                          <p:spTgt spid="285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8" grpId="0" bldLvl="0" animBg="1"/>
      <p:bldP spid="28572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Documents"/>
          <p:cNvSpPr>
            <a:spLocks noEditPoints="1"/>
          </p:cNvSpPr>
          <p:nvPr/>
        </p:nvSpPr>
        <p:spPr>
          <a:xfrm>
            <a:off x="3838258" y="1945005"/>
            <a:ext cx="2427287" cy="2060575"/>
          </a:xfrm>
          <a:custGeom>
            <a:avLst/>
            <a:gdLst>
              <a:gd name="txL" fmla="*/ 0 w 21600"/>
              <a:gd name="txT" fmla="*/ 0 h 21600"/>
              <a:gd name="txR" fmla="*/ 21600 w 21600"/>
              <a:gd name="txB" fmla="*/ 21600 h 21600"/>
            </a:gdLst>
            <a:ahLst/>
            <a:cxnLst>
              <a:cxn ang="0">
                <a:pos x="0" y="2800"/>
              </a:cxn>
              <a:cxn ang="0">
                <a:pos x="3468" y="0"/>
              </a:cxn>
              <a:cxn ang="0">
                <a:pos x="21653" y="18828"/>
              </a:cxn>
              <a:cxn ang="0">
                <a:pos x="19954" y="20214"/>
              </a:cxn>
              <a:cxn ang="0">
                <a:pos x="18256" y="21628"/>
              </a:cxn>
              <a:cxn ang="0">
                <a:pos x="19954" y="1428"/>
              </a:cxn>
              <a:cxn ang="0">
                <a:pos x="18256" y="2800"/>
              </a:cxn>
              <a:cxn ang="0">
                <a:pos x="1645" y="1428"/>
              </a:cxn>
              <a:cxn ang="0">
                <a:pos x="21600" y="0"/>
              </a:cxn>
              <a:cxn ang="0">
                <a:pos x="10800" y="0"/>
              </a:cxn>
              <a:cxn ang="0">
                <a:pos x="0" y="10800"/>
              </a:cxn>
              <a:cxn ang="0">
                <a:pos x="21600" y="10800"/>
              </a:cxn>
            </a:cxnLst>
            <a:rect l="txL" t="txT" r="txR" b="txB"/>
            <a:pathLst>
              <a:path w="21600" h="2160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a:moveTo>
                  <a:pt x="3486" y="1428"/>
                </a:moveTo>
                <a:lnTo>
                  <a:pt x="19954" y="1428"/>
                </a:lnTo>
                <a:lnTo>
                  <a:pt x="19954" y="20214"/>
                </a:lnTo>
                <a:lnTo>
                  <a:pt x="18256" y="20214"/>
                </a:lnTo>
                <a:lnTo>
                  <a:pt x="18256" y="2800"/>
                </a:lnTo>
                <a:lnTo>
                  <a:pt x="1645" y="2800"/>
                </a:lnTo>
                <a:lnTo>
                  <a:pt x="1645" y="1428"/>
                </a:lnTo>
                <a:lnTo>
                  <a:pt x="3486" y="1428"/>
                </a:lnTo>
                <a:close/>
              </a:path>
              <a:path w="21600" h="21600">
                <a:moveTo>
                  <a:pt x="0" y="18014"/>
                </a:moveTo>
                <a:lnTo>
                  <a:pt x="4434" y="18000"/>
                </a:lnTo>
                <a:lnTo>
                  <a:pt x="4434" y="21600"/>
                </a:lnTo>
                <a:lnTo>
                  <a:pt x="0" y="18014"/>
                </a:lnTo>
                <a:close/>
              </a:path>
            </a:pathLst>
          </a:custGeom>
          <a:gradFill rotWithShape="1">
            <a:gsLst>
              <a:gs pos="0">
                <a:srgbClr val="99CC00"/>
              </a:gs>
              <a:gs pos="100000">
                <a:srgbClr val="FFFFFF"/>
              </a:gs>
            </a:gsLst>
            <a:lin ang="0" scaled="1"/>
            <a:tileRect/>
          </a:gradFill>
          <a:ln w="9525" cap="flat" cmpd="sng">
            <a:solidFill>
              <a:srgbClr val="000000"/>
            </a:solidFill>
            <a:prstDash val="solid"/>
            <a:miter/>
            <a:headEnd type="none" w="med" len="med"/>
            <a:tailEnd type="none" w="med" len="med"/>
          </a:ln>
          <a:effectLst>
            <a:outerShdw dist="107763" dir="2699999" algn="ctr" rotWithShape="0">
              <a:srgbClr val="808080"/>
            </a:outerShdw>
          </a:effectLst>
        </p:spPr>
        <p:txBody>
          <a:bodyPr/>
          <a:lstStyle/>
          <a:p>
            <a:endParaRPr lang="en-US" altLang="zh-CN" sz="1800" b="0">
              <a:latin typeface="Arial" panose="020B0604020202020204" pitchFamily="34" charset="0"/>
            </a:endParaRPr>
          </a:p>
          <a:p>
            <a:r>
              <a:rPr lang="zh-CN" altLang="en-US" sz="2800" b="1" dirty="0">
                <a:solidFill>
                  <a:srgbClr val="FF3300"/>
                </a:solidFill>
                <a:latin typeface="Arial" panose="020B0604020202020204" pitchFamily="34" charset="0"/>
                <a:ea typeface="华文新魏" panose="02010800040101010101" charset="-122"/>
              </a:rPr>
              <a:t>课程建设</a:t>
            </a:r>
            <a:endParaRPr lang="zh-CN" altLang="en-US" sz="2800" b="1" dirty="0">
              <a:solidFill>
                <a:srgbClr val="FF3300"/>
              </a:solidFill>
              <a:latin typeface="Arial" panose="020B0604020202020204" pitchFamily="34" charset="0"/>
              <a:ea typeface="华文新魏" panose="02010800040101010101" charset="-122"/>
            </a:endParaRPr>
          </a:p>
          <a:p>
            <a:r>
              <a:rPr lang="zh-CN" altLang="en-US" sz="2800" b="1" dirty="0">
                <a:solidFill>
                  <a:srgbClr val="FF3300"/>
                </a:solidFill>
                <a:latin typeface="Arial" panose="020B0604020202020204" pitchFamily="34" charset="0"/>
                <a:ea typeface="华文新魏" panose="02010800040101010101" charset="-122"/>
              </a:rPr>
              <a:t>是核心</a:t>
            </a:r>
            <a:endParaRPr lang="zh-CN" altLang="en-US" sz="2800" b="1" dirty="0">
              <a:solidFill>
                <a:srgbClr val="FF3300"/>
              </a:solidFill>
              <a:latin typeface="Arial" panose="020B0604020202020204" pitchFamily="34" charset="0"/>
              <a:ea typeface="华文新魏" panose="02010800040101010101" charset="-122"/>
            </a:endParaRPr>
          </a:p>
        </p:txBody>
      </p:sp>
      <p:sp>
        <p:nvSpPr>
          <p:cNvPr id="116738" name="desk1"/>
          <p:cNvSpPr>
            <a:spLocks noEditPoints="1"/>
          </p:cNvSpPr>
          <p:nvPr/>
        </p:nvSpPr>
        <p:spPr>
          <a:xfrm>
            <a:off x="684213" y="4005263"/>
            <a:ext cx="3240087" cy="1944687"/>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gradFill rotWithShape="1">
            <a:gsLst>
              <a:gs pos="0">
                <a:srgbClr val="FFCC66"/>
              </a:gs>
              <a:gs pos="100000">
                <a:srgbClr val="FFFFFF"/>
              </a:gs>
            </a:gsLst>
            <a:lin ang="0" scaled="1"/>
            <a:tileRect/>
          </a:gradFill>
          <a:ln w="9525" cap="flat" cmpd="sng">
            <a:solidFill>
              <a:srgbClr val="000000"/>
            </a:solidFill>
            <a:prstDash val="solid"/>
            <a:miter/>
            <a:headEnd type="none" w="med" len="med"/>
            <a:tailEnd type="none" w="med" len="med"/>
          </a:ln>
          <a:effectLst>
            <a:outerShdw dist="107763" dir="2699999" algn="ctr" rotWithShape="0">
              <a:srgbClr val="808080"/>
            </a:outerShdw>
          </a:effectLst>
        </p:spPr>
        <p:txBody>
          <a:bodyPr/>
          <a:lstStyle/>
          <a:p>
            <a:r>
              <a:rPr lang="en-US" altLang="zh-CN" sz="2800" b="0">
                <a:latin typeface="Arial" panose="020B0604020202020204" pitchFamily="34" charset="0"/>
              </a:rPr>
              <a:t>       </a:t>
            </a:r>
            <a:endParaRPr lang="en-US" altLang="zh-CN" sz="4400">
              <a:latin typeface="Arial" panose="020B0604020202020204" pitchFamily="34" charset="0"/>
            </a:endParaRPr>
          </a:p>
        </p:txBody>
      </p:sp>
      <p:sp>
        <p:nvSpPr>
          <p:cNvPr id="116739" name="desk1"/>
          <p:cNvSpPr>
            <a:spLocks noEditPoints="1"/>
          </p:cNvSpPr>
          <p:nvPr/>
        </p:nvSpPr>
        <p:spPr>
          <a:xfrm>
            <a:off x="5724525" y="4005263"/>
            <a:ext cx="2808288" cy="1944687"/>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gradFill rotWithShape="1">
            <a:gsLst>
              <a:gs pos="0">
                <a:srgbClr val="66CCFF"/>
              </a:gs>
              <a:gs pos="100000">
                <a:srgbClr val="FFFFFF"/>
              </a:gs>
            </a:gsLst>
            <a:lin ang="0" scaled="1"/>
            <a:tileRect/>
          </a:gradFill>
          <a:ln w="9525" cap="flat" cmpd="sng">
            <a:solidFill>
              <a:srgbClr val="000000"/>
            </a:solidFill>
            <a:prstDash val="solid"/>
            <a:miter/>
            <a:headEnd type="none" w="med" len="med"/>
            <a:tailEnd type="none" w="med" len="med"/>
          </a:ln>
          <a:effectLst>
            <a:outerShdw dist="107763" dir="2699999" algn="ctr" rotWithShape="0">
              <a:srgbClr val="808080"/>
            </a:outerShdw>
          </a:effectLst>
        </p:spPr>
        <p:txBody>
          <a:bodyPr/>
          <a:lstStyle/>
          <a:p>
            <a:pPr algn="ctr"/>
            <a:endParaRPr lang="en-US" altLang="zh-CN" sz="1800" b="0">
              <a:latin typeface="Arial" panose="020B0604020202020204" pitchFamily="34" charset="0"/>
            </a:endParaRPr>
          </a:p>
          <a:p>
            <a:pPr algn="ctr"/>
            <a:endParaRPr lang="en-US" altLang="zh-CN" sz="1800" b="0">
              <a:latin typeface="Arial" panose="020B0604020202020204" pitchFamily="34" charset="0"/>
            </a:endParaRPr>
          </a:p>
          <a:p>
            <a:pPr algn="ctr"/>
            <a:endParaRPr lang="en-US" altLang="zh-CN" sz="1800" b="0">
              <a:latin typeface="Arial" panose="020B0604020202020204" pitchFamily="34" charset="0"/>
            </a:endParaRPr>
          </a:p>
          <a:p>
            <a:pPr algn="ctr"/>
            <a:endParaRPr lang="en-US" altLang="zh-CN" sz="4000">
              <a:latin typeface="Arial" panose="020B0604020202020204" pitchFamily="34" charset="0"/>
            </a:endParaRPr>
          </a:p>
        </p:txBody>
      </p:sp>
      <p:sp>
        <p:nvSpPr>
          <p:cNvPr id="116740" name="文本框 323588"/>
          <p:cNvSpPr txBox="1"/>
          <p:nvPr/>
        </p:nvSpPr>
        <p:spPr>
          <a:xfrm>
            <a:off x="828675" y="4221163"/>
            <a:ext cx="3044825" cy="1383665"/>
          </a:xfrm>
          <a:prstGeom prst="rect">
            <a:avLst/>
          </a:prstGeom>
          <a:noFill/>
          <a:ln w="9525">
            <a:noFill/>
          </a:ln>
        </p:spPr>
        <p:txBody>
          <a:bodyPr>
            <a:spAutoFit/>
          </a:bodyPr>
          <a:lstStyle/>
          <a:p>
            <a:pPr algn="ctr"/>
            <a:r>
              <a:rPr lang="zh-CN" altLang="en-US" sz="2800" b="1" dirty="0">
                <a:latin typeface="Arial" panose="020B0604020202020204" pitchFamily="34" charset="0"/>
                <a:ea typeface="华文新魏" panose="02010800040101010101" charset="-122"/>
              </a:rPr>
              <a:t>精品课程建设</a:t>
            </a:r>
            <a:endParaRPr lang="zh-CN" altLang="en-US" sz="2800" b="1" dirty="0">
              <a:latin typeface="Arial" panose="020B0604020202020204" pitchFamily="34" charset="0"/>
              <a:ea typeface="华文新魏" panose="02010800040101010101" charset="-122"/>
            </a:endParaRPr>
          </a:p>
          <a:p>
            <a:pPr algn="ctr"/>
            <a:r>
              <a:rPr lang="zh-CN" altLang="en-US" sz="2800" b="1" dirty="0">
                <a:latin typeface="Arial" panose="020B0604020202020204" pitchFamily="34" charset="0"/>
                <a:ea typeface="华文新魏" panose="02010800040101010101" charset="-122"/>
              </a:rPr>
              <a:t>精品资源共享课</a:t>
            </a:r>
            <a:endParaRPr lang="zh-CN" altLang="en-US" sz="2800" b="1" dirty="0">
              <a:latin typeface="Arial" panose="020B0604020202020204" pitchFamily="34" charset="0"/>
              <a:ea typeface="华文新魏" panose="02010800040101010101" charset="-122"/>
            </a:endParaRPr>
          </a:p>
          <a:p>
            <a:pPr algn="ctr"/>
            <a:r>
              <a:rPr lang="zh-CN" altLang="en-US" sz="2800" b="1" dirty="0">
                <a:latin typeface="Arial" panose="020B0604020202020204" pitchFamily="34" charset="0"/>
                <a:ea typeface="华文新魏" panose="02010800040101010101" charset="-122"/>
              </a:rPr>
              <a:t>在线开放课程</a:t>
            </a:r>
            <a:endParaRPr lang="zh-CN" altLang="en-US" sz="2800" b="1" dirty="0">
              <a:latin typeface="Arial" panose="020B0604020202020204" pitchFamily="34" charset="0"/>
              <a:ea typeface="华文新魏" panose="02010800040101010101" charset="-122"/>
            </a:endParaRPr>
          </a:p>
        </p:txBody>
      </p:sp>
      <p:sp>
        <p:nvSpPr>
          <p:cNvPr id="116741" name="文本框 323589"/>
          <p:cNvSpPr txBox="1"/>
          <p:nvPr/>
        </p:nvSpPr>
        <p:spPr>
          <a:xfrm>
            <a:off x="6156325" y="4149725"/>
            <a:ext cx="2019300" cy="1900555"/>
          </a:xfrm>
          <a:prstGeom prst="rect">
            <a:avLst/>
          </a:prstGeom>
          <a:noFill/>
          <a:ln w="9525">
            <a:noFill/>
          </a:ln>
        </p:spPr>
        <p:txBody>
          <a:bodyPr>
            <a:spAutoFit/>
          </a:bodyPr>
          <a:lstStyle/>
          <a:p>
            <a:pPr>
              <a:spcBef>
                <a:spcPct val="20000"/>
              </a:spcBef>
            </a:pPr>
            <a:r>
              <a:rPr lang="zh-CN" altLang="en-US" sz="2800" b="1" dirty="0">
                <a:latin typeface="Arial" panose="020B0604020202020204" pitchFamily="34" charset="0"/>
                <a:ea typeface="华文新魏" panose="02010800040101010101" charset="-122"/>
              </a:rPr>
              <a:t>高水平专业教学资源库建设</a:t>
            </a:r>
            <a:r>
              <a:rPr lang="zh-CN" altLang="en-US" sz="2800" b="1" dirty="0">
                <a:latin typeface="Arial" panose="020B0604020202020204" pitchFamily="34" charset="0"/>
                <a:ea typeface="楷体_GB2312" pitchFamily="49" charset="-122"/>
              </a:rPr>
              <a:t> </a:t>
            </a:r>
            <a:endParaRPr lang="zh-CN" altLang="en-US" sz="2800" b="1" dirty="0">
              <a:latin typeface="Arial" panose="020B0604020202020204" pitchFamily="34" charset="0"/>
              <a:ea typeface="楷体_GB2312" pitchFamily="49" charset="-122"/>
            </a:endParaRPr>
          </a:p>
          <a:p>
            <a:pPr>
              <a:spcBef>
                <a:spcPct val="20000"/>
              </a:spcBef>
              <a:buFont typeface="Arial" panose="020B0604020202020204" pitchFamily="34" charset="0"/>
              <a:buChar char="•"/>
            </a:pPr>
            <a:endParaRPr lang="zh-CN" altLang="en-US" sz="2800" b="1" dirty="0">
              <a:latin typeface="Arial" panose="020B0604020202020204" pitchFamily="34" charset="0"/>
            </a:endParaRPr>
          </a:p>
        </p:txBody>
      </p:sp>
      <p:cxnSp>
        <p:nvCxnSpPr>
          <p:cNvPr id="116742" name="肘形连接符 323590"/>
          <p:cNvCxnSpPr/>
          <p:nvPr/>
        </p:nvCxnSpPr>
        <p:spPr>
          <a:xfrm>
            <a:off x="3995738" y="4868863"/>
            <a:ext cx="1728787" cy="109537"/>
          </a:xfrm>
          <a:prstGeom prst="bentConnector3">
            <a:avLst>
              <a:gd name="adj1" fmla="val 49954"/>
            </a:avLst>
          </a:prstGeom>
          <a:ln w="25400" cap="flat" cmpd="sng">
            <a:solidFill>
              <a:srgbClr val="FFFF00"/>
            </a:solidFill>
            <a:prstDash val="solid"/>
            <a:miter/>
            <a:headEnd type="triangle" w="med" len="med"/>
            <a:tailEnd type="triangle" w="med" len="med"/>
          </a:ln>
        </p:spPr>
      </p:cxnSp>
      <p:sp>
        <p:nvSpPr>
          <p:cNvPr id="116743" name="矩形 323591"/>
          <p:cNvSpPr/>
          <p:nvPr/>
        </p:nvSpPr>
        <p:spPr>
          <a:xfrm>
            <a:off x="4067175" y="4149725"/>
            <a:ext cx="1512888" cy="553085"/>
          </a:xfrm>
          <a:prstGeom prst="rect">
            <a:avLst/>
          </a:prstGeom>
          <a:noFill/>
          <a:ln w="9525">
            <a:noFill/>
          </a:ln>
        </p:spPr>
        <p:txBody>
          <a:bodyPr>
            <a:spAutoFit/>
          </a:bodyPr>
          <a:lstStyle/>
          <a:p>
            <a:pPr algn="ctr">
              <a:spcBef>
                <a:spcPct val="20000"/>
              </a:spcBef>
            </a:pPr>
            <a:r>
              <a:rPr lang="zh-CN" altLang="en-US" sz="3000" b="1" dirty="0">
                <a:solidFill>
                  <a:schemeClr val="bg1"/>
                </a:solidFill>
                <a:latin typeface="Arial" panose="020B0604020202020204" pitchFamily="34" charset="0"/>
              </a:rPr>
              <a:t>重点</a:t>
            </a:r>
            <a:endParaRPr lang="zh-CN" altLang="en-US" sz="3000" b="1" dirty="0">
              <a:solidFill>
                <a:schemeClr val="bg1"/>
              </a:solidFill>
              <a:latin typeface="Arial" panose="020B0604020202020204" pitchFamily="34" charset="0"/>
            </a:endParaRPr>
          </a:p>
        </p:txBody>
      </p:sp>
      <p:sp>
        <p:nvSpPr>
          <p:cNvPr id="116744" name="Rectangle 9"/>
          <p:cNvSpPr txBox="1"/>
          <p:nvPr/>
        </p:nvSpPr>
        <p:spPr>
          <a:xfrm>
            <a:off x="429895" y="956310"/>
            <a:ext cx="2159000" cy="647700"/>
          </a:xfrm>
          <a:prstGeom prst="rect">
            <a:avLst/>
          </a:prstGeom>
          <a:noFill/>
          <a:ln w="9525">
            <a:noFill/>
          </a:ln>
        </p:spPr>
        <p:txBody>
          <a:bodyPr/>
          <a:lstStyle/>
          <a:p>
            <a:pPr indent="0">
              <a:buClr>
                <a:srgbClr val="0000FF"/>
              </a:buClr>
              <a:buFont typeface="Wingdings" panose="05000000000000000000" pitchFamily="2" charset="2"/>
              <a:buNone/>
            </a:pPr>
            <a:r>
              <a:rPr lang="zh-CN" altLang="en-US" sz="3200" b="1" dirty="0">
                <a:solidFill>
                  <a:srgbClr val="FFFF00"/>
                </a:solidFill>
                <a:latin typeface="楷体" panose="02010609060101010101" pitchFamily="49" charset="-122"/>
                <a:ea typeface="楷体" panose="02010609060101010101" pitchFamily="49" charset="-122"/>
              </a:rPr>
              <a:t>工学结合课程建设</a:t>
            </a:r>
            <a:endParaRPr lang="zh-CN" altLang="en-US" sz="3200" b="1" dirty="0">
              <a:solidFill>
                <a:srgbClr val="FFFF00"/>
              </a:solidFill>
              <a:latin typeface="楷体" panose="02010609060101010101" pitchFamily="49" charset="-122"/>
              <a:ea typeface="楷体" panose="02010609060101010101" pitchFamily="49" charset="-122"/>
            </a:endParaRPr>
          </a:p>
        </p:txBody>
      </p:sp>
      <p:sp>
        <p:nvSpPr>
          <p:cNvPr id="2" name="文本框 1"/>
          <p:cNvSpPr txBox="1"/>
          <p:nvPr/>
        </p:nvSpPr>
        <p:spPr>
          <a:xfrm>
            <a:off x="2517775" y="1022985"/>
            <a:ext cx="6370320" cy="514350"/>
          </a:xfrm>
          <a:prstGeom prst="rect">
            <a:avLst/>
          </a:prstGeom>
          <a:noFill/>
        </p:spPr>
        <p:txBody>
          <a:bodyPr wrap="none" rtlCol="0" anchor="t">
            <a:spAutoFit/>
          </a:bodyPr>
          <a:lstStyle/>
          <a:p>
            <a:pPr latinLnBrk="0">
              <a:lnSpc>
                <a:spcPts val="3300"/>
              </a:lnSpc>
              <a:spcBef>
                <a:spcPts val="0"/>
              </a:spcBef>
            </a:pPr>
            <a:r>
              <a:rPr lang="zh-CN" altLang="en-US" sz="2400" b="1">
                <a:solidFill>
                  <a:schemeClr val="bg1"/>
                </a:solidFill>
                <a:sym typeface="+mn-ea"/>
              </a:rPr>
              <a:t>努力落实国省、院</a:t>
            </a:r>
            <a:r>
              <a:rPr lang="zh-CN" altLang="en-US" sz="2400" b="1">
                <a:solidFill>
                  <a:srgbClr val="33FF8F"/>
                </a:solidFill>
                <a:sym typeface="+mn-ea"/>
              </a:rPr>
              <a:t>精品课程</a:t>
            </a:r>
            <a:r>
              <a:rPr lang="zh-CN" altLang="en-US" sz="2400" b="1">
                <a:solidFill>
                  <a:schemeClr val="bg1"/>
                </a:solidFill>
                <a:sym typeface="+mn-ea"/>
              </a:rPr>
              <a:t>“1530”建设计划</a:t>
            </a:r>
            <a:endParaRPr lang="zh-CN" altLang="en-US"/>
          </a:p>
        </p:txBody>
      </p:sp>
    </p:spTree>
  </p:cSld>
  <p:clrMapOvr>
    <a:masterClrMapping/>
  </p:clrMapOvr>
  <p:transition spd="med">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云形标注 324609"/>
          <p:cNvSpPr/>
          <p:nvPr/>
        </p:nvSpPr>
        <p:spPr>
          <a:xfrm>
            <a:off x="3132138" y="2708275"/>
            <a:ext cx="3657600" cy="2514600"/>
          </a:xfrm>
          <a:prstGeom prst="cloudCallout">
            <a:avLst>
              <a:gd name="adj1" fmla="val 16407"/>
              <a:gd name="adj2" fmla="val 16287"/>
            </a:avLst>
          </a:prstGeom>
          <a:gradFill rotWithShape="1">
            <a:gsLst>
              <a:gs pos="0">
                <a:srgbClr val="3399FF"/>
              </a:gs>
              <a:gs pos="100000">
                <a:srgbClr val="3366FF"/>
              </a:gs>
            </a:gsLst>
            <a:path path="rect">
              <a:fillToRect l="50000" t="50000" r="50000" b="50000"/>
            </a:path>
            <a:tileRect/>
          </a:gradFill>
          <a:ln w="9525" cap="flat" cmpd="sng">
            <a:solidFill>
              <a:schemeClr val="tx1"/>
            </a:solidFill>
            <a:prstDash val="solid"/>
            <a:headEnd type="none" w="med" len="med"/>
            <a:tailEnd type="none" w="med" len="med"/>
          </a:ln>
        </p:spPr>
        <p:txBody>
          <a:bodyPr/>
          <a:lstStyle/>
          <a:p>
            <a:pPr algn="ctr">
              <a:buFont typeface="Arial" panose="020B0604020202020204" pitchFamily="34" charset="0"/>
            </a:pPr>
            <a:endParaRPr lang="zh-CN" altLang="en-US" sz="2400" b="0" dirty="0">
              <a:latin typeface="Times New Roman" panose="02020603050405020304" pitchFamily="18" charset="0"/>
            </a:endParaRPr>
          </a:p>
        </p:txBody>
      </p:sp>
      <p:sp>
        <p:nvSpPr>
          <p:cNvPr id="118786" name="文本框 324610"/>
          <p:cNvSpPr txBox="1"/>
          <p:nvPr/>
        </p:nvSpPr>
        <p:spPr>
          <a:xfrm>
            <a:off x="3563938" y="3429000"/>
            <a:ext cx="2717800" cy="1168400"/>
          </a:xfrm>
          <a:prstGeom prst="rect">
            <a:avLst/>
          </a:prstGeom>
          <a:noFill/>
          <a:ln w="9525">
            <a:noFill/>
          </a:ln>
        </p:spPr>
        <p:txBody>
          <a:bodyPr>
            <a:spAutoFit/>
          </a:bodyPr>
          <a:lstStyle/>
          <a:p>
            <a:pPr>
              <a:spcBef>
                <a:spcPct val="50000"/>
              </a:spcBef>
              <a:buFont typeface="Arial" panose="020B0604020202020204" pitchFamily="34" charset="0"/>
            </a:pPr>
            <a:r>
              <a:rPr lang="zh-CN" altLang="en-US" sz="2800" b="1" dirty="0">
                <a:solidFill>
                  <a:srgbClr val="FFFF00"/>
                </a:solidFill>
                <a:latin typeface="Times New Roman" panose="02020603050405020304" pitchFamily="18" charset="0"/>
                <a:ea typeface="黑体" panose="02010609060101010101" pitchFamily="49" charset="-122"/>
              </a:rPr>
              <a:t>精品开放课程</a:t>
            </a:r>
            <a:endParaRPr lang="zh-CN" altLang="en-US" sz="2800" b="1" dirty="0">
              <a:solidFill>
                <a:srgbClr val="FFFF00"/>
              </a:solidFill>
              <a:latin typeface="Times New Roman" panose="02020603050405020304" pitchFamily="18" charset="0"/>
              <a:ea typeface="黑体" panose="02010609060101010101" pitchFamily="49" charset="-122"/>
            </a:endParaRPr>
          </a:p>
          <a:p>
            <a:pPr>
              <a:spcBef>
                <a:spcPct val="50000"/>
              </a:spcBef>
              <a:buFont typeface="Arial" panose="020B0604020202020204" pitchFamily="34" charset="0"/>
            </a:pPr>
            <a:r>
              <a:rPr lang="zh-CN" altLang="en-US" sz="2800" b="1" dirty="0">
                <a:solidFill>
                  <a:srgbClr val="FFFF00"/>
                </a:solidFill>
                <a:latin typeface="Times New Roman" panose="02020603050405020304" pitchFamily="18" charset="0"/>
                <a:ea typeface="黑体" panose="02010609060101010101" pitchFamily="49" charset="-122"/>
              </a:rPr>
              <a:t>资源库共享课程</a:t>
            </a:r>
            <a:endParaRPr lang="zh-CN" altLang="en-US" sz="2800" b="1" dirty="0">
              <a:solidFill>
                <a:srgbClr val="FFFF00"/>
              </a:solidFill>
              <a:latin typeface="Times New Roman" panose="02020603050405020304" pitchFamily="18" charset="0"/>
              <a:ea typeface="黑体" panose="02010609060101010101" pitchFamily="49" charset="-122"/>
            </a:endParaRPr>
          </a:p>
        </p:txBody>
      </p:sp>
      <p:sp>
        <p:nvSpPr>
          <p:cNvPr id="118787" name="矩形标注 324611"/>
          <p:cNvSpPr/>
          <p:nvPr/>
        </p:nvSpPr>
        <p:spPr>
          <a:xfrm>
            <a:off x="900113" y="1628775"/>
            <a:ext cx="2058987" cy="865188"/>
          </a:xfrm>
          <a:prstGeom prst="wedgeRectCallout">
            <a:avLst>
              <a:gd name="adj1" fmla="val 75213"/>
              <a:gd name="adj2" fmla="val 138255"/>
            </a:avLst>
          </a:prstGeom>
          <a:solidFill>
            <a:srgbClr val="CC99FF"/>
          </a:solidFill>
          <a:ln w="25400" cap="flat" cmpd="sng">
            <a:solidFill>
              <a:schemeClr val="tx1"/>
            </a:solidFill>
            <a:prstDash val="solid"/>
            <a:miter/>
            <a:headEnd type="none" w="med" len="med"/>
            <a:tailEnd type="none" w="med" len="med"/>
          </a:ln>
        </p:spPr>
        <p:txBody>
          <a:bodyPr/>
          <a:lstStyle/>
          <a:p>
            <a:pPr algn="ctr">
              <a:buFont typeface="Arial" panose="020B0604020202020204" pitchFamily="34" charset="0"/>
            </a:pPr>
            <a:endParaRPr lang="zh-CN" altLang="en-US" sz="2400" dirty="0">
              <a:latin typeface="Times New Roman" panose="02020603050405020304" pitchFamily="18" charset="0"/>
            </a:endParaRPr>
          </a:p>
        </p:txBody>
      </p:sp>
      <p:sp>
        <p:nvSpPr>
          <p:cNvPr id="118788" name="文本框 324612"/>
          <p:cNvSpPr txBox="1"/>
          <p:nvPr/>
        </p:nvSpPr>
        <p:spPr>
          <a:xfrm>
            <a:off x="971550" y="1773238"/>
            <a:ext cx="1873250" cy="460375"/>
          </a:xfrm>
          <a:prstGeom prst="rect">
            <a:avLst/>
          </a:prstGeom>
          <a:noFill/>
          <a:ln w="9525">
            <a:noFill/>
          </a:ln>
        </p:spPr>
        <p:txBody>
          <a:bodyPr>
            <a:spAutoFit/>
          </a:bodyPr>
          <a:lstStyle/>
          <a:p>
            <a:pPr>
              <a:spcBef>
                <a:spcPct val="50000"/>
              </a:spcBef>
              <a:buFont typeface="Arial" panose="020B0604020202020204" pitchFamily="34" charset="0"/>
            </a:pPr>
            <a:r>
              <a:rPr lang="zh-CN" altLang="en-US" sz="2400" b="1" dirty="0">
                <a:solidFill>
                  <a:schemeClr val="accent2"/>
                </a:solidFill>
                <a:latin typeface="Arial" panose="020B0604020202020204" pitchFamily="34" charset="0"/>
                <a:ea typeface="华文新魏" panose="02010800040101010101" charset="-122"/>
              </a:rPr>
              <a:t>课程建设</a:t>
            </a:r>
            <a:endParaRPr lang="zh-CN" altLang="en-US" sz="2400" b="1" dirty="0">
              <a:solidFill>
                <a:schemeClr val="accent2"/>
              </a:solidFill>
              <a:latin typeface="Arial" panose="020B0604020202020204" pitchFamily="34" charset="0"/>
              <a:ea typeface="华文新魏" panose="02010800040101010101" charset="-122"/>
            </a:endParaRPr>
          </a:p>
        </p:txBody>
      </p:sp>
      <p:sp>
        <p:nvSpPr>
          <p:cNvPr id="118789" name="矩形标注 324613"/>
          <p:cNvSpPr/>
          <p:nvPr/>
        </p:nvSpPr>
        <p:spPr>
          <a:xfrm>
            <a:off x="4140200" y="1196975"/>
            <a:ext cx="2089150" cy="919163"/>
          </a:xfrm>
          <a:prstGeom prst="wedgeRectCallout">
            <a:avLst>
              <a:gd name="adj1" fmla="val -49926"/>
              <a:gd name="adj2" fmla="val 150519"/>
            </a:avLst>
          </a:prstGeom>
          <a:solidFill>
            <a:srgbClr val="99CC00"/>
          </a:solidFill>
          <a:ln w="25400" cap="flat" cmpd="sng">
            <a:solidFill>
              <a:schemeClr val="tx1"/>
            </a:solidFill>
            <a:prstDash val="solid"/>
            <a:miter/>
            <a:headEnd type="none" w="med" len="med"/>
            <a:tailEnd type="none" w="med" len="med"/>
          </a:ln>
        </p:spPr>
        <p:txBody>
          <a:bodyPr/>
          <a:lstStyle/>
          <a:p>
            <a:pPr algn="ctr">
              <a:buFont typeface="Arial" panose="020B0604020202020204" pitchFamily="34" charset="0"/>
            </a:pPr>
            <a:endParaRPr lang="en-US" altLang="zh-CN" sz="2400">
              <a:latin typeface="Times New Roman" panose="02020603050405020304" pitchFamily="18" charset="0"/>
            </a:endParaRPr>
          </a:p>
          <a:p>
            <a:pPr algn="ctr">
              <a:buFont typeface="Arial" panose="020B0604020202020204" pitchFamily="34" charset="0"/>
            </a:pPr>
            <a:endParaRPr lang="en-US" altLang="zh-CN" sz="2400">
              <a:latin typeface="Times New Roman" panose="02020603050405020304" pitchFamily="18" charset="0"/>
            </a:endParaRPr>
          </a:p>
        </p:txBody>
      </p:sp>
      <p:sp>
        <p:nvSpPr>
          <p:cNvPr id="118790" name="矩形标注 324614"/>
          <p:cNvSpPr/>
          <p:nvPr/>
        </p:nvSpPr>
        <p:spPr>
          <a:xfrm>
            <a:off x="755650" y="4005263"/>
            <a:ext cx="2087563" cy="1008062"/>
          </a:xfrm>
          <a:prstGeom prst="wedgeRectCallout">
            <a:avLst>
              <a:gd name="adj1" fmla="val 64370"/>
              <a:gd name="adj2" fmla="val -78347"/>
            </a:avLst>
          </a:prstGeom>
          <a:solidFill>
            <a:srgbClr val="00FFFF"/>
          </a:solidFill>
          <a:ln w="25400" cap="flat" cmpd="sng">
            <a:solidFill>
              <a:schemeClr val="tx1"/>
            </a:solidFill>
            <a:prstDash val="solid"/>
            <a:miter/>
            <a:headEnd type="none" w="med" len="med"/>
            <a:tailEnd type="none" w="med" len="med"/>
          </a:ln>
        </p:spPr>
        <p:txBody>
          <a:bodyPr/>
          <a:lstStyle/>
          <a:p>
            <a:pPr algn="ctr">
              <a:buFont typeface="Arial" panose="020B0604020202020204" pitchFamily="34" charset="0"/>
            </a:pPr>
            <a:endParaRPr lang="zh-CN" altLang="en-US" sz="2400" dirty="0">
              <a:latin typeface="Times New Roman" panose="02020603050405020304" pitchFamily="18" charset="0"/>
            </a:endParaRPr>
          </a:p>
        </p:txBody>
      </p:sp>
      <p:sp>
        <p:nvSpPr>
          <p:cNvPr id="118791" name="矩形标注 324615"/>
          <p:cNvSpPr/>
          <p:nvPr/>
        </p:nvSpPr>
        <p:spPr>
          <a:xfrm flipH="1">
            <a:off x="2339975" y="5445125"/>
            <a:ext cx="1905000" cy="914400"/>
          </a:xfrm>
          <a:prstGeom prst="wedgeRectCallout">
            <a:avLst>
              <a:gd name="adj1" fmla="val -62417"/>
              <a:gd name="adj2" fmla="val -144620"/>
            </a:avLst>
          </a:prstGeom>
          <a:solidFill>
            <a:srgbClr val="FFCC00"/>
          </a:solidFill>
          <a:ln w="25400" cap="flat" cmpd="sng">
            <a:solidFill>
              <a:schemeClr val="tx1"/>
            </a:solidFill>
            <a:prstDash val="solid"/>
            <a:miter/>
            <a:headEnd type="none" w="med" len="med"/>
            <a:tailEnd type="none" w="med" len="med"/>
          </a:ln>
        </p:spPr>
        <p:txBody>
          <a:bodyPr/>
          <a:lstStyle/>
          <a:p>
            <a:pPr algn="ctr">
              <a:buFont typeface="Arial" panose="020B0604020202020204" pitchFamily="34" charset="0"/>
            </a:pPr>
            <a:endParaRPr lang="zh-CN" altLang="en-US" sz="2400" dirty="0">
              <a:latin typeface="Times New Roman" panose="02020603050405020304" pitchFamily="18" charset="0"/>
            </a:endParaRPr>
          </a:p>
        </p:txBody>
      </p:sp>
      <p:sp>
        <p:nvSpPr>
          <p:cNvPr id="118792" name="矩形标注 324616"/>
          <p:cNvSpPr/>
          <p:nvPr/>
        </p:nvSpPr>
        <p:spPr>
          <a:xfrm>
            <a:off x="7127875" y="2781300"/>
            <a:ext cx="1913890" cy="1008380"/>
          </a:xfrm>
          <a:prstGeom prst="wedgeRectCallout">
            <a:avLst>
              <a:gd name="adj1" fmla="val -84958"/>
              <a:gd name="adj2" fmla="val 18977"/>
            </a:avLst>
          </a:prstGeom>
          <a:solidFill>
            <a:srgbClr val="33CCCC"/>
          </a:solidFill>
          <a:ln w="25400" cap="flat" cmpd="sng">
            <a:solidFill>
              <a:schemeClr val="tx1"/>
            </a:solidFill>
            <a:prstDash val="solid"/>
            <a:miter/>
            <a:headEnd type="none" w="med" len="med"/>
            <a:tailEnd type="none" w="med" len="med"/>
          </a:ln>
        </p:spPr>
        <p:txBody>
          <a:bodyPr/>
          <a:lstStyle/>
          <a:p>
            <a:pPr algn="ctr">
              <a:buFont typeface="Arial" panose="020B0604020202020204" pitchFamily="34" charset="0"/>
            </a:pPr>
            <a:endParaRPr lang="zh-CN" altLang="en-US" sz="2400" dirty="0">
              <a:latin typeface="Times New Roman" panose="02020603050405020304" pitchFamily="18" charset="0"/>
            </a:endParaRPr>
          </a:p>
        </p:txBody>
      </p:sp>
      <p:sp>
        <p:nvSpPr>
          <p:cNvPr id="118793" name="矩形标注 324617"/>
          <p:cNvSpPr/>
          <p:nvPr/>
        </p:nvSpPr>
        <p:spPr>
          <a:xfrm flipH="1">
            <a:off x="6732588" y="5084763"/>
            <a:ext cx="1905000" cy="914400"/>
          </a:xfrm>
          <a:prstGeom prst="wedgeRectCallout">
            <a:avLst>
              <a:gd name="adj1" fmla="val 76583"/>
              <a:gd name="adj2" fmla="val -107991"/>
            </a:avLst>
          </a:prstGeom>
          <a:solidFill>
            <a:schemeClr val="accent1"/>
          </a:solidFill>
          <a:ln w="25400" cap="flat" cmpd="sng">
            <a:solidFill>
              <a:schemeClr val="tx1"/>
            </a:solidFill>
            <a:prstDash val="solid"/>
            <a:miter/>
            <a:headEnd type="none" w="med" len="med"/>
            <a:tailEnd type="none" w="med" len="med"/>
          </a:ln>
        </p:spPr>
        <p:txBody>
          <a:bodyPr/>
          <a:lstStyle/>
          <a:p>
            <a:pPr algn="ctr">
              <a:buFont typeface="Arial" panose="020B0604020202020204" pitchFamily="34" charset="0"/>
            </a:pPr>
            <a:endParaRPr lang="zh-CN" altLang="en-US" sz="2400" dirty="0">
              <a:latin typeface="Times New Roman" panose="02020603050405020304" pitchFamily="18" charset="0"/>
            </a:endParaRPr>
          </a:p>
        </p:txBody>
      </p:sp>
      <p:sp>
        <p:nvSpPr>
          <p:cNvPr id="118794" name="文本框 324618"/>
          <p:cNvSpPr txBox="1"/>
          <p:nvPr/>
        </p:nvSpPr>
        <p:spPr>
          <a:xfrm>
            <a:off x="4284663" y="1412875"/>
            <a:ext cx="1873250" cy="460375"/>
          </a:xfrm>
          <a:prstGeom prst="rect">
            <a:avLst/>
          </a:prstGeom>
          <a:noFill/>
          <a:ln w="9525">
            <a:noFill/>
          </a:ln>
        </p:spPr>
        <p:txBody>
          <a:bodyPr>
            <a:spAutoFit/>
          </a:bodyPr>
          <a:lstStyle/>
          <a:p>
            <a:pPr algn="ctr">
              <a:spcBef>
                <a:spcPct val="50000"/>
              </a:spcBef>
            </a:pPr>
            <a:r>
              <a:rPr lang="zh-CN" altLang="en-US" sz="2400" b="1" dirty="0">
                <a:solidFill>
                  <a:srgbClr val="D60093"/>
                </a:solidFill>
                <a:latin typeface="Arial" panose="020B0604020202020204" pitchFamily="34" charset="0"/>
                <a:ea typeface="华文新魏" panose="02010800040101010101" charset="-122"/>
              </a:rPr>
              <a:t>专业建设</a:t>
            </a:r>
            <a:endParaRPr lang="zh-CN" altLang="en-US" sz="2400" b="1" dirty="0">
              <a:solidFill>
                <a:srgbClr val="D60093"/>
              </a:solidFill>
              <a:latin typeface="Arial" panose="020B0604020202020204" pitchFamily="34" charset="0"/>
              <a:ea typeface="华文新魏" panose="02010800040101010101" charset="-122"/>
            </a:endParaRPr>
          </a:p>
        </p:txBody>
      </p:sp>
      <p:sp>
        <p:nvSpPr>
          <p:cNvPr id="118795" name="文本框 324619"/>
          <p:cNvSpPr txBox="1"/>
          <p:nvPr/>
        </p:nvSpPr>
        <p:spPr>
          <a:xfrm>
            <a:off x="7251065" y="3030220"/>
            <a:ext cx="1756410" cy="460375"/>
          </a:xfrm>
          <a:prstGeom prst="rect">
            <a:avLst/>
          </a:prstGeom>
          <a:noFill/>
          <a:ln w="9525">
            <a:noFill/>
          </a:ln>
        </p:spPr>
        <p:txBody>
          <a:bodyPr wrap="square">
            <a:spAutoFit/>
          </a:bodyPr>
          <a:lstStyle/>
          <a:p>
            <a:pPr algn="ctr">
              <a:spcBef>
                <a:spcPct val="50000"/>
              </a:spcBef>
            </a:pPr>
            <a:r>
              <a:rPr lang="zh-CN" altLang="en-US" sz="2400" b="1">
                <a:solidFill>
                  <a:srgbClr val="FFFFFF"/>
                </a:solidFill>
                <a:latin typeface="Arial" panose="020B0604020202020204" pitchFamily="34" charset="0"/>
                <a:ea typeface="华文新魏" panose="02010800040101010101" charset="-122"/>
              </a:rPr>
              <a:t>教师成长</a:t>
            </a:r>
            <a:endParaRPr lang="zh-CN" altLang="en-US" sz="2400" b="1">
              <a:solidFill>
                <a:srgbClr val="FFFFFF"/>
              </a:solidFill>
              <a:latin typeface="Arial" panose="020B0604020202020204" pitchFamily="34" charset="0"/>
              <a:ea typeface="华文新魏" panose="02010800040101010101" charset="-122"/>
            </a:endParaRPr>
          </a:p>
        </p:txBody>
      </p:sp>
      <p:sp>
        <p:nvSpPr>
          <p:cNvPr id="118796" name="文本框 324620"/>
          <p:cNvSpPr txBox="1"/>
          <p:nvPr/>
        </p:nvSpPr>
        <p:spPr>
          <a:xfrm>
            <a:off x="755650" y="4221163"/>
            <a:ext cx="2016125" cy="460375"/>
          </a:xfrm>
          <a:prstGeom prst="rect">
            <a:avLst/>
          </a:prstGeom>
          <a:noFill/>
          <a:ln w="9525">
            <a:noFill/>
          </a:ln>
        </p:spPr>
        <p:txBody>
          <a:bodyPr>
            <a:spAutoFit/>
          </a:bodyPr>
          <a:lstStyle/>
          <a:p>
            <a:pPr algn="ctr">
              <a:spcBef>
                <a:spcPct val="50000"/>
              </a:spcBef>
            </a:pPr>
            <a:r>
              <a:rPr lang="zh-CN" altLang="en-US" sz="2400" b="1" dirty="0">
                <a:solidFill>
                  <a:srgbClr val="CC6600"/>
                </a:solidFill>
                <a:latin typeface="Arial" panose="020B0604020202020204" pitchFamily="34" charset="0"/>
                <a:ea typeface="华文新魏" panose="02010800040101010101" charset="-122"/>
              </a:rPr>
              <a:t>荣誉称号</a:t>
            </a:r>
            <a:endParaRPr lang="zh-CN" altLang="en-US" sz="2400" b="1">
              <a:solidFill>
                <a:srgbClr val="CC6600"/>
              </a:solidFill>
              <a:latin typeface="Arial" panose="020B0604020202020204" pitchFamily="34" charset="0"/>
              <a:ea typeface="华文新魏" panose="02010800040101010101" charset="-122"/>
            </a:endParaRPr>
          </a:p>
        </p:txBody>
      </p:sp>
      <p:sp>
        <p:nvSpPr>
          <p:cNvPr id="118797" name="文本框 324621"/>
          <p:cNvSpPr txBox="1"/>
          <p:nvPr/>
        </p:nvSpPr>
        <p:spPr>
          <a:xfrm>
            <a:off x="2339975" y="5589588"/>
            <a:ext cx="2016125" cy="460375"/>
          </a:xfrm>
          <a:prstGeom prst="rect">
            <a:avLst/>
          </a:prstGeom>
          <a:noFill/>
          <a:ln w="9525">
            <a:noFill/>
          </a:ln>
        </p:spPr>
        <p:txBody>
          <a:bodyPr>
            <a:spAutoFit/>
          </a:bodyPr>
          <a:lstStyle/>
          <a:p>
            <a:pPr algn="ctr">
              <a:spcBef>
                <a:spcPct val="50000"/>
              </a:spcBef>
            </a:pPr>
            <a:r>
              <a:rPr lang="zh-CN" altLang="en-US" sz="2400" b="1" dirty="0">
                <a:solidFill>
                  <a:srgbClr val="008000"/>
                </a:solidFill>
                <a:latin typeface="Arial" panose="020B0604020202020204" pitchFamily="34" charset="0"/>
                <a:ea typeface="华文新魏" panose="02010800040101010101" charset="-122"/>
              </a:rPr>
              <a:t>学生受益</a:t>
            </a:r>
            <a:endParaRPr lang="zh-CN" altLang="en-US" sz="2400" b="1" dirty="0">
              <a:solidFill>
                <a:srgbClr val="008000"/>
              </a:solidFill>
              <a:latin typeface="Arial" panose="020B0604020202020204" pitchFamily="34" charset="0"/>
              <a:ea typeface="华文新魏" panose="02010800040101010101" charset="-122"/>
            </a:endParaRPr>
          </a:p>
        </p:txBody>
      </p:sp>
      <p:sp>
        <p:nvSpPr>
          <p:cNvPr id="118798" name="文本框 324622"/>
          <p:cNvSpPr txBox="1"/>
          <p:nvPr/>
        </p:nvSpPr>
        <p:spPr>
          <a:xfrm>
            <a:off x="6588125" y="5229225"/>
            <a:ext cx="2016125" cy="460375"/>
          </a:xfrm>
          <a:prstGeom prst="rect">
            <a:avLst/>
          </a:prstGeom>
          <a:noFill/>
          <a:ln w="9525">
            <a:noFill/>
          </a:ln>
        </p:spPr>
        <p:txBody>
          <a:bodyPr>
            <a:spAutoFit/>
          </a:bodyPr>
          <a:lstStyle/>
          <a:p>
            <a:pPr algn="ctr">
              <a:spcBef>
                <a:spcPct val="50000"/>
              </a:spcBef>
            </a:pPr>
            <a:r>
              <a:rPr lang="zh-CN" altLang="en-US" sz="2400" b="1" dirty="0">
                <a:latin typeface="Arial" panose="020B0604020202020204" pitchFamily="34" charset="0"/>
                <a:ea typeface="华文新魏" panose="02010800040101010101" charset="-122"/>
              </a:rPr>
              <a:t>网站建设</a:t>
            </a:r>
            <a:endParaRPr lang="zh-CN" altLang="en-US" sz="2400" b="1" dirty="0">
              <a:latin typeface="Arial" panose="020B0604020202020204" pitchFamily="34" charset="0"/>
              <a:ea typeface="华文新魏" panose="02010800040101010101" charset="-122"/>
            </a:endParaRPr>
          </a:p>
        </p:txBody>
      </p:sp>
    </p:spTree>
  </p:cSld>
  <p:clrMapOvr>
    <a:masterClrMapping/>
  </p:clrMapOvr>
  <p:transition spd="med">
    <p:rand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流程图: 可选过程 326657"/>
          <p:cNvSpPr/>
          <p:nvPr/>
        </p:nvSpPr>
        <p:spPr>
          <a:xfrm>
            <a:off x="3348038" y="1989138"/>
            <a:ext cx="3168650" cy="790575"/>
          </a:xfrm>
          <a:prstGeom prst="flowChartAlternateProcess">
            <a:avLst/>
          </a:prstGeom>
          <a:solidFill>
            <a:srgbClr val="CCFF66"/>
          </a:solidFill>
          <a:ln w="9525" cap="flat" cmpd="sng">
            <a:solidFill>
              <a:schemeClr val="tx1"/>
            </a:solidFill>
            <a:prstDash val="solid"/>
            <a:miter/>
            <a:headEnd type="none" w="med" len="med"/>
            <a:tailEnd type="none" w="med" len="med"/>
          </a:ln>
        </p:spPr>
        <p:txBody>
          <a:bodyPr wrap="none" anchor="ctr"/>
          <a:lstStyle/>
          <a:p>
            <a:pPr algn="ctr"/>
            <a:r>
              <a:rPr lang="zh-CN" altLang="en-US" sz="3600" dirty="0">
                <a:solidFill>
                  <a:srgbClr val="FF3300"/>
                </a:solidFill>
                <a:latin typeface="Arial" panose="020B0604020202020204" pitchFamily="34" charset="0"/>
                <a:ea typeface="华文新魏" panose="02010800040101010101" charset="-122"/>
              </a:rPr>
              <a:t>专兼职相结合</a:t>
            </a:r>
            <a:endParaRPr lang="zh-CN" altLang="en-US" sz="3600" dirty="0">
              <a:solidFill>
                <a:srgbClr val="FF3300"/>
              </a:solidFill>
              <a:latin typeface="Arial" panose="020B0604020202020204" pitchFamily="34" charset="0"/>
              <a:ea typeface="华文新魏" panose="02010800040101010101" charset="-122"/>
            </a:endParaRPr>
          </a:p>
        </p:txBody>
      </p:sp>
      <p:sp>
        <p:nvSpPr>
          <p:cNvPr id="119810" name="流程图: 库存数据 326658"/>
          <p:cNvSpPr/>
          <p:nvPr/>
        </p:nvSpPr>
        <p:spPr>
          <a:xfrm>
            <a:off x="611188" y="2133600"/>
            <a:ext cx="2232025" cy="4319588"/>
          </a:xfrm>
          <a:prstGeom prst="flowChartOnlineStorage">
            <a:avLst/>
          </a:prstGeom>
          <a:gradFill rotWithShape="1">
            <a:gsLst>
              <a:gs pos="0">
                <a:schemeClr val="accent1"/>
              </a:gs>
              <a:gs pos="100000">
                <a:srgbClr val="FF9900"/>
              </a:gs>
            </a:gsLst>
            <a:lin ang="0" scaled="1"/>
            <a:tileRect/>
          </a:gradFill>
          <a:ln w="9525" cap="flat" cmpd="sng">
            <a:solidFill>
              <a:schemeClr val="tx1"/>
            </a:solidFill>
            <a:prstDash val="solid"/>
            <a:miter/>
            <a:headEnd type="none" w="med" len="med"/>
            <a:tailEnd type="none" w="med" len="med"/>
          </a:ln>
        </p:spPr>
        <p:txBody>
          <a:bodyPr wrap="none" anchor="ctr"/>
          <a:lstStyle/>
          <a:p>
            <a:pPr algn="ctr"/>
            <a:r>
              <a:rPr lang="zh-CN" altLang="en-US" sz="4000" b="1" dirty="0">
                <a:latin typeface="Arial" panose="020B0604020202020204" pitchFamily="34" charset="0"/>
                <a:ea typeface="华文新魏" panose="02010800040101010101" charset="-122"/>
              </a:rPr>
              <a:t>课</a:t>
            </a:r>
            <a:endParaRPr lang="zh-CN" altLang="en-US" sz="4000" b="1" dirty="0">
              <a:latin typeface="Arial" panose="020B0604020202020204" pitchFamily="34" charset="0"/>
              <a:ea typeface="华文新魏" panose="02010800040101010101" charset="-122"/>
            </a:endParaRPr>
          </a:p>
          <a:p>
            <a:pPr algn="ctr"/>
            <a:r>
              <a:rPr lang="zh-CN" altLang="en-US" sz="4000" b="1" dirty="0">
                <a:latin typeface="Arial" panose="020B0604020202020204" pitchFamily="34" charset="0"/>
                <a:ea typeface="华文新魏" panose="02010800040101010101" charset="-122"/>
              </a:rPr>
              <a:t>程</a:t>
            </a:r>
            <a:endParaRPr lang="zh-CN" altLang="en-US" sz="4000" b="1" dirty="0">
              <a:latin typeface="Arial" panose="020B0604020202020204" pitchFamily="34" charset="0"/>
              <a:ea typeface="华文新魏" panose="02010800040101010101" charset="-122"/>
            </a:endParaRPr>
          </a:p>
          <a:p>
            <a:pPr algn="ctr"/>
            <a:r>
              <a:rPr lang="zh-CN" altLang="en-US" sz="4000" b="1" dirty="0">
                <a:latin typeface="Arial" panose="020B0604020202020204" pitchFamily="34" charset="0"/>
                <a:ea typeface="华文新魏" panose="02010800040101010101" charset="-122"/>
              </a:rPr>
              <a:t>教</a:t>
            </a:r>
            <a:endParaRPr lang="zh-CN" altLang="en-US" sz="4000" b="1" dirty="0">
              <a:latin typeface="Arial" panose="020B0604020202020204" pitchFamily="34" charset="0"/>
              <a:ea typeface="华文新魏" panose="02010800040101010101" charset="-122"/>
            </a:endParaRPr>
          </a:p>
          <a:p>
            <a:pPr algn="ctr"/>
            <a:r>
              <a:rPr lang="zh-CN" altLang="en-US" sz="4000" b="1" dirty="0">
                <a:latin typeface="Arial" panose="020B0604020202020204" pitchFamily="34" charset="0"/>
                <a:ea typeface="华文新魏" panose="02010800040101010101" charset="-122"/>
              </a:rPr>
              <a:t>学</a:t>
            </a:r>
            <a:endParaRPr lang="zh-CN" altLang="en-US" sz="4000" b="1" dirty="0">
              <a:latin typeface="Arial" panose="020B0604020202020204" pitchFamily="34" charset="0"/>
              <a:ea typeface="华文新魏" panose="02010800040101010101" charset="-122"/>
            </a:endParaRPr>
          </a:p>
          <a:p>
            <a:pPr algn="ctr"/>
            <a:r>
              <a:rPr lang="zh-CN" altLang="en-US" sz="4000" b="1" dirty="0">
                <a:latin typeface="Arial" panose="020B0604020202020204" pitchFamily="34" charset="0"/>
                <a:ea typeface="华文新魏" panose="02010800040101010101" charset="-122"/>
              </a:rPr>
              <a:t>团</a:t>
            </a:r>
            <a:endParaRPr lang="zh-CN" altLang="en-US" sz="4000" b="1" dirty="0">
              <a:latin typeface="Arial" panose="020B0604020202020204" pitchFamily="34" charset="0"/>
              <a:ea typeface="华文新魏" panose="02010800040101010101" charset="-122"/>
            </a:endParaRPr>
          </a:p>
          <a:p>
            <a:pPr algn="ctr"/>
            <a:r>
              <a:rPr lang="zh-CN" altLang="en-US" sz="4000" b="1" dirty="0">
                <a:latin typeface="Arial" panose="020B0604020202020204" pitchFamily="34" charset="0"/>
                <a:ea typeface="华文新魏" panose="02010800040101010101" charset="-122"/>
              </a:rPr>
              <a:t>队</a:t>
            </a:r>
            <a:endParaRPr lang="zh-CN" altLang="en-US" sz="4000" b="1" dirty="0">
              <a:latin typeface="Arial" panose="020B0604020202020204" pitchFamily="34" charset="0"/>
              <a:ea typeface="华文新魏" panose="02010800040101010101" charset="-122"/>
            </a:endParaRPr>
          </a:p>
        </p:txBody>
      </p:sp>
      <p:sp>
        <p:nvSpPr>
          <p:cNvPr id="119811" name="圆角矩形 326659"/>
          <p:cNvSpPr/>
          <p:nvPr/>
        </p:nvSpPr>
        <p:spPr>
          <a:xfrm>
            <a:off x="3132138" y="2781300"/>
            <a:ext cx="3455987" cy="792163"/>
          </a:xfrm>
          <a:prstGeom prst="roundRect">
            <a:avLst>
              <a:gd name="adj" fmla="val 16667"/>
            </a:avLst>
          </a:prstGeom>
          <a:solidFill>
            <a:srgbClr val="66FF99"/>
          </a:solidFill>
          <a:ln w="9525" cap="flat" cmpd="sng">
            <a:solidFill>
              <a:schemeClr val="tx1"/>
            </a:solidFill>
            <a:prstDash val="solid"/>
            <a:headEnd type="none" w="med" len="med"/>
            <a:tailEnd type="none" w="med" len="med"/>
          </a:ln>
        </p:spPr>
        <p:txBody>
          <a:bodyPr wrap="none" anchor="ctr"/>
          <a:lstStyle/>
          <a:p>
            <a:pPr algn="ctr"/>
            <a:r>
              <a:rPr lang="zh-CN" altLang="en-US" sz="3600" dirty="0">
                <a:latin typeface="Arial" panose="020B0604020202020204" pitchFamily="34" charset="0"/>
                <a:ea typeface="华文新魏" panose="02010800040101010101" charset="-122"/>
              </a:rPr>
              <a:t>主讲辅讲相结合</a:t>
            </a:r>
            <a:endParaRPr lang="zh-CN" altLang="en-US" sz="3600" dirty="0">
              <a:latin typeface="Arial" panose="020B0604020202020204" pitchFamily="34" charset="0"/>
              <a:ea typeface="华文新魏" panose="02010800040101010101" charset="-122"/>
            </a:endParaRPr>
          </a:p>
        </p:txBody>
      </p:sp>
      <p:sp>
        <p:nvSpPr>
          <p:cNvPr id="119812" name="圆角矩形 326660"/>
          <p:cNvSpPr/>
          <p:nvPr/>
        </p:nvSpPr>
        <p:spPr>
          <a:xfrm>
            <a:off x="2484438" y="3573463"/>
            <a:ext cx="4967287" cy="1008062"/>
          </a:xfrm>
          <a:prstGeom prst="roundRect">
            <a:avLst>
              <a:gd name="adj" fmla="val 16667"/>
            </a:avLst>
          </a:prstGeom>
          <a:solidFill>
            <a:srgbClr val="99FF66"/>
          </a:solidFill>
          <a:ln w="9525" cap="flat" cmpd="sng">
            <a:solidFill>
              <a:schemeClr val="tx1"/>
            </a:solidFill>
            <a:prstDash val="solid"/>
            <a:headEnd type="none" w="med" len="med"/>
            <a:tailEnd type="none" w="med" len="med"/>
          </a:ln>
        </p:spPr>
        <p:txBody>
          <a:bodyPr wrap="none" anchor="ctr"/>
          <a:lstStyle/>
          <a:p>
            <a:pPr algn="ctr"/>
            <a:r>
              <a:rPr lang="zh-CN" altLang="en-US" sz="3600" dirty="0">
                <a:solidFill>
                  <a:srgbClr val="0000FF"/>
                </a:solidFill>
                <a:latin typeface="Arial" panose="020B0604020202020204" pitchFamily="34" charset="0"/>
                <a:ea typeface="华文新魏" panose="02010800040101010101" charset="-122"/>
              </a:rPr>
              <a:t>理论与实践教师相结合</a:t>
            </a:r>
            <a:endParaRPr lang="zh-CN" altLang="en-US" sz="3600" dirty="0">
              <a:solidFill>
                <a:srgbClr val="0000FF"/>
              </a:solidFill>
              <a:latin typeface="Arial" panose="020B0604020202020204" pitchFamily="34" charset="0"/>
              <a:ea typeface="华文新魏" panose="02010800040101010101" charset="-122"/>
            </a:endParaRPr>
          </a:p>
        </p:txBody>
      </p:sp>
      <p:sp>
        <p:nvSpPr>
          <p:cNvPr id="119813" name="圆角矩形 326661"/>
          <p:cNvSpPr/>
          <p:nvPr/>
        </p:nvSpPr>
        <p:spPr>
          <a:xfrm>
            <a:off x="3059113" y="4581525"/>
            <a:ext cx="3600450" cy="863600"/>
          </a:xfrm>
          <a:prstGeom prst="roundRect">
            <a:avLst>
              <a:gd name="adj" fmla="val 16667"/>
            </a:avLst>
          </a:prstGeom>
          <a:solidFill>
            <a:srgbClr val="99FF33"/>
          </a:solidFill>
          <a:ln w="9525" cap="flat" cmpd="sng">
            <a:solidFill>
              <a:schemeClr val="tx1"/>
            </a:solidFill>
            <a:prstDash val="solid"/>
            <a:headEnd type="none" w="med" len="med"/>
            <a:tailEnd type="none" w="med" len="med"/>
          </a:ln>
        </p:spPr>
        <p:txBody>
          <a:bodyPr wrap="none" anchor="ctr"/>
          <a:lstStyle/>
          <a:p>
            <a:pPr algn="ctr"/>
            <a:r>
              <a:rPr lang="zh-CN" altLang="en-US" sz="3600" dirty="0">
                <a:latin typeface="Arial" panose="020B0604020202020204" pitchFamily="34" charset="0"/>
                <a:ea typeface="华文新魏" panose="02010800040101010101" charset="-122"/>
              </a:rPr>
              <a:t>老中青相结合</a:t>
            </a:r>
            <a:endParaRPr lang="zh-CN" altLang="en-US" sz="3600" dirty="0">
              <a:latin typeface="Arial" panose="020B0604020202020204" pitchFamily="34" charset="0"/>
              <a:ea typeface="华文新魏" panose="02010800040101010101" charset="-122"/>
            </a:endParaRPr>
          </a:p>
        </p:txBody>
      </p:sp>
      <p:sp>
        <p:nvSpPr>
          <p:cNvPr id="119814" name="圆角矩形 326662"/>
          <p:cNvSpPr/>
          <p:nvPr/>
        </p:nvSpPr>
        <p:spPr>
          <a:xfrm>
            <a:off x="2700338" y="5445125"/>
            <a:ext cx="4895850" cy="1009650"/>
          </a:xfrm>
          <a:prstGeom prst="roundRect">
            <a:avLst>
              <a:gd name="adj" fmla="val 16667"/>
            </a:avLst>
          </a:prstGeom>
          <a:solidFill>
            <a:srgbClr val="99CC00"/>
          </a:solidFill>
          <a:ln w="9525" cap="flat" cmpd="sng">
            <a:solidFill>
              <a:schemeClr val="tx1"/>
            </a:solidFill>
            <a:prstDash val="solid"/>
            <a:headEnd type="none" w="med" len="med"/>
            <a:tailEnd type="none" w="med" len="med"/>
          </a:ln>
        </p:spPr>
        <p:txBody>
          <a:bodyPr wrap="none" anchor="ctr"/>
          <a:lstStyle/>
          <a:p>
            <a:pPr algn="ctr"/>
            <a:r>
              <a:rPr lang="zh-CN" altLang="en-US" sz="3600" dirty="0">
                <a:solidFill>
                  <a:srgbClr val="0000FF"/>
                </a:solidFill>
                <a:latin typeface="Arial" panose="020B0604020202020204" pitchFamily="34" charset="0"/>
                <a:ea typeface="华文新魏" panose="02010800040101010101" charset="-122"/>
              </a:rPr>
              <a:t>高职称与低职称相结合</a:t>
            </a:r>
            <a:endParaRPr lang="zh-CN" altLang="en-US" sz="3600" dirty="0">
              <a:solidFill>
                <a:srgbClr val="0000FF"/>
              </a:solidFill>
              <a:latin typeface="Arial" panose="020B0604020202020204" pitchFamily="34" charset="0"/>
              <a:ea typeface="华文新魏" panose="02010800040101010101" charset="-122"/>
            </a:endParaRPr>
          </a:p>
        </p:txBody>
      </p:sp>
      <p:sp>
        <p:nvSpPr>
          <p:cNvPr id="119815" name="流程图: 库存数据 326663"/>
          <p:cNvSpPr/>
          <p:nvPr/>
        </p:nvSpPr>
        <p:spPr>
          <a:xfrm>
            <a:off x="7524750" y="1916113"/>
            <a:ext cx="1331913" cy="4465637"/>
          </a:xfrm>
          <a:prstGeom prst="flowChartOnlineStorage">
            <a:avLst/>
          </a:prstGeom>
          <a:solidFill>
            <a:srgbClr val="CC99FF"/>
          </a:solidFill>
          <a:ln w="9525" cap="flat" cmpd="sng">
            <a:solidFill>
              <a:schemeClr val="tx1"/>
            </a:solidFill>
            <a:prstDash val="solid"/>
            <a:miter/>
            <a:headEnd type="none" w="med" len="med"/>
            <a:tailEnd type="none" w="med" len="med"/>
          </a:ln>
        </p:spPr>
        <p:txBody>
          <a:bodyPr wrap="none" anchor="ctr"/>
          <a:lstStyle/>
          <a:p>
            <a:pPr algn="ctr"/>
            <a:r>
              <a:rPr lang="en-US" altLang="zh-CN" sz="3600">
                <a:latin typeface="Arial" panose="020B0604020202020204" pitchFamily="34" charset="0"/>
                <a:ea typeface="华文新魏" panose="02010800040101010101" charset="-122"/>
              </a:rPr>
              <a:t>5</a:t>
            </a:r>
            <a:endParaRPr lang="en-US" altLang="zh-CN" sz="3600">
              <a:latin typeface="Arial" panose="020B0604020202020204" pitchFamily="34" charset="0"/>
              <a:ea typeface="华文新魏" panose="02010800040101010101" charset="-122"/>
            </a:endParaRPr>
          </a:p>
          <a:p>
            <a:pPr algn="ctr"/>
            <a:r>
              <a:rPr lang="zh-CN" altLang="en-US" sz="3600" dirty="0">
                <a:latin typeface="Arial" panose="020B0604020202020204" pitchFamily="34" charset="0"/>
                <a:ea typeface="华文新魏" panose="02010800040101010101" charset="-122"/>
              </a:rPr>
              <a:t>至</a:t>
            </a:r>
            <a:endParaRPr lang="zh-CN" altLang="en-US" sz="3600" dirty="0">
              <a:latin typeface="Arial" panose="020B0604020202020204" pitchFamily="34" charset="0"/>
              <a:ea typeface="华文新魏" panose="02010800040101010101" charset="-122"/>
            </a:endParaRPr>
          </a:p>
          <a:p>
            <a:pPr algn="ctr"/>
            <a:r>
              <a:rPr lang="en-US" altLang="zh-CN" sz="3600">
                <a:latin typeface="Arial" panose="020B0604020202020204" pitchFamily="34" charset="0"/>
                <a:ea typeface="华文新魏" panose="02010800040101010101" charset="-122"/>
              </a:rPr>
              <a:t>8</a:t>
            </a:r>
            <a:endParaRPr lang="en-US" altLang="zh-CN" sz="3600">
              <a:latin typeface="Arial" panose="020B0604020202020204" pitchFamily="34" charset="0"/>
              <a:ea typeface="华文新魏" panose="02010800040101010101" charset="-122"/>
            </a:endParaRPr>
          </a:p>
          <a:p>
            <a:pPr algn="ctr"/>
            <a:r>
              <a:rPr lang="zh-CN" altLang="en-US" sz="3600" dirty="0">
                <a:latin typeface="Arial" panose="020B0604020202020204" pitchFamily="34" charset="0"/>
                <a:ea typeface="华文新魏" panose="02010800040101010101" charset="-122"/>
              </a:rPr>
              <a:t>人</a:t>
            </a:r>
            <a:endParaRPr lang="zh-CN" altLang="en-US" sz="3600" dirty="0">
              <a:latin typeface="Arial" panose="020B0604020202020204" pitchFamily="34" charset="0"/>
              <a:ea typeface="华文新魏" panose="02010800040101010101" charset="-122"/>
            </a:endParaRPr>
          </a:p>
        </p:txBody>
      </p:sp>
      <p:sp>
        <p:nvSpPr>
          <p:cNvPr id="119817" name="文本框 1"/>
          <p:cNvSpPr txBox="1"/>
          <p:nvPr/>
        </p:nvSpPr>
        <p:spPr>
          <a:xfrm>
            <a:off x="613728" y="919480"/>
            <a:ext cx="6939280" cy="521970"/>
          </a:xfrm>
          <a:prstGeom prst="rect">
            <a:avLst/>
          </a:prstGeom>
          <a:noFill/>
          <a:ln w="9525">
            <a:noFill/>
          </a:ln>
        </p:spPr>
        <p:txBody>
          <a:bodyPr wrap="none">
            <a:spAutoFit/>
          </a:bodyPr>
          <a:lstStyle/>
          <a:p>
            <a:r>
              <a:rPr lang="zh-CN" altLang="en-US" sz="2800" b="1" dirty="0">
                <a:solidFill>
                  <a:srgbClr val="FFFF00"/>
                </a:solidFill>
                <a:latin typeface="微软雅黑" panose="020B0503020204020204" charset="-122"/>
                <a:ea typeface="微软雅黑" panose="020B0503020204020204" charset="-122"/>
                <a:sym typeface="Arial" panose="020B0604020202020204" pitchFamily="34" charset="0"/>
              </a:rPr>
              <a:t>精品课程（精品资源共享课）如何才能精？</a:t>
            </a:r>
            <a:endParaRPr lang="zh-CN" altLang="en-US" sz="2800" b="1" dirty="0">
              <a:solidFill>
                <a:srgbClr val="FFFF00"/>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transition spd="med">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标题 1"/>
          <p:cNvSpPr>
            <a:spLocks noGrp="1"/>
          </p:cNvSpPr>
          <p:nvPr>
            <p:ph type="title"/>
          </p:nvPr>
        </p:nvSpPr>
        <p:spPr>
          <a:xfrm>
            <a:off x="457200" y="692150"/>
            <a:ext cx="8229600" cy="725488"/>
          </a:xfrm>
        </p:spPr>
        <p:txBody>
          <a:bodyPr/>
          <a:lstStyle/>
          <a:p>
            <a:r>
              <a:rPr lang="zh-CN" altLang="en-US" sz="3200" b="1" smtClean="0">
                <a:solidFill>
                  <a:srgbClr val="FE5858"/>
                </a:solidFill>
              </a:rPr>
              <a:t>（三）创新行动项目承担偏少</a:t>
            </a:r>
            <a:endParaRPr lang="zh-CN" altLang="en-US" sz="3200" b="1" smtClean="0">
              <a:solidFill>
                <a:srgbClr val="FE5858"/>
              </a:solidFill>
            </a:endParaRPr>
          </a:p>
        </p:txBody>
      </p:sp>
      <p:graphicFrame>
        <p:nvGraphicFramePr>
          <p:cNvPr id="4" name="内容占位符 3"/>
          <p:cNvGraphicFramePr>
            <a:graphicFrameLocks noGrp="1"/>
          </p:cNvGraphicFramePr>
          <p:nvPr>
            <p:ph idx="1"/>
          </p:nvPr>
        </p:nvGraphicFramePr>
        <p:xfrm>
          <a:off x="539750" y="0"/>
          <a:ext cx="8352928" cy="7505332"/>
        </p:xfrm>
        <a:graphic>
          <a:graphicData uri="http://schemas.openxmlformats.org/drawingml/2006/table">
            <a:tbl>
              <a:tblPr firstRow="1" bandRow="1">
                <a:tableStyleId>{93296810-A885-4BE3-A3E7-6D5BEEA58F35}</a:tableStyleId>
              </a:tblPr>
              <a:tblGrid>
                <a:gridCol w="914400"/>
                <a:gridCol w="251235"/>
                <a:gridCol w="663165"/>
                <a:gridCol w="914400"/>
                <a:gridCol w="240084"/>
                <a:gridCol w="674316"/>
                <a:gridCol w="914400"/>
                <a:gridCol w="914400"/>
                <a:gridCol w="850304"/>
                <a:gridCol w="978496"/>
                <a:gridCol w="1037728"/>
              </a:tblGrid>
              <a:tr h="149736">
                <a:tc>
                  <a:txBody>
                    <a:bodyPr/>
                    <a:lstStyle/>
                    <a:p>
                      <a:endParaRPr lang="zh-CN" altLang="en-US" dirty="0"/>
                    </a:p>
                  </a:txBody>
                  <a:tcPr/>
                </a:tc>
                <a:tc gridSpan="2">
                  <a:txBody>
                    <a:bodyPr/>
                    <a:lstStyle/>
                    <a:p>
                      <a:r>
                        <a:rPr lang="zh-CN" altLang="en-US" sz="1200" dirty="0" smtClean="0"/>
                        <a:t>重点专业</a:t>
                      </a:r>
                      <a:endParaRPr lang="zh-CN" altLang="en-US" sz="1200" dirty="0">
                        <a:solidFill>
                          <a:srgbClr val="FE5858"/>
                        </a:solidFill>
                      </a:endParaRPr>
                    </a:p>
                  </a:txBody>
                  <a:tcPr/>
                </a:tc>
                <a:tc hMerge="1">
                  <a:tcPr/>
                </a:tc>
                <a:tc>
                  <a:txBody>
                    <a:bodyPr/>
                    <a:lstStyle/>
                    <a:p>
                      <a:r>
                        <a:rPr lang="zh-CN" altLang="en-US" sz="1200" dirty="0" smtClean="0"/>
                        <a:t>实训基地</a:t>
                      </a:r>
                      <a:endParaRPr lang="zh-CN" altLang="en-US" sz="1200" dirty="0">
                        <a:solidFill>
                          <a:srgbClr val="FE5858"/>
                        </a:solidFill>
                      </a:endParaRPr>
                    </a:p>
                  </a:txBody>
                  <a:tcPr/>
                </a:tc>
                <a:tc gridSpan="2">
                  <a:txBody>
                    <a:bodyPr/>
                    <a:lstStyle/>
                    <a:p>
                      <a:r>
                        <a:rPr lang="zh-CN" altLang="en-US" sz="1200" dirty="0" smtClean="0"/>
                        <a:t>精品课程</a:t>
                      </a:r>
                      <a:endParaRPr lang="zh-CN" altLang="en-US" sz="1200" dirty="0">
                        <a:solidFill>
                          <a:srgbClr val="FE5858"/>
                        </a:solidFill>
                      </a:endParaRPr>
                    </a:p>
                  </a:txBody>
                  <a:tcPr/>
                </a:tc>
                <a:tc hMerge="1">
                  <a:tcPr/>
                </a:tc>
                <a:tc>
                  <a:txBody>
                    <a:bodyPr/>
                    <a:lstStyle/>
                    <a:p>
                      <a:r>
                        <a:rPr lang="zh-CN" altLang="en-US" sz="1200" dirty="0" smtClean="0"/>
                        <a:t>虚拟仿真</a:t>
                      </a:r>
                      <a:endParaRPr lang="zh-CN" altLang="en-US" sz="1200" dirty="0">
                        <a:solidFill>
                          <a:srgbClr val="FE5858"/>
                        </a:solidFill>
                      </a:endParaRPr>
                    </a:p>
                  </a:txBody>
                  <a:tcPr/>
                </a:tc>
                <a:tc>
                  <a:txBody>
                    <a:bodyPr/>
                    <a:lstStyle/>
                    <a:p>
                      <a:r>
                        <a:rPr lang="zh-CN" altLang="en-US" sz="1200" dirty="0" smtClean="0"/>
                        <a:t>职教集团</a:t>
                      </a:r>
                      <a:endParaRPr lang="zh-CN" altLang="en-US" sz="1200" dirty="0">
                        <a:solidFill>
                          <a:srgbClr val="FE5858"/>
                        </a:solidFill>
                      </a:endParaRPr>
                    </a:p>
                  </a:txBody>
                  <a:tcPr/>
                </a:tc>
                <a:tc>
                  <a:txBody>
                    <a:bodyPr/>
                    <a:lstStyle/>
                    <a:p>
                      <a:r>
                        <a:rPr lang="zh-CN" altLang="en-US" sz="1200" dirty="0" smtClean="0"/>
                        <a:t>学徒制</a:t>
                      </a:r>
                      <a:endParaRPr lang="zh-CN" altLang="en-US" sz="1200" dirty="0">
                        <a:solidFill>
                          <a:srgbClr val="FE5858"/>
                        </a:solidFill>
                      </a:endParaRPr>
                    </a:p>
                  </a:txBody>
                  <a:tcPr/>
                </a:tc>
                <a:tc>
                  <a:txBody>
                    <a:bodyPr/>
                    <a:lstStyle/>
                    <a:p>
                      <a:r>
                        <a:rPr lang="zh-CN" altLang="en-US" sz="1200" dirty="0" smtClean="0"/>
                        <a:t>大师工作室</a:t>
                      </a:r>
                      <a:endParaRPr lang="zh-CN" altLang="en-US" sz="1200" dirty="0">
                        <a:solidFill>
                          <a:srgbClr val="FE5858"/>
                        </a:solidFill>
                      </a:endParaRPr>
                    </a:p>
                  </a:txBody>
                  <a:tcPr/>
                </a:tc>
                <a:tc>
                  <a:txBody>
                    <a:bodyPr/>
                    <a:lstStyle/>
                    <a:p>
                      <a:r>
                        <a:rPr lang="zh-CN" altLang="en-US" sz="1200" dirty="0" smtClean="0"/>
                        <a:t>创新创业课</a:t>
                      </a:r>
                      <a:endParaRPr lang="zh-CN" altLang="en-US" sz="1200" dirty="0">
                        <a:solidFill>
                          <a:srgbClr val="FE5858"/>
                        </a:solidFill>
                      </a:endParaRPr>
                    </a:p>
                  </a:txBody>
                  <a:tcPr/>
                </a:tc>
              </a:tr>
              <a:tr h="278084">
                <a:tc>
                  <a:txBody>
                    <a:bodyPr/>
                    <a:lstStyle/>
                    <a:p>
                      <a:r>
                        <a:rPr lang="zh-CN" altLang="en-US" sz="1100" dirty="0" smtClean="0"/>
                        <a:t>南充职院</a:t>
                      </a:r>
                      <a:r>
                        <a:rPr lang="en-US" altLang="zh-CN" sz="1100" dirty="0" smtClean="0"/>
                        <a:t>11</a:t>
                      </a:r>
                      <a:endParaRPr lang="zh-CN" altLang="en-US" sz="1100" dirty="0"/>
                    </a:p>
                  </a:txBody>
                  <a:tcPr/>
                </a:tc>
                <a:tc>
                  <a:txBody>
                    <a:bodyPr/>
                    <a:lstStyle/>
                    <a:p>
                      <a:r>
                        <a:rPr lang="en-US" altLang="zh-CN" sz="1100" dirty="0" smtClean="0"/>
                        <a:t>1</a:t>
                      </a:r>
                      <a:endParaRPr lang="zh-CN" altLang="en-US" sz="1100" dirty="0"/>
                    </a:p>
                  </a:txBody>
                  <a:tcPr>
                    <a:lnR w="12700" cap="flat" cmpd="sng" algn="ctr">
                      <a:solidFill>
                        <a:srgbClr val="FF0000"/>
                      </a:solidFill>
                      <a:prstDash val="solid"/>
                      <a:round/>
                      <a:headEnd type="none" w="med" len="med"/>
                      <a:tailEnd type="none" w="med" len="med"/>
                    </a:lnR>
                  </a:tcPr>
                </a:tc>
                <a:tc>
                  <a:txBody>
                    <a:bodyPr/>
                    <a:lstStyle/>
                    <a:p>
                      <a:endParaRPr lang="zh-CN" altLang="en-US" sz="1100" dirty="0"/>
                    </a:p>
                  </a:txBody>
                  <a:tcPr>
                    <a:lnL w="12700" cap="flat" cmpd="sng" algn="ctr">
                      <a:solidFill>
                        <a:srgbClr val="FF0000"/>
                      </a:solidFill>
                      <a:prstDash val="solid"/>
                      <a:round/>
                      <a:headEnd type="none" w="med" len="med"/>
                      <a:tailEnd type="none" w="med" len="med"/>
                    </a:lnL>
                  </a:tcPr>
                </a:tc>
                <a:tc>
                  <a:txBody>
                    <a:bodyPr/>
                    <a:lstStyle/>
                    <a:p>
                      <a:r>
                        <a:rPr lang="en-US" altLang="zh-CN" sz="1100" dirty="0" smtClean="0"/>
                        <a:t>3</a:t>
                      </a:r>
                      <a:endParaRPr lang="zh-CN" altLang="en-US" sz="1100" dirty="0"/>
                    </a:p>
                  </a:txBody>
                  <a:tcPr/>
                </a:tc>
                <a:tc>
                  <a:txBody>
                    <a:bodyPr/>
                    <a:lstStyle/>
                    <a:p>
                      <a:r>
                        <a:rPr lang="en-US" altLang="zh-CN" sz="1100" dirty="0" smtClean="0"/>
                        <a:t>2</a:t>
                      </a:r>
                      <a:endParaRPr lang="zh-CN" altLang="en-US" sz="1100" dirty="0"/>
                    </a:p>
                  </a:txBody>
                  <a:tcPr>
                    <a:lnR w="12700" cap="flat" cmpd="sng" algn="ctr">
                      <a:solidFill>
                        <a:srgbClr val="FF0000"/>
                      </a:solidFill>
                      <a:prstDash val="solid"/>
                      <a:round/>
                      <a:headEnd type="none" w="med" len="med"/>
                      <a:tailEnd type="none" w="med" len="med"/>
                    </a:lnR>
                  </a:tcPr>
                </a:tc>
                <a:tc>
                  <a:txBody>
                    <a:bodyPr/>
                    <a:lstStyle/>
                    <a:p>
                      <a:endParaRPr lang="zh-CN" altLang="en-US" sz="1100" dirty="0"/>
                    </a:p>
                  </a:txBody>
                  <a:tcPr>
                    <a:lnL w="12700" cap="flat" cmpd="sng" algn="ctr">
                      <a:solidFill>
                        <a:srgbClr val="FF0000"/>
                      </a:solidFill>
                      <a:prstDash val="solid"/>
                      <a:round/>
                      <a:headEnd type="none" w="med" len="med"/>
                      <a:tailEnd type="none" w="med" len="med"/>
                    </a:lnL>
                  </a:tcPr>
                </a:tc>
                <a:tc>
                  <a:txBody>
                    <a:bodyPr/>
                    <a:lstStyle/>
                    <a:p>
                      <a:r>
                        <a:rPr lang="en-US" altLang="zh-CN" sz="1100" dirty="0" smtClean="0"/>
                        <a:t>1</a:t>
                      </a:r>
                      <a:endParaRPr lang="zh-CN" altLang="en-US" sz="1100" dirty="0"/>
                    </a:p>
                  </a:txBody>
                  <a:tcPr/>
                </a:tc>
                <a:tc>
                  <a:txBody>
                    <a:bodyPr/>
                    <a:lstStyle/>
                    <a:p>
                      <a:r>
                        <a:rPr lang="en-US" altLang="zh-CN" sz="1100" dirty="0" smtClean="0"/>
                        <a:t>0</a:t>
                      </a:r>
                      <a:endParaRPr lang="zh-CN" altLang="en-US" sz="1100" dirty="0"/>
                    </a:p>
                  </a:txBody>
                  <a:tcPr>
                    <a:lnB w="12700" cap="flat" cmpd="sng" algn="ctr">
                      <a:solidFill>
                        <a:srgbClr val="FF0000"/>
                      </a:solidFill>
                      <a:prstDash val="solid"/>
                      <a:round/>
                      <a:headEnd type="none" w="med" len="med"/>
                      <a:tailEnd type="none" w="med" len="med"/>
                    </a:lnB>
                  </a:tcPr>
                </a:tc>
                <a:tc>
                  <a:txBody>
                    <a:bodyPr/>
                    <a:lstStyle/>
                    <a:p>
                      <a:r>
                        <a:rPr lang="en-US" altLang="zh-CN" sz="1100" dirty="0" smtClean="0"/>
                        <a:t>1</a:t>
                      </a:r>
                      <a:endParaRPr lang="zh-CN" altLang="en-US" sz="1100" dirty="0"/>
                    </a:p>
                  </a:txBody>
                  <a:tcPr/>
                </a:tc>
                <a:tc>
                  <a:txBody>
                    <a:bodyPr/>
                    <a:lstStyle/>
                    <a:p>
                      <a:r>
                        <a:rPr lang="en-US" altLang="zh-CN" sz="1100" dirty="0" smtClean="0"/>
                        <a:t>0</a:t>
                      </a:r>
                      <a:endParaRPr lang="zh-CN" altLang="en-US" sz="1100" dirty="0"/>
                    </a:p>
                  </a:txBody>
                  <a:tcPr>
                    <a:lnB w="12700" cap="flat" cmpd="sng" algn="ctr">
                      <a:solidFill>
                        <a:srgbClr val="FF0000"/>
                      </a:solidFill>
                      <a:prstDash val="solid"/>
                      <a:round/>
                      <a:headEnd type="none" w="med" len="med"/>
                      <a:tailEnd type="none" w="med" len="med"/>
                    </a:lnB>
                  </a:tcPr>
                </a:tc>
                <a:tc>
                  <a:txBody>
                    <a:bodyPr/>
                    <a:lstStyle/>
                    <a:p>
                      <a:r>
                        <a:rPr lang="en-US" altLang="zh-CN" sz="1100" dirty="0" smtClean="0"/>
                        <a:t>3</a:t>
                      </a:r>
                      <a:endParaRPr lang="zh-CN" altLang="en-US" sz="1100" dirty="0"/>
                    </a:p>
                  </a:txBody>
                  <a:tcPr/>
                </a:tc>
              </a:tr>
              <a:tr h="285704">
                <a:tc>
                  <a:txBody>
                    <a:bodyPr/>
                    <a:lstStyle/>
                    <a:p>
                      <a:r>
                        <a:rPr lang="zh-CN" altLang="en-US" sz="1200" dirty="0" smtClean="0"/>
                        <a:t>广安职院</a:t>
                      </a:r>
                      <a:r>
                        <a:rPr lang="en-US" altLang="zh-CN" sz="1200" dirty="0" smtClean="0"/>
                        <a:t>9</a:t>
                      </a:r>
                      <a:endParaRPr lang="zh-CN" altLang="en-US" sz="1200" dirty="0"/>
                    </a:p>
                  </a:txBody>
                  <a:tcPr/>
                </a:tc>
                <a:tc>
                  <a:txBody>
                    <a:bodyPr/>
                    <a:lstStyle/>
                    <a:p>
                      <a:r>
                        <a:rPr lang="en-US" altLang="zh-CN" sz="1200" dirty="0" smtClean="0"/>
                        <a:t>2</a:t>
                      </a:r>
                      <a:endParaRPr lang="zh-CN" altLang="en-US" sz="1200" dirty="0"/>
                    </a:p>
                  </a:txBody>
                  <a:tcPr>
                    <a:lnR w="12700" cap="flat" cmpd="sng" algn="ctr">
                      <a:solidFill>
                        <a:srgbClr val="FF0000"/>
                      </a:solidFill>
                      <a:prstDash val="solid"/>
                      <a:round/>
                      <a:headEnd type="none" w="med" len="med"/>
                      <a:tailEnd type="none" w="med" len="med"/>
                    </a:lnR>
                  </a:tcPr>
                </a:tc>
                <a:tc>
                  <a:txBody>
                    <a:bodyPr/>
                    <a:lstStyle/>
                    <a:p>
                      <a:endParaRPr lang="zh-CN" altLang="en-US" sz="1200" dirty="0"/>
                    </a:p>
                  </a:txBody>
                  <a:tcPr>
                    <a:lnL w="12700" cap="flat" cmpd="sng" algn="ctr">
                      <a:solidFill>
                        <a:srgbClr val="FF0000"/>
                      </a:solidFill>
                      <a:prstDash val="solid"/>
                      <a:round/>
                      <a:headEnd type="none" w="med" len="med"/>
                      <a:tailEnd type="none" w="med" len="med"/>
                    </a:lnL>
                  </a:tcPr>
                </a:tc>
                <a:tc>
                  <a:txBody>
                    <a:bodyPr/>
                    <a:lstStyle/>
                    <a:p>
                      <a:r>
                        <a:rPr lang="en-US" altLang="zh-CN" sz="1200" dirty="0" smtClean="0"/>
                        <a:t>2</a:t>
                      </a:r>
                      <a:endParaRPr lang="zh-CN" altLang="en-US" sz="1200" dirty="0"/>
                    </a:p>
                  </a:txBody>
                  <a:tcPr/>
                </a:tc>
                <a:tc>
                  <a:txBody>
                    <a:bodyPr/>
                    <a:lstStyle/>
                    <a:p>
                      <a:r>
                        <a:rPr lang="en-US" altLang="zh-CN" sz="1200" dirty="0" smtClean="0"/>
                        <a:t>1</a:t>
                      </a:r>
                      <a:endParaRPr lang="zh-CN" altLang="en-US" sz="1200" dirty="0"/>
                    </a:p>
                  </a:txBody>
                  <a:tcPr>
                    <a:lnR w="12700" cap="flat" cmpd="sng" algn="ctr">
                      <a:solidFill>
                        <a:srgbClr val="FF0000"/>
                      </a:solidFill>
                      <a:prstDash val="solid"/>
                      <a:round/>
                      <a:headEnd type="none" w="med" len="med"/>
                      <a:tailEnd type="none" w="med" len="med"/>
                    </a:lnR>
                  </a:tcPr>
                </a:tc>
                <a:tc>
                  <a:txBody>
                    <a:bodyPr/>
                    <a:lstStyle/>
                    <a:p>
                      <a:endParaRPr lang="zh-CN" altLang="en-US" sz="1200" dirty="0"/>
                    </a:p>
                  </a:txBody>
                  <a:tcPr>
                    <a:lnL w="12700" cap="flat" cmpd="sng" algn="ctr">
                      <a:solidFill>
                        <a:srgbClr val="FF0000"/>
                      </a:solidFill>
                      <a:prstDash val="solid"/>
                      <a:round/>
                      <a:headEnd type="none" w="med" len="med"/>
                      <a:tailEnd type="none" w="med" len="med"/>
                    </a:lnL>
                  </a:tcPr>
                </a:tc>
                <a:tc>
                  <a:txBody>
                    <a:bodyPr/>
                    <a:lstStyle/>
                    <a:p>
                      <a:r>
                        <a:rPr lang="en-US" altLang="zh-CN" sz="1200" dirty="0" smtClean="0"/>
                        <a:t>0</a:t>
                      </a:r>
                      <a:endParaRPr lang="zh-CN" altLang="en-US" sz="1200" dirty="0"/>
                    </a:p>
                  </a:txBody>
                  <a:tcPr/>
                </a:tc>
                <a:tc>
                  <a:txBody>
                    <a:bodyPr/>
                    <a:lstStyle/>
                    <a:p>
                      <a:r>
                        <a:rPr lang="en-US" altLang="zh-CN" sz="1200" dirty="0" smtClean="0"/>
                        <a:t>0</a:t>
                      </a:r>
                      <a:endParaRPr lang="zh-CN" altLang="en-US" sz="1200" dirty="0"/>
                    </a:p>
                  </a:txBody>
                  <a:tcPr>
                    <a:lnT w="12700" cap="flat" cmpd="sng" algn="ctr">
                      <a:solidFill>
                        <a:srgbClr val="FF0000"/>
                      </a:solidFill>
                      <a:prstDash val="solid"/>
                      <a:round/>
                      <a:headEnd type="none" w="med" len="med"/>
                      <a:tailEnd type="none" w="med" len="med"/>
                    </a:lnT>
                  </a:tcPr>
                </a:tc>
                <a:tc>
                  <a:txBody>
                    <a:bodyPr/>
                    <a:lstStyle/>
                    <a:p>
                      <a:r>
                        <a:rPr lang="en-US" altLang="zh-CN" sz="1200" dirty="0" smtClean="0"/>
                        <a:t>3</a:t>
                      </a:r>
                      <a:endParaRPr lang="zh-CN" altLang="en-US" sz="1200" dirty="0"/>
                    </a:p>
                  </a:txBody>
                  <a:tcPr/>
                </a:tc>
                <a:tc>
                  <a:txBody>
                    <a:bodyPr/>
                    <a:lstStyle/>
                    <a:p>
                      <a:r>
                        <a:rPr lang="en-US" altLang="zh-CN" sz="1200" dirty="0" smtClean="0"/>
                        <a:t>0</a:t>
                      </a:r>
                      <a:endParaRPr lang="zh-CN" altLang="en-US" sz="1200" dirty="0"/>
                    </a:p>
                  </a:txBody>
                  <a:tcPr>
                    <a:lnT w="12700" cap="flat" cmpd="sng" algn="ctr">
                      <a:solidFill>
                        <a:srgbClr val="FF0000"/>
                      </a:solidFill>
                      <a:prstDash val="solid"/>
                      <a:round/>
                      <a:headEnd type="none" w="med" len="med"/>
                      <a:tailEnd type="none" w="med" len="med"/>
                    </a:lnT>
                  </a:tcPr>
                </a:tc>
                <a:tc>
                  <a:txBody>
                    <a:bodyPr/>
                    <a:lstStyle/>
                    <a:p>
                      <a:r>
                        <a:rPr lang="en-US" altLang="zh-CN" sz="1200" dirty="0" smtClean="0"/>
                        <a:t>1</a:t>
                      </a:r>
                      <a:endParaRPr lang="zh-CN" altLang="en-US" sz="1200" dirty="0"/>
                    </a:p>
                  </a:txBody>
                  <a:tcPr/>
                </a:tc>
              </a:tr>
              <a:tr h="278084">
                <a:tc>
                  <a:txBody>
                    <a:bodyPr/>
                    <a:lstStyle/>
                    <a:p>
                      <a:pPr marL="0" algn="l" defTabSz="914400" rtl="0" eaLnBrk="1" latinLnBrk="0" hangingPunct="1"/>
                      <a:r>
                        <a:rPr lang="zh-CN" altLang="zh-CN" sz="1100" kern="1200" dirty="0" smtClean="0"/>
                        <a:t>泸州职院</a:t>
                      </a:r>
                      <a:r>
                        <a:rPr lang="en-US" altLang="zh-CN" sz="1100" kern="1200" dirty="0" smtClean="0"/>
                        <a:t>10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r>
              <a:tr h="278084">
                <a:tc>
                  <a:txBody>
                    <a:bodyPr/>
                    <a:lstStyle/>
                    <a:p>
                      <a:pPr marL="0" algn="l" defTabSz="914400" rtl="0" eaLnBrk="1" latinLnBrk="0" hangingPunct="1"/>
                      <a:r>
                        <a:rPr lang="zh-CN" altLang="zh-CN" sz="1200" kern="1200" dirty="0" smtClean="0"/>
                        <a:t>达州职院</a:t>
                      </a:r>
                      <a:r>
                        <a:rPr lang="en-US" altLang="zh-CN" sz="1200" kern="1200" dirty="0" smtClean="0"/>
                        <a:t>7</a:t>
                      </a:r>
                      <a:endParaRPr lang="zh-CN" altLang="en-US" sz="12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200" kern="1200" dirty="0" smtClean="0"/>
                        <a:t>2</a:t>
                      </a:r>
                      <a:endParaRPr lang="zh-CN" altLang="en-US" sz="12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2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200" kern="1200" dirty="0" smtClean="0"/>
                        <a:t>2</a:t>
                      </a:r>
                      <a:endParaRPr lang="zh-CN" altLang="en-US" sz="12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200" kern="1200" dirty="0" smtClean="0"/>
                        <a:t>0</a:t>
                      </a:r>
                      <a:endParaRPr lang="zh-CN" altLang="en-US" sz="12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2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200" kern="1200" dirty="0" smtClean="0"/>
                        <a:t>0</a:t>
                      </a:r>
                      <a:endParaRPr lang="zh-CN" altLang="en-US" sz="12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200" kern="1200" dirty="0" smtClean="0"/>
                        <a:t>0</a:t>
                      </a:r>
                      <a:endParaRPr lang="zh-CN" altLang="en-US" sz="12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200" kern="1200" dirty="0" smtClean="0"/>
                        <a:t>3</a:t>
                      </a:r>
                      <a:endParaRPr lang="zh-CN" altLang="en-US" sz="12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200" kern="1200" dirty="0" smtClean="0"/>
                        <a:t>0</a:t>
                      </a:r>
                      <a:endParaRPr lang="zh-CN" altLang="en-US" sz="12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200" kern="1200" dirty="0" smtClean="0"/>
                        <a:t>0</a:t>
                      </a:r>
                      <a:endParaRPr lang="zh-CN" altLang="en-US" sz="1200" kern="1200" dirty="0" smtClean="0">
                        <a:solidFill>
                          <a:schemeClr val="dk1"/>
                        </a:solidFill>
                        <a:latin typeface="+mn-lt"/>
                        <a:ea typeface="+mn-ea"/>
                        <a:cs typeface="+mn-cs"/>
                      </a:endParaRPr>
                    </a:p>
                  </a:txBody>
                  <a:tcPr/>
                </a:tc>
              </a:tr>
              <a:tr h="278084">
                <a:tc>
                  <a:txBody>
                    <a:bodyPr/>
                    <a:lstStyle/>
                    <a:p>
                      <a:pPr marL="0" algn="l" defTabSz="914400" rtl="0" eaLnBrk="1" latinLnBrk="0" hangingPunct="1"/>
                      <a:r>
                        <a:rPr lang="zh-CN" altLang="zh-CN" sz="1100" kern="1200" dirty="0" smtClean="0"/>
                        <a:t>成都职院</a:t>
                      </a:r>
                      <a:r>
                        <a:rPr lang="en-US" altLang="zh-CN" sz="1100" kern="1200" dirty="0" smtClean="0"/>
                        <a:t>18</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r>
              <a:tr h="278084">
                <a:tc>
                  <a:txBody>
                    <a:bodyPr/>
                    <a:lstStyle/>
                    <a:p>
                      <a:pPr marL="0" algn="l" defTabSz="914400" rtl="0" eaLnBrk="1" latinLnBrk="0" hangingPunct="1"/>
                      <a:r>
                        <a:rPr lang="zh-CN" altLang="zh-CN" sz="1100" kern="1200" dirty="0" smtClean="0"/>
                        <a:t>宜宾职院</a:t>
                      </a:r>
                      <a:r>
                        <a:rPr lang="en-US" altLang="zh-CN" sz="1100" kern="1200" dirty="0" smtClean="0"/>
                        <a:t>22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7</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tc>
              </a:tr>
              <a:tr h="26237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100" kern="1200" dirty="0" smtClean="0"/>
                        <a:t>乐山职院</a:t>
                      </a:r>
                      <a:r>
                        <a:rPr lang="en-US" altLang="zh-CN" sz="1100" kern="1200" dirty="0" smtClean="0"/>
                        <a:t>20</a:t>
                      </a:r>
                      <a:endParaRPr lang="zh-CN" altLang="zh-CN" sz="1100" kern="1200" dirty="0" smtClean="0"/>
                    </a:p>
                    <a:p>
                      <a:pPr marL="0" algn="l" defTabSz="914400" rtl="0" eaLnBrk="1" latinLnBrk="0" hangingPunct="1"/>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8</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r>
              <a:tr h="374529">
                <a:tc>
                  <a:txBody>
                    <a:bodyPr/>
                    <a:lstStyle/>
                    <a:p>
                      <a:pPr marL="0" algn="l" defTabSz="914400" rtl="0" eaLnBrk="1" latinLnBrk="0" hangingPunct="1"/>
                      <a:r>
                        <a:rPr lang="zh-CN" altLang="zh-CN" sz="1100" kern="1200" dirty="0" smtClean="0"/>
                        <a:t>绵阳职院</a:t>
                      </a:r>
                      <a:r>
                        <a:rPr lang="en-US" altLang="zh-CN" sz="1100" kern="1200" dirty="0" smtClean="0"/>
                        <a:t>18+3</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r>
              <a:tr h="4170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100" kern="1200" dirty="0" smtClean="0"/>
                        <a:t>建筑职院</a:t>
                      </a:r>
                      <a:r>
                        <a:rPr lang="en-US" altLang="zh-CN" sz="1100" kern="1200" dirty="0" smtClean="0"/>
                        <a:t>23+4</a:t>
                      </a:r>
                      <a:endParaRPr lang="zh-CN" altLang="zh-CN" sz="1100" kern="1200" dirty="0" smtClean="0"/>
                    </a:p>
                    <a:p>
                      <a:pPr marL="0" algn="l" defTabSz="914400" rtl="0" eaLnBrk="1" latinLnBrk="0" hangingPunct="1"/>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10</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5</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r>
              <a:tr h="54276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100" kern="1200" dirty="0" smtClean="0"/>
                        <a:t>交通职院</a:t>
                      </a:r>
                      <a:r>
                        <a:rPr lang="en-US" altLang="zh-CN" sz="1100" kern="1200" dirty="0" smtClean="0"/>
                        <a:t>25+2</a:t>
                      </a:r>
                      <a:endParaRPr lang="zh-CN" altLang="zh-CN" sz="1100" kern="1200" dirty="0" smtClean="0"/>
                    </a:p>
                    <a:p>
                      <a:pPr marL="0" algn="l" defTabSz="914400" rtl="0" eaLnBrk="1" latinLnBrk="0" hangingPunct="1"/>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8</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5</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5</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r>
              <a:tr h="3084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100" kern="1200" dirty="0" smtClean="0"/>
                        <a:t>工程职院</a:t>
                      </a:r>
                      <a:r>
                        <a:rPr lang="en-US" altLang="zh-CN" sz="1100" kern="1200" dirty="0" smtClean="0"/>
                        <a:t>34</a:t>
                      </a:r>
                      <a:endParaRPr lang="zh-CN" altLang="zh-CN" sz="1100" kern="1200" dirty="0" smtClean="0"/>
                    </a:p>
                    <a:p>
                      <a:pPr marL="0" algn="l" defTabSz="914400" rtl="0" eaLnBrk="1" latinLnBrk="0" hangingPunct="1"/>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11</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r>
              <a:tr h="278084">
                <a:tc>
                  <a:txBody>
                    <a:bodyPr/>
                    <a:lstStyle/>
                    <a:p>
                      <a:pPr marL="0" algn="l" defTabSz="914400" rtl="0" eaLnBrk="1" latinLnBrk="0" hangingPunct="1"/>
                      <a:r>
                        <a:rPr lang="zh-CN" altLang="zh-CN" sz="1100" kern="1200" dirty="0" smtClean="0"/>
                        <a:t>成都纺专</a:t>
                      </a:r>
                      <a:r>
                        <a:rPr lang="en-US" altLang="zh-CN" sz="1100" kern="1200" dirty="0" smtClean="0"/>
                        <a:t>19</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6</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r>
              <a:tr h="32372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100" kern="1200" dirty="0" smtClean="0"/>
                        <a:t>文产职院</a:t>
                      </a:r>
                      <a:r>
                        <a:rPr lang="en-US" altLang="zh-CN" sz="1100" kern="1200" dirty="0" smtClean="0"/>
                        <a:t>10</a:t>
                      </a:r>
                      <a:endParaRPr lang="zh-CN" altLang="zh-CN" sz="1100" kern="1200" dirty="0" smtClean="0"/>
                    </a:p>
                    <a:p>
                      <a:pPr marL="0" algn="l" defTabSz="914400" rtl="0" eaLnBrk="1" latinLnBrk="0" hangingPunct="1"/>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r>
              <a:tr h="278084">
                <a:tc>
                  <a:txBody>
                    <a:bodyPr/>
                    <a:lstStyle/>
                    <a:p>
                      <a:pPr marL="0" algn="l" defTabSz="914400" rtl="0" eaLnBrk="1" latinLnBrk="0" hangingPunct="1"/>
                      <a:r>
                        <a:rPr lang="zh-CN" altLang="zh-CN" sz="1100" kern="1200" dirty="0" smtClean="0"/>
                        <a:t>化工职院</a:t>
                      </a:r>
                      <a:r>
                        <a:rPr lang="en-US" altLang="zh-CN" sz="1100" kern="1200" dirty="0" smtClean="0"/>
                        <a:t>18</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r>
              <a:tr h="3745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100" kern="1200" dirty="0" smtClean="0"/>
                        <a:t>信息职院</a:t>
                      </a:r>
                      <a:r>
                        <a:rPr lang="en-US" altLang="zh-CN" sz="1100" kern="1200" dirty="0" smtClean="0"/>
                        <a:t>17</a:t>
                      </a:r>
                      <a:endParaRPr lang="zh-CN" altLang="zh-CN" sz="1100" kern="1200" dirty="0" smtClean="0"/>
                    </a:p>
                    <a:p>
                      <a:pPr marL="0" algn="l" defTabSz="914400" rtl="0" eaLnBrk="1" latinLnBrk="0" hangingPunct="1"/>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r>
              <a:tr h="40839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100" kern="1200" dirty="0" smtClean="0"/>
                        <a:t>农职院</a:t>
                      </a:r>
                      <a:r>
                        <a:rPr lang="en-US" altLang="zh-CN" sz="1100" kern="1200" dirty="0" smtClean="0"/>
                        <a:t>15</a:t>
                      </a:r>
                      <a:endParaRPr lang="zh-CN" altLang="zh-CN" sz="1100" kern="1200" dirty="0" smtClean="0"/>
                    </a:p>
                    <a:p>
                      <a:pPr marL="0" algn="l" defTabSz="914400" rtl="0" eaLnBrk="1" latinLnBrk="0" hangingPunct="1"/>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r>
              <a:tr h="32102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100" kern="1200" dirty="0" smtClean="0"/>
                        <a:t>邮电职院</a:t>
                      </a:r>
                      <a:r>
                        <a:rPr lang="en-US" altLang="zh-CN" sz="1100" kern="1200" dirty="0" smtClean="0"/>
                        <a:t>19</a:t>
                      </a:r>
                      <a:endParaRPr lang="zh-CN" altLang="zh-CN" sz="1100" kern="1200" dirty="0" smtClean="0"/>
                    </a:p>
                    <a:p>
                      <a:pPr marL="0" algn="l" defTabSz="914400" rtl="0" eaLnBrk="1" latinLnBrk="0" hangingPunct="1"/>
                      <a:endParaRPr lang="zh-CN" altLang="en-US" sz="1100" kern="1200" dirty="0" smtClean="0">
                        <a:solidFill>
                          <a:schemeClr val="dk1"/>
                        </a:solidFill>
                        <a:latin typeface="+mn-lt"/>
                        <a:ea typeface="+mn-ea"/>
                        <a:cs typeface="+mn-cs"/>
                      </a:endParaRPr>
                    </a:p>
                  </a:txBody>
                  <a:tcPr>
                    <a:lnL w="12700" cmpd="sng">
                      <a:noFill/>
                    </a:lnL>
                  </a:tcPr>
                </a:tc>
                <a:tc>
                  <a:txBody>
                    <a:bodyPr/>
                    <a:lstStyle/>
                    <a:p>
                      <a:pPr marL="0" algn="l" defTabSz="914400" rtl="0" eaLnBrk="1" latinLnBrk="0" hangingPunct="1"/>
                      <a:r>
                        <a:rPr lang="en-US" altLang="zh-CN" sz="1100" kern="1200" dirty="0" smtClean="0"/>
                        <a:t>4</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3</a:t>
                      </a:r>
                      <a:endParaRPr lang="zh-CN" altLang="en-US" sz="1100"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6</a:t>
                      </a:r>
                      <a:endParaRPr lang="zh-CN" altLang="en-US" sz="1100" kern="1200" dirty="0" smtClean="0">
                        <a:solidFill>
                          <a:schemeClr val="dk1"/>
                        </a:solidFill>
                        <a:latin typeface="+mn-lt"/>
                        <a:ea typeface="+mn-ea"/>
                        <a:cs typeface="+mn-cs"/>
                      </a:endParaRPr>
                    </a:p>
                  </a:txBody>
                  <a:tcPr>
                    <a:lnR w="12700" cap="flat" cmpd="sng" algn="ctr">
                      <a:solidFill>
                        <a:srgbClr val="FF0000"/>
                      </a:solidFill>
                      <a:prstDash val="solid"/>
                      <a:round/>
                      <a:headEnd type="none" w="med" len="med"/>
                      <a:tailEnd type="none" w="med" len="med"/>
                    </a:lnR>
                  </a:tcPr>
                </a:tc>
                <a:tc>
                  <a:txBody>
                    <a:bodyPr/>
                    <a:lstStyle/>
                    <a:p>
                      <a:pPr marL="0" algn="l" defTabSz="914400" rtl="0" eaLnBrk="1" latinLnBrk="0" hangingPunct="1"/>
                      <a:endParaRPr lang="zh-CN" altLang="en-US" sz="1100" kern="1200" dirty="0" smtClean="0">
                        <a:solidFill>
                          <a:schemeClr val="dk1"/>
                        </a:solidFill>
                        <a:latin typeface="+mn-lt"/>
                        <a:ea typeface="+mn-ea"/>
                        <a:cs typeface="+mn-cs"/>
                      </a:endParaRPr>
                    </a:p>
                  </a:txBody>
                  <a:tcPr>
                    <a:lnL w="12700" cap="flat" cmpd="sng" algn="ctr">
                      <a:solidFill>
                        <a:srgbClr val="FF0000"/>
                      </a:solidFill>
                      <a:prstDash val="solid"/>
                      <a:round/>
                      <a:headEnd type="none" w="med" len="med"/>
                      <a:tailEnd type="none" w="med" len="med"/>
                    </a:lnL>
                  </a:tcPr>
                </a:tc>
                <a:tc>
                  <a:txBody>
                    <a:bodyPr/>
                    <a:lstStyle/>
                    <a:p>
                      <a:pPr marL="0" algn="l" defTabSz="914400" rtl="0" eaLnBrk="1" latinLnBrk="0" hangingPunct="1"/>
                      <a:r>
                        <a:rPr lang="en-US" altLang="zh-CN" sz="1100" kern="1200" dirty="0" smtClean="0"/>
                        <a:t>1</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2</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0</a:t>
                      </a:r>
                      <a:endParaRPr lang="zh-CN" altLang="en-US" sz="11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100" kern="1200" dirty="0" smtClean="0"/>
                        <a:t>3</a:t>
                      </a:r>
                      <a:endParaRPr lang="zh-CN" altLang="en-US" sz="1100" kern="1200" dirty="0" smtClean="0">
                        <a:solidFill>
                          <a:schemeClr val="dk1"/>
                        </a:solidFill>
                        <a:latin typeface="+mn-lt"/>
                        <a:ea typeface="+mn-ea"/>
                        <a:cs typeface="+mn-cs"/>
                      </a:endParaRPr>
                    </a:p>
                  </a:txBody>
                  <a:tcPr/>
                </a:tc>
              </a:tr>
              <a:tr h="321025">
                <a:tc rowSpan="2">
                  <a:txBody>
                    <a:bodyPr/>
                    <a:lstStyle/>
                    <a:p>
                      <a:endParaRPr lang="zh-CN" altLang="en-US" dirty="0"/>
                    </a:p>
                  </a:txBody>
                  <a:tcPr/>
                </a:tc>
                <a:tc rowSpan="2" gridSpan="2">
                  <a:txBody>
                    <a:bodyPr/>
                    <a:lstStyle/>
                    <a:p>
                      <a:endParaRPr lang="zh-CN" altLang="en-US" dirty="0"/>
                    </a:p>
                  </a:txBody>
                  <a:tcPr/>
                </a:tc>
                <a:tc rowSpan="2" hMerge="1">
                  <a:tcPr/>
                </a:tc>
                <a:tc>
                  <a:txBody>
                    <a:bodyPr/>
                    <a:lstStyle/>
                    <a:p>
                      <a:endParaRPr lang="zh-CN" altLang="en-US" dirty="0"/>
                    </a:p>
                  </a:txBody>
                  <a:tcPr>
                    <a:lnB w="12700" cmpd="sng">
                      <a:noFill/>
                    </a:lnB>
                  </a:tcPr>
                </a:tc>
                <a:tc gridSpan="2">
                  <a:txBody>
                    <a:bodyPr/>
                    <a:lstStyle/>
                    <a:p>
                      <a:endParaRPr lang="zh-CN" altLang="en-US" dirty="0"/>
                    </a:p>
                  </a:txBody>
                  <a:tcPr>
                    <a:lnB w="12700" cmpd="sng">
                      <a:noFill/>
                    </a:lnB>
                  </a:tcPr>
                </a:tc>
                <a:tc hMerge="1">
                  <a:tcPr/>
                </a:tc>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dirty="0"/>
                    </a:p>
                  </a:txBody>
                  <a:tcPr/>
                </a:tc>
                <a:tc>
                  <a:txBody>
                    <a:bodyPr/>
                    <a:lstStyle/>
                    <a:p>
                      <a:endParaRPr lang="zh-CN" altLang="en-US" dirty="0"/>
                    </a:p>
                  </a:txBody>
                  <a:tcPr/>
                </a:tc>
              </a:tr>
              <a:tr h="321025">
                <a:tc vMerge="1">
                  <a:tcPr/>
                </a:tc>
                <a:tc vMerge="1" gridSpan="2">
                  <a:tcPr/>
                </a:tc>
                <a:tc vMerge="1" hMerge="1">
                  <a:tcPr/>
                </a:tc>
                <a:tc gridSpan="5">
                  <a:txBody>
                    <a:bodyPr/>
                    <a:lstStyle/>
                    <a:p>
                      <a:endParaRPr lang="zh-CN" altLang="en-US" dirty="0"/>
                    </a:p>
                  </a:txBody>
                  <a:tcPr>
                    <a:lnT w="12700" cmpd="sng">
                      <a:noFill/>
                    </a:lnT>
                  </a:tcPr>
                </a:tc>
                <a:tc hMerge="1">
                  <a:tcPr/>
                </a:tc>
                <a:tc hMerge="1">
                  <a:tcPr/>
                </a:tc>
                <a:tc hMerge="1">
                  <a:tcPr/>
                </a:tc>
                <a:tc hMerge="1">
                  <a:tcPr/>
                </a:tc>
                <a:tc gridSpan="2">
                  <a:txBody>
                    <a:bodyPr/>
                    <a:lstStyle/>
                    <a:p>
                      <a:endParaRPr lang="zh-CN" altLang="en-US" dirty="0"/>
                    </a:p>
                  </a:txBody>
                  <a:tcPr/>
                </a:tc>
                <a:tc hMerge="1">
                  <a:tcPr/>
                </a:tc>
                <a:tc>
                  <a:txBody>
                    <a:bodyPr/>
                    <a:lstStyle/>
                    <a:p>
                      <a:endParaRPr lang="zh-CN" altLang="en-US" dirty="0"/>
                    </a:p>
                  </a:txBody>
                  <a:tcPr/>
                </a:tc>
              </a:tr>
            </a:tbl>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99592" y="2348880"/>
            <a:ext cx="7056784" cy="2520280"/>
          </a:xfrm>
        </p:spPr>
        <p:style>
          <a:lnRef idx="0">
            <a:schemeClr val="dk1"/>
          </a:lnRef>
          <a:fillRef idx="3">
            <a:schemeClr val="dk1"/>
          </a:fillRef>
          <a:effectRef idx="3">
            <a:schemeClr val="dk1"/>
          </a:effectRef>
          <a:fontRef idx="minor">
            <a:schemeClr val="lt1"/>
          </a:fontRef>
        </p:style>
        <p:txBody>
          <a:bodyPr/>
          <a:lstStyle/>
          <a:p>
            <a:r>
              <a:rPr lang="zh-CN" altLang="en-US" sz="2800" b="1" dirty="0">
                <a:solidFill>
                  <a:srgbClr val="FFFF00"/>
                </a:solidFill>
                <a:latin typeface="楷体" panose="02010609060101010101" pitchFamily="49" charset="-122"/>
                <a:ea typeface="楷体" panose="02010609060101010101" pitchFamily="49" charset="-122"/>
              </a:rPr>
              <a:t>加大教材出版资助力度。</a:t>
            </a:r>
            <a:endParaRPr lang="zh-CN" altLang="en-US" sz="2800" b="1" dirty="0">
              <a:solidFill>
                <a:srgbClr val="FFFF00"/>
              </a:solidFill>
              <a:latin typeface="楷体" panose="02010609060101010101" pitchFamily="49" charset="-122"/>
              <a:ea typeface="楷体" panose="02010609060101010101" pitchFamily="49" charset="-122"/>
            </a:endParaRPr>
          </a:p>
          <a:p>
            <a:pPr marL="0" indent="0">
              <a:buNone/>
            </a:pPr>
            <a:endParaRPr lang="zh-CN" altLang="en-US" sz="2800" b="1" dirty="0">
              <a:solidFill>
                <a:srgbClr val="FFFF00"/>
              </a:solidFill>
              <a:latin typeface="楷体" panose="02010609060101010101" pitchFamily="49" charset="-122"/>
              <a:ea typeface="楷体" panose="02010609060101010101" pitchFamily="49" charset="-122"/>
            </a:endParaRPr>
          </a:p>
          <a:p>
            <a:pPr latinLnBrk="0">
              <a:lnSpc>
                <a:spcPts val="3860"/>
              </a:lnSpc>
              <a:spcBef>
                <a:spcPts val="0"/>
              </a:spcBef>
            </a:pPr>
            <a:r>
              <a:rPr lang="zh-CN" altLang="en-US" sz="2800" b="1" dirty="0">
                <a:solidFill>
                  <a:srgbClr val="FFFF00"/>
                </a:solidFill>
                <a:latin typeface="楷体" panose="02010609060101010101" pitchFamily="49" charset="-122"/>
                <a:ea typeface="楷体" panose="02010609060101010101" pitchFamily="49" charset="-122"/>
              </a:rPr>
              <a:t>加大教学成果奖培育的支持力度（立项、团队、两年评审一次、为</a:t>
            </a:r>
            <a:r>
              <a:rPr lang="en-US" altLang="zh-CN" sz="2800" b="1" dirty="0">
                <a:solidFill>
                  <a:srgbClr val="FFFF00"/>
                </a:solidFill>
                <a:latin typeface="楷体" panose="02010609060101010101" pitchFamily="49" charset="-122"/>
                <a:ea typeface="楷体" panose="02010609060101010101" pitchFamily="49" charset="-122"/>
              </a:rPr>
              <a:t>2021</a:t>
            </a:r>
            <a:r>
              <a:rPr lang="zh-CN" altLang="en-US" sz="2800" b="1" dirty="0">
                <a:solidFill>
                  <a:srgbClr val="FFFF00"/>
                </a:solidFill>
                <a:latin typeface="楷体" panose="02010609060101010101" pitchFamily="49" charset="-122"/>
                <a:ea typeface="楷体" panose="02010609060101010101" pitchFamily="49" charset="-122"/>
              </a:rPr>
              <a:t>年做准备）</a:t>
            </a:r>
            <a:endParaRPr lang="zh-CN" altLang="en-US" sz="2800" b="1" dirty="0">
              <a:solidFill>
                <a:srgbClr val="FFFF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stretch>
            <a:fillRect/>
          </a:stretch>
        </p:blipFill>
        <p:spPr>
          <a:xfrm>
            <a:off x="250825" y="1165225"/>
            <a:ext cx="4973320" cy="4526280"/>
          </a:xfrm>
          <a:prstGeom prst="rect">
            <a:avLst/>
          </a:prstGeom>
        </p:spPr>
        <p:style>
          <a:lnRef idx="2">
            <a:schemeClr val="accent2">
              <a:shade val="50000"/>
            </a:schemeClr>
          </a:lnRef>
          <a:fillRef idx="1">
            <a:schemeClr val="accent2"/>
          </a:fillRef>
          <a:effectRef idx="0">
            <a:schemeClr val="accent2"/>
          </a:effectRef>
          <a:fontRef idx="minor">
            <a:schemeClr val="lt1"/>
          </a:fontRef>
        </p:style>
      </p:pic>
      <p:pic>
        <p:nvPicPr>
          <p:cNvPr id="5" name="图片 4"/>
          <p:cNvPicPr>
            <a:picLocks noChangeAspect="1"/>
          </p:cNvPicPr>
          <p:nvPr/>
        </p:nvPicPr>
        <p:blipFill>
          <a:blip r:embed="rId2" cstate="print"/>
          <a:stretch>
            <a:fillRect/>
          </a:stretch>
        </p:blipFill>
        <p:spPr>
          <a:xfrm>
            <a:off x="4053840" y="2921635"/>
            <a:ext cx="5054600" cy="2769870"/>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1628800"/>
            <a:ext cx="6552728" cy="33496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ts val="3500"/>
              </a:lnSpc>
              <a:defRPr/>
            </a:pPr>
            <a:endParaRPr kumimoji="1" lang="en-US" altLang="zh-CN" sz="3200" b="1" dirty="0">
              <a:effectLst>
                <a:outerShdw blurRad="38100" dist="38100" dir="2700000" algn="tl">
                  <a:srgbClr val="C0C0C0"/>
                </a:outerShdw>
              </a:effectLst>
              <a:latin typeface="黑体" panose="02010609060101010101" pitchFamily="49" charset="-122"/>
              <a:ea typeface="黑体" panose="02010609060101010101" pitchFamily="49" charset="-122"/>
            </a:endParaRPr>
          </a:p>
          <a:p>
            <a:pPr>
              <a:lnSpc>
                <a:spcPts val="4600"/>
              </a:lnSpc>
              <a:defRPr/>
            </a:pPr>
            <a:r>
              <a:rPr kumimoji="1" lang="zh-CN" altLang="en-US" sz="3200" b="1" dirty="0">
                <a:solidFill>
                  <a:schemeClr val="bg1"/>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kumimoji="1" lang="zh-CN" altLang="en-US" sz="3200" b="1" dirty="0">
                <a:solidFill>
                  <a:srgbClr val="FFFF00"/>
                </a:solidFill>
                <a:effectLst>
                  <a:outerShdw blurRad="38100" dist="38100" dir="2700000" algn="tl">
                    <a:srgbClr val="C0C0C0"/>
                  </a:outerShdw>
                </a:effectLst>
                <a:latin typeface="黑体" panose="02010609060101010101" pitchFamily="49" charset="-122"/>
                <a:ea typeface="黑体" panose="02010609060101010101" pitchFamily="49" charset="-122"/>
              </a:rPr>
              <a:t>南充职业技术学院的学生毕业后不能穿上工作服我们办的就不是职业教育，如果不能脱下工作服我们办的就不是好的职业教育。</a:t>
            </a:r>
            <a:endParaRPr kumimoji="1" lang="en-US" altLang="zh-CN" sz="3200" b="1" dirty="0">
              <a:solidFill>
                <a:srgbClr val="FFFF00"/>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nSpc>
                <a:spcPts val="3500"/>
              </a:lnSpc>
              <a:defRPr/>
            </a:pPr>
            <a:endParaRPr kumimoji="1" lang="zh-CN" altLang="en-US" b="1" dirty="0">
              <a:effectLst>
                <a:outerShdw blurRad="38100" dist="38100" dir="2700000" algn="tl">
                  <a:srgbClr val="C0C0C0"/>
                </a:outerShdw>
              </a:effectLst>
              <a:latin typeface="+mn-ea"/>
              <a:ea typeface="+mn-ea"/>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组合 4"/>
          <p:cNvPicPr/>
          <p:nvPr/>
        </p:nvPicPr>
        <p:blipFill>
          <a:blip r:embed="rId1" cstate="print"/>
          <a:stretch>
            <a:fillRect/>
          </a:stretch>
        </p:blipFill>
        <p:spPr>
          <a:xfrm>
            <a:off x="3300413" y="1864360"/>
            <a:ext cx="2951162" cy="4824413"/>
          </a:xfrm>
          <a:prstGeom prst="rect">
            <a:avLst/>
          </a:prstGeom>
          <a:noFill/>
          <a:ln w="9525">
            <a:noFill/>
          </a:ln>
        </p:spPr>
      </p:pic>
      <p:sp>
        <p:nvSpPr>
          <p:cNvPr id="93189" name="TextBox 11"/>
          <p:cNvSpPr txBox="1"/>
          <p:nvPr/>
        </p:nvSpPr>
        <p:spPr>
          <a:xfrm flipH="1">
            <a:off x="4070350" y="2493963"/>
            <a:ext cx="1871663" cy="1322070"/>
          </a:xfrm>
          <a:prstGeom prst="rect">
            <a:avLst/>
          </a:prstGeom>
          <a:noFill/>
          <a:ln w="9525">
            <a:noFill/>
          </a:ln>
        </p:spPr>
        <p:txBody>
          <a:bodyPr anchor="t">
            <a:spAutoFit/>
          </a:bodyPr>
          <a:lstStyle/>
          <a:p>
            <a:r>
              <a:rPr lang="zh-CN" altLang="en-US" sz="2000" b="1" dirty="0">
                <a:solidFill>
                  <a:schemeClr val="bg1"/>
                </a:solidFill>
                <a:latin typeface="Arial" panose="020B0604020202020204" pitchFamily="34" charset="0"/>
                <a:ea typeface="宋体" panose="02010600030101010101" pitchFamily="2" charset="-122"/>
              </a:rPr>
              <a:t>高起点规划、高标准建设、高效能运行校内实训基地</a:t>
            </a:r>
            <a:r>
              <a:rPr lang="zh-CN" altLang="en-US" sz="2000" b="1" dirty="0">
                <a:solidFill>
                  <a:schemeClr val="bg1"/>
                </a:solidFill>
                <a:latin typeface="微软雅黑" panose="020B0503020204020204" charset="-122"/>
                <a:ea typeface="微软雅黑" panose="020B0503020204020204" charset="-122"/>
              </a:rPr>
              <a:t> </a:t>
            </a:r>
            <a:r>
              <a:rPr lang="zh-CN" altLang="en-US" sz="1600" b="1" dirty="0">
                <a:solidFill>
                  <a:schemeClr val="bg1"/>
                </a:solidFill>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 </a:t>
            </a:r>
            <a:endParaRPr lang="en-US" altLang="x-none" sz="1600">
              <a:latin typeface="微软雅黑" panose="020B0503020204020204" charset="-122"/>
              <a:ea typeface="微软雅黑" panose="020B0503020204020204" charset="-122"/>
            </a:endParaRPr>
          </a:p>
        </p:txBody>
      </p:sp>
      <p:sp>
        <p:nvSpPr>
          <p:cNvPr id="93192" name="TextBox 11"/>
          <p:cNvSpPr txBox="1"/>
          <p:nvPr/>
        </p:nvSpPr>
        <p:spPr>
          <a:xfrm flipH="1">
            <a:off x="5940425" y="1558925"/>
            <a:ext cx="3168650" cy="645160"/>
          </a:xfrm>
          <a:prstGeom prst="rect">
            <a:avLst/>
          </a:prstGeom>
          <a:noFill/>
          <a:ln w="9525">
            <a:noFill/>
          </a:ln>
        </p:spPr>
        <p:txBody>
          <a:bodyPr anchor="t">
            <a:spAutoFit/>
          </a:bodyPr>
          <a:lstStyle/>
          <a:p>
            <a:r>
              <a:rPr lang="zh-CN" altLang="en-US" sz="1800" b="1" dirty="0">
                <a:solidFill>
                  <a:schemeClr val="bg1"/>
                </a:solidFill>
                <a:latin typeface="Arial" panose="020B0604020202020204" pitchFamily="34" charset="0"/>
                <a:ea typeface="宋体" panose="02010600030101010101" pitchFamily="2" charset="-122"/>
              </a:rPr>
              <a:t>培养学生专业基本技能、岗位专项技能和综合生产技能。</a:t>
            </a:r>
            <a:endParaRPr lang="zh-CN" altLang="en-US" sz="1800" b="1" dirty="0">
              <a:solidFill>
                <a:schemeClr val="bg1"/>
              </a:solidFill>
              <a:latin typeface="Arial" panose="020B0604020202020204" pitchFamily="34" charset="0"/>
              <a:ea typeface="宋体" panose="02010600030101010101" pitchFamily="2" charset="-122"/>
            </a:endParaRPr>
          </a:p>
        </p:txBody>
      </p:sp>
      <p:sp>
        <p:nvSpPr>
          <p:cNvPr id="93193" name="TextBox 11"/>
          <p:cNvSpPr txBox="1"/>
          <p:nvPr/>
        </p:nvSpPr>
        <p:spPr>
          <a:xfrm flipH="1">
            <a:off x="6011863" y="1222375"/>
            <a:ext cx="2089150" cy="398780"/>
          </a:xfrm>
          <a:prstGeom prst="rect">
            <a:avLst/>
          </a:prstGeom>
          <a:noFill/>
          <a:ln w="9525">
            <a:noFill/>
          </a:ln>
        </p:spPr>
        <p:txBody>
          <a:bodyPr anchor="t">
            <a:spAutoFit/>
          </a:bodyPr>
          <a:lstStyle/>
          <a:p>
            <a:r>
              <a:rPr lang="zh-CN" altLang="en-US" sz="2000" dirty="0">
                <a:solidFill>
                  <a:schemeClr val="bg1"/>
                </a:solidFill>
                <a:latin typeface="微软雅黑" panose="020B0503020204020204" charset="-122"/>
                <a:ea typeface="微软雅黑" panose="020B0503020204020204" charset="-122"/>
              </a:rPr>
              <a:t>实践教学体系：</a:t>
            </a:r>
            <a:r>
              <a:rPr lang="zh-CN" altLang="en-US" sz="1600" dirty="0">
                <a:solidFill>
                  <a:schemeClr val="bg1"/>
                </a:solidFill>
                <a:latin typeface="微软雅黑" panose="020B0503020204020204" charset="-122"/>
                <a:ea typeface="微软雅黑" panose="020B0503020204020204" charset="-122"/>
              </a:rPr>
              <a:t>    </a:t>
            </a:r>
            <a:endParaRPr lang="zh-CN" altLang="en-US" sz="1600" dirty="0">
              <a:solidFill>
                <a:schemeClr val="bg1"/>
              </a:solidFill>
              <a:latin typeface="微软雅黑" panose="020B0503020204020204" charset="-122"/>
              <a:ea typeface="微软雅黑" panose="020B0503020204020204" charset="-122"/>
            </a:endParaRPr>
          </a:p>
        </p:txBody>
      </p:sp>
      <p:sp>
        <p:nvSpPr>
          <p:cNvPr id="93194" name="TextBox 11"/>
          <p:cNvSpPr txBox="1"/>
          <p:nvPr/>
        </p:nvSpPr>
        <p:spPr>
          <a:xfrm flipH="1">
            <a:off x="6156325" y="3213100"/>
            <a:ext cx="3127375" cy="645160"/>
          </a:xfrm>
          <a:prstGeom prst="rect">
            <a:avLst/>
          </a:prstGeom>
          <a:noFill/>
          <a:ln w="9525">
            <a:noFill/>
          </a:ln>
        </p:spPr>
        <p:txBody>
          <a:bodyPr anchor="t">
            <a:spAutoFit/>
          </a:bodyPr>
          <a:lstStyle/>
          <a:p>
            <a:r>
              <a:rPr lang="zh-CN" altLang="en-US" sz="1800" b="1" dirty="0">
                <a:solidFill>
                  <a:schemeClr val="bg1"/>
                </a:solidFill>
                <a:latin typeface="微软雅黑" panose="020B0503020204020204" charset="-122"/>
                <a:ea typeface="宋体" panose="02010600030101010101" pitchFamily="2" charset="-122"/>
              </a:rPr>
              <a:t>专业教室、综合性实训基地、生产性实训基地。</a:t>
            </a:r>
            <a:endParaRPr lang="zh-CN" altLang="en-US" sz="1800" b="1" dirty="0">
              <a:solidFill>
                <a:schemeClr val="bg1"/>
              </a:solidFill>
              <a:latin typeface="微软雅黑" panose="020B0503020204020204" charset="-122"/>
              <a:ea typeface="宋体" panose="02010600030101010101" pitchFamily="2" charset="-122"/>
            </a:endParaRPr>
          </a:p>
        </p:txBody>
      </p:sp>
      <p:sp>
        <p:nvSpPr>
          <p:cNvPr id="93195" name="TextBox 11"/>
          <p:cNvSpPr txBox="1"/>
          <p:nvPr/>
        </p:nvSpPr>
        <p:spPr>
          <a:xfrm flipH="1">
            <a:off x="6300788" y="2636838"/>
            <a:ext cx="2097087" cy="398780"/>
          </a:xfrm>
          <a:prstGeom prst="rect">
            <a:avLst/>
          </a:prstGeom>
          <a:noFill/>
          <a:ln w="9525">
            <a:noFill/>
          </a:ln>
        </p:spPr>
        <p:txBody>
          <a:bodyPr anchor="t">
            <a:spAutoFit/>
          </a:bodyPr>
          <a:lstStyle/>
          <a:p>
            <a:r>
              <a:rPr lang="zh-CN" altLang="en-US" sz="2000" b="1" dirty="0">
                <a:solidFill>
                  <a:schemeClr val="bg1"/>
                </a:solidFill>
                <a:latin typeface="微软雅黑" panose="020B0503020204020204" charset="-122"/>
                <a:ea typeface="微软雅黑" panose="020B0503020204020204" charset="-122"/>
              </a:rPr>
              <a:t>实训基地类型</a:t>
            </a:r>
            <a:r>
              <a:rPr lang="zh-CN" altLang="en-US" sz="1600" b="1" dirty="0">
                <a:solidFill>
                  <a:schemeClr val="bg1"/>
                </a:solidFill>
                <a:latin typeface="微软雅黑" panose="020B0503020204020204" charset="-122"/>
                <a:ea typeface="微软雅黑" panose="020B0503020204020204" charset="-122"/>
              </a:rPr>
              <a:t>：</a:t>
            </a:r>
            <a:r>
              <a:rPr lang="zh-CN" altLang="en-US" sz="1600" dirty="0">
                <a:solidFill>
                  <a:srgbClr val="000000"/>
                </a:solidFill>
                <a:latin typeface="微软雅黑" panose="020B0503020204020204" charset="-122"/>
                <a:ea typeface="微软雅黑" panose="020B0503020204020204" charset="-122"/>
              </a:rPr>
              <a:t>  </a:t>
            </a:r>
            <a:endParaRPr lang="en-US" altLang="x-none" sz="1600">
              <a:solidFill>
                <a:srgbClr val="000000"/>
              </a:solidFill>
              <a:latin typeface="微软雅黑" panose="020B0503020204020204" charset="-122"/>
              <a:ea typeface="微软雅黑" panose="020B0503020204020204" charset="-122"/>
            </a:endParaRPr>
          </a:p>
        </p:txBody>
      </p:sp>
      <p:cxnSp>
        <p:nvCxnSpPr>
          <p:cNvPr id="93197" name="直接连接符 26"/>
          <p:cNvCxnSpPr/>
          <p:nvPr/>
        </p:nvCxnSpPr>
        <p:spPr>
          <a:xfrm flipH="1">
            <a:off x="684213" y="2349500"/>
            <a:ext cx="3240087" cy="0"/>
          </a:xfrm>
          <a:prstGeom prst="line">
            <a:avLst/>
          </a:prstGeom>
          <a:ln w="12700" cap="flat" cmpd="sng">
            <a:solidFill>
              <a:srgbClr val="005DDF"/>
            </a:solidFill>
            <a:prstDash val="sysDot"/>
            <a:round/>
            <a:headEnd type="oval" w="med" len="med"/>
            <a:tailEnd type="oval" w="med" len="med"/>
          </a:ln>
        </p:spPr>
      </p:cxnSp>
      <p:cxnSp>
        <p:nvCxnSpPr>
          <p:cNvPr id="93198" name="直接连接符 27"/>
          <p:cNvCxnSpPr/>
          <p:nvPr/>
        </p:nvCxnSpPr>
        <p:spPr>
          <a:xfrm flipH="1">
            <a:off x="323850" y="4583113"/>
            <a:ext cx="4319588" cy="0"/>
          </a:xfrm>
          <a:prstGeom prst="line">
            <a:avLst/>
          </a:prstGeom>
          <a:ln w="12700" cap="flat" cmpd="sng">
            <a:solidFill>
              <a:srgbClr val="119707"/>
            </a:solidFill>
            <a:prstDash val="sysDot"/>
            <a:round/>
            <a:headEnd type="oval" w="med" len="med"/>
            <a:tailEnd type="oval" w="med" len="med"/>
          </a:ln>
        </p:spPr>
      </p:cxnSp>
      <p:cxnSp>
        <p:nvCxnSpPr>
          <p:cNvPr id="93199" name="直接连接符 28"/>
          <p:cNvCxnSpPr/>
          <p:nvPr/>
        </p:nvCxnSpPr>
        <p:spPr>
          <a:xfrm flipH="1">
            <a:off x="5722938" y="2222500"/>
            <a:ext cx="2841625" cy="0"/>
          </a:xfrm>
          <a:prstGeom prst="line">
            <a:avLst/>
          </a:prstGeom>
          <a:ln w="12700" cap="flat" cmpd="sng">
            <a:solidFill>
              <a:srgbClr val="BE1247"/>
            </a:solidFill>
            <a:prstDash val="sysDot"/>
            <a:round/>
            <a:headEnd type="oval" w="med" len="med"/>
            <a:tailEnd type="oval" w="med" len="med"/>
          </a:ln>
        </p:spPr>
      </p:cxnSp>
      <p:cxnSp>
        <p:nvCxnSpPr>
          <p:cNvPr id="93200" name="直接连接符 29"/>
          <p:cNvCxnSpPr/>
          <p:nvPr/>
        </p:nvCxnSpPr>
        <p:spPr>
          <a:xfrm flipH="1">
            <a:off x="6097588" y="4002088"/>
            <a:ext cx="2460625" cy="0"/>
          </a:xfrm>
          <a:prstGeom prst="line">
            <a:avLst/>
          </a:prstGeom>
          <a:ln w="12700" cap="flat" cmpd="sng">
            <a:solidFill>
              <a:srgbClr val="C73E01"/>
            </a:solidFill>
            <a:prstDash val="sysDot"/>
            <a:round/>
            <a:headEnd type="oval" w="med" len="med"/>
            <a:tailEnd type="oval" w="med" len="med"/>
          </a:ln>
        </p:spPr>
      </p:cxnSp>
      <p:sp>
        <p:nvSpPr>
          <p:cNvPr id="283652" name="标题 283651"/>
          <p:cNvSpPr>
            <a:spLocks noGrp="1"/>
          </p:cNvSpPr>
          <p:nvPr>
            <p:ph type="title"/>
          </p:nvPr>
        </p:nvSpPr>
        <p:spPr>
          <a:xfrm>
            <a:off x="2439035" y="4697730"/>
            <a:ext cx="4790440" cy="719455"/>
          </a:xfrm>
        </p:spPr>
        <p:style>
          <a:lnRef idx="2">
            <a:schemeClr val="accent1">
              <a:shade val="50000"/>
            </a:schemeClr>
          </a:lnRef>
          <a:fillRef idx="1">
            <a:schemeClr val="accent1"/>
          </a:fillRef>
          <a:effectRef idx="0">
            <a:schemeClr val="accent1"/>
          </a:effectRef>
          <a:fontRef idx="minor">
            <a:schemeClr val="lt1"/>
          </a:fontRef>
        </p:style>
        <p:txBody>
          <a:bodyPr anchor="ctr"/>
          <a:lstStyle/>
          <a:p>
            <a:pPr algn="l" eaLnBrk="0" fontAlgn="base" hangingPunct="0">
              <a:buClr>
                <a:srgbClr val="0000FF"/>
              </a:buClr>
              <a:buFont typeface="Wingdings" panose="05000000000000000000" pitchFamily="2" charset="2"/>
              <a:buChar char="l"/>
            </a:pPr>
            <a:r>
              <a:rPr lang="zh-CN" altLang="en-US" sz="3200" b="1" strike="noStrike" noProof="1">
                <a:solidFill>
                  <a:srgbClr val="0000FF"/>
                </a:solidFill>
                <a:effectLst>
                  <a:outerShdw blurRad="38100" dist="38100" dir="2700000">
                    <a:srgbClr val="C0C0C0"/>
                  </a:outerShdw>
                </a:effectLst>
                <a:ea typeface="华文新魏" panose="02010800040101010101" charset="-122"/>
              </a:rPr>
              <a:t>实训基地建设是基础</a:t>
            </a:r>
            <a:endParaRPr lang="zh-CN" altLang="en-US" sz="3200" b="1" strike="noStrike" noProof="1">
              <a:solidFill>
                <a:srgbClr val="0000FF"/>
              </a:solidFill>
              <a:effectLst>
                <a:outerShdw blurRad="38100" dist="38100" dir="2700000">
                  <a:srgbClr val="C0C0C0"/>
                </a:outerShdw>
              </a:effectLst>
              <a:ea typeface="华文新魏" panose="02010800040101010101" charset="-122"/>
            </a:endParaRPr>
          </a:p>
        </p:txBody>
      </p:sp>
      <p:sp>
        <p:nvSpPr>
          <p:cNvPr id="2" name="标题 1"/>
          <p:cNvSpPr>
            <a:spLocks noGrp="1"/>
          </p:cNvSpPr>
          <p:nvPr/>
        </p:nvSpPr>
        <p:spPr>
          <a:xfrm>
            <a:off x="-128270" y="477838"/>
            <a:ext cx="8229600" cy="11430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en-US" altLang="zh-CN" sz="2800" b="1">
                <a:solidFill>
                  <a:srgbClr val="FFFF00"/>
                </a:solidFill>
                <a:latin typeface="微软雅黑" panose="020B0503020204020204" charset="-122"/>
                <a:ea typeface="微软雅黑" panose="020B0503020204020204" charset="-122"/>
                <a:sym typeface="+mn-ea"/>
              </a:rPr>
              <a:t>4. </a:t>
            </a:r>
            <a:r>
              <a:rPr lang="zh-CN" altLang="en-US" sz="2800" b="1">
                <a:solidFill>
                  <a:srgbClr val="FFFF00"/>
                </a:solidFill>
                <a:latin typeface="微软雅黑" panose="020B0503020204020204" charset="-122"/>
                <a:ea typeface="微软雅黑" panose="020B0503020204020204" charset="-122"/>
                <a:sym typeface="+mn-ea"/>
              </a:rPr>
              <a:t>实训条件改善计划</a:t>
            </a:r>
            <a:endParaRPr lang="zh-CN" altLang="en-US" sz="2800" b="1">
              <a:solidFill>
                <a:srgbClr val="FFFF00"/>
              </a:solidFill>
              <a:latin typeface="微软雅黑" panose="020B0503020204020204" charset="-122"/>
              <a:ea typeface="微软雅黑" panose="020B0503020204020204" charset="-122"/>
              <a:sym typeface="+mn-ea"/>
            </a:endParaRPr>
          </a:p>
        </p:txBody>
      </p:sp>
      <p:sp>
        <p:nvSpPr>
          <p:cNvPr id="92162" name="文本占位符 283652"/>
          <p:cNvSpPr>
            <a:spLocks noGrp="1"/>
          </p:cNvSpPr>
          <p:nvPr>
            <p:ph idx="1"/>
          </p:nvPr>
        </p:nvSpPr>
        <p:spPr>
          <a:xfrm>
            <a:off x="340043" y="1394460"/>
            <a:ext cx="8218487" cy="4281488"/>
          </a:xfrm>
        </p:spPr>
        <p:txBody>
          <a:bodyPr anchor="t"/>
          <a:lstStyle/>
          <a:p>
            <a:pPr>
              <a:buClr>
                <a:schemeClr val="tx1"/>
              </a:buClr>
              <a:buFont typeface="Wingdings" panose="05000000000000000000" pitchFamily="2" charset="2"/>
              <a:buChar char="Ø"/>
            </a:pPr>
            <a:r>
              <a:rPr lang="zh-CN" altLang="en-US" sz="2000" b="1" dirty="0">
                <a:solidFill>
                  <a:schemeClr val="bg1"/>
                </a:solidFill>
                <a:latin typeface="华文新魏" panose="02010800040101010101" charset="-122"/>
                <a:ea typeface="华文新魏" panose="02010800040101010101" charset="-122"/>
              </a:rPr>
              <a:t>实验、实习、实训基地建设</a:t>
            </a:r>
            <a:endParaRPr lang="zh-CN" altLang="en-US" sz="2000" b="1" dirty="0">
              <a:solidFill>
                <a:schemeClr val="bg1"/>
              </a:solidFill>
              <a:latin typeface="华文新魏" panose="02010800040101010101" charset="-122"/>
              <a:ea typeface="华文新魏" panose="02010800040101010101" charset="-122"/>
            </a:endParaRPr>
          </a:p>
          <a:p>
            <a:pPr>
              <a:buClr>
                <a:schemeClr val="tx1"/>
              </a:buClr>
              <a:buFont typeface="Wingdings" panose="05000000000000000000" pitchFamily="2" charset="2"/>
              <a:buChar char="Ø"/>
            </a:pPr>
            <a:r>
              <a:rPr lang="zh-CN" altLang="en-US" sz="2000" b="1" dirty="0">
                <a:solidFill>
                  <a:schemeClr val="bg1"/>
                </a:solidFill>
                <a:latin typeface="华文新魏" panose="02010800040101010101" charset="-122"/>
                <a:ea typeface="华文新魏" panose="02010800040101010101" charset="-122"/>
              </a:rPr>
              <a:t>整体育人环境建设</a:t>
            </a:r>
            <a:r>
              <a:rPr lang="zh-CN" altLang="en-US" sz="2400" dirty="0">
                <a:solidFill>
                  <a:schemeClr val="bg1"/>
                </a:solidFill>
                <a:latin typeface="华文新魏" panose="02010800040101010101" charset="-122"/>
                <a:ea typeface="华文新魏" panose="02010800040101010101" charset="-122"/>
              </a:rPr>
              <a:t> </a:t>
            </a:r>
            <a:endParaRPr lang="zh-CN" altLang="en-US" sz="2400" dirty="0">
              <a:solidFill>
                <a:schemeClr val="bg1"/>
              </a:solidFill>
              <a:latin typeface="华文新魏" panose="02010800040101010101" charset="-122"/>
              <a:ea typeface="华文新魏" panose="02010800040101010101" charset="-122"/>
            </a:endParaRPr>
          </a:p>
        </p:txBody>
      </p:sp>
      <p:sp>
        <p:nvSpPr>
          <p:cNvPr id="54275" name="Text Box 123"/>
          <p:cNvSpPr txBox="1"/>
          <p:nvPr/>
        </p:nvSpPr>
        <p:spPr>
          <a:xfrm>
            <a:off x="1234758" y="5792788"/>
            <a:ext cx="6673850" cy="4603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t">
            <a:spAutoFit/>
          </a:bodyPr>
          <a:lstStyle/>
          <a:p>
            <a:pPr eaLnBrk="0" hangingPunct="0"/>
            <a:r>
              <a:rPr lang="zh-CN" altLang="en-US" sz="2400" b="1" dirty="0">
                <a:solidFill>
                  <a:schemeClr val="bg1"/>
                </a:solidFill>
                <a:latin typeface="楷体" panose="02010609060101010101" pitchFamily="49" charset="-122"/>
                <a:ea typeface="楷体" panose="02010609060101010101" pitchFamily="49" charset="-122"/>
              </a:rPr>
              <a:t>实训基地建设模式：生产性、职业性、开放性</a:t>
            </a:r>
            <a:endParaRPr lang="zh-CN" altLang="en-US" sz="2400" b="1" dirty="0">
              <a:solidFill>
                <a:schemeClr val="bg1"/>
              </a:solidFill>
              <a:latin typeface="楷体" panose="02010609060101010101" pitchFamily="49" charset="-122"/>
              <a:ea typeface="楷体" panose="02010609060101010101" pitchFamily="49" charset="-122"/>
            </a:endParaRPr>
          </a:p>
        </p:txBody>
      </p:sp>
      <p:sp>
        <p:nvSpPr>
          <p:cNvPr id="17" name="矩形 16"/>
          <p:cNvSpPr/>
          <p:nvPr/>
        </p:nvSpPr>
        <p:spPr>
          <a:xfrm>
            <a:off x="539552" y="2564904"/>
            <a:ext cx="2304256" cy="124649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base" latinLnBrk="0" hangingPunct="1">
              <a:lnSpc>
                <a:spcPts val="3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rPr>
              <a:t>探</a:t>
            </a:r>
            <a:r>
              <a:rPr kumimoji="0" lang="zh-CN" altLang="en-US"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索建立“校中厂、厂中校”等模式，推进实践教学改</a:t>
            </a:r>
            <a:r>
              <a:rPr kumimoji="0" lang="zh-CN" altLang="en-US" sz="1800" b="1" i="0" u="none" strike="noStrike" kern="120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rPr>
              <a:t>革。</a:t>
            </a:r>
            <a:endParaRPr kumimoji="0" lang="zh-CN" altLang="en-US" sz="1800" b="0"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med">
    <p:rand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柱形 1"/>
          <p:cNvSpPr/>
          <p:nvPr/>
        </p:nvSpPr>
        <p:spPr>
          <a:xfrm>
            <a:off x="5292725" y="3019425"/>
            <a:ext cx="2879725" cy="1674813"/>
          </a:xfrm>
          <a:prstGeom prst="can">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auto" latinLnBrk="0" hangingPunct="1">
              <a:lnSpc>
                <a:spcPts val="25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r>
              <a:rPr kumimoji="0" lang="zh-CN" altLang="zh-CN" sz="1600" b="1"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而且要使得该基地同时成为能进行技术开发和技术创新的研发地</a:t>
            </a:r>
            <a:r>
              <a:rPr kumimoji="0" lang="zh-CN" altLang="en-US" sz="1600" b="1"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a:t>
            </a:r>
            <a:endParaRPr kumimoji="0" lang="zh-CN" altLang="zh-CN" sz="1600" b="1"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sp>
        <p:nvSpPr>
          <p:cNvPr id="98307" name="矩形 2"/>
          <p:cNvSpPr/>
          <p:nvPr/>
        </p:nvSpPr>
        <p:spPr>
          <a:xfrm>
            <a:off x="900113" y="908050"/>
            <a:ext cx="2659702" cy="461665"/>
          </a:xfrm>
          <a:prstGeom prst="rect">
            <a:avLst/>
          </a:prstGeom>
          <a:noFill/>
          <a:ln w="9525">
            <a:noFill/>
          </a:ln>
        </p:spPr>
        <p:txBody>
          <a:bodyPr wrap="none">
            <a:spAutoFit/>
          </a:bodyPr>
          <a:lstStyle/>
          <a:p>
            <a:r>
              <a:rPr lang="zh-CN" altLang="zh-CN" sz="2400" b="1" dirty="0">
                <a:solidFill>
                  <a:srgbClr val="FFFF00"/>
                </a:solidFill>
                <a:latin typeface="黑体" panose="02010609060101010101" pitchFamily="49" charset="-122"/>
                <a:ea typeface="黑体" panose="02010609060101010101" pitchFamily="49" charset="-122"/>
              </a:rPr>
              <a:t>校内实训基地建设</a:t>
            </a:r>
            <a:endParaRPr lang="zh-CN" altLang="en-US" sz="2400" b="1" dirty="0">
              <a:solidFill>
                <a:srgbClr val="FFFF00"/>
              </a:solidFill>
              <a:latin typeface="黑体" panose="02010609060101010101" pitchFamily="49" charset="-122"/>
              <a:ea typeface="黑体" panose="02010609060101010101" pitchFamily="49" charset="-122"/>
            </a:endParaRPr>
          </a:p>
        </p:txBody>
      </p:sp>
      <p:sp>
        <p:nvSpPr>
          <p:cNvPr id="4" name="矩形 3"/>
          <p:cNvSpPr/>
          <p:nvPr/>
        </p:nvSpPr>
        <p:spPr>
          <a:xfrm>
            <a:off x="2771775" y="1958975"/>
            <a:ext cx="3671888" cy="412750"/>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marL="0" marR="0" lvl="0" indent="0" algn="l" defTabSz="914400" rtl="0" eaLnBrk="1" fontAlgn="auto" latinLnBrk="0" hangingPunct="1">
              <a:lnSpc>
                <a:spcPts val="25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    </a:t>
            </a:r>
            <a:r>
              <a:rPr kumimoji="0" lang="zh-CN" altLang="zh-CN" sz="16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由“单基地”向“双基地”提升</a:t>
            </a:r>
            <a:endParaRPr kumimoji="0" lang="zh-CN" altLang="zh-CN" sz="16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endParaRPr>
          </a:p>
        </p:txBody>
      </p:sp>
      <p:sp>
        <p:nvSpPr>
          <p:cNvPr id="5" name="上箭头标注 4"/>
          <p:cNvSpPr/>
          <p:nvPr/>
        </p:nvSpPr>
        <p:spPr>
          <a:xfrm>
            <a:off x="1979613" y="4622800"/>
            <a:ext cx="5580063" cy="1614488"/>
          </a:xfrm>
          <a:prstGeom prst="upArrowCallout">
            <a:avLst>
              <a:gd name="adj1" fmla="val 72202"/>
              <a:gd name="adj2" fmla="val 56810"/>
              <a:gd name="adj3" fmla="val 25000"/>
              <a:gd name="adj4" fmla="val 64977"/>
            </a:avLst>
          </a:prstGeom>
          <a:ln w="3175">
            <a:solidFill>
              <a:srgbClr val="FF0000"/>
            </a:solidFill>
            <a:prstDash val="dash"/>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l" defTabSz="914400" rtl="0" eaLnBrk="1" fontAlgn="auto" latinLnBrk="0" hangingPunct="1">
              <a:lnSpc>
                <a:spcPts val="25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r>
              <a:rPr kumimoji="0" lang="zh-CN" altLang="zh-CN" sz="1800" b="1"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因此在场地布置、设备选型、工位配置、耗材采购、实训项目设计等软硬件建设上要同时兼顾这两方面的功能。</a:t>
            </a:r>
            <a:endParaRPr kumimoji="0" lang="zh-CN" alt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圆柱形 5"/>
          <p:cNvSpPr/>
          <p:nvPr/>
        </p:nvSpPr>
        <p:spPr>
          <a:xfrm>
            <a:off x="1258888" y="3038475"/>
            <a:ext cx="2881313" cy="1676400"/>
          </a:xfrm>
          <a:prstGeom prst="can">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l" defTabSz="914400" rtl="0" eaLnBrk="1" fontAlgn="auto" latinLnBrk="0" hangingPunct="1">
              <a:lnSpc>
                <a:spcPts val="25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r>
              <a:rPr kumimoji="0" lang="zh-CN" altLang="zh-CN" sz="1600" b="1"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不仅要再现生产过程或工作岗位的要求，来满足学生的技能训练需要</a:t>
            </a:r>
            <a:r>
              <a:rPr kumimoji="0" lang="zh-CN" altLang="en-US" sz="1600" b="1"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a:t>
            </a:r>
            <a:endParaRPr kumimoji="0" lang="zh-CN" altLang="en-US" sz="1600" b="0" i="0" u="none" strike="noStrike" kern="1200" cap="none" spc="0" normalizeH="0" baseline="0" noProof="0" dirty="0">
              <a:ln>
                <a:noFill/>
              </a:ln>
              <a:solidFill>
                <a:schemeClr val="dk1"/>
              </a:solidFill>
              <a:effectLst/>
              <a:uLnTx/>
              <a:uFillTx/>
              <a:latin typeface="+mn-lt"/>
              <a:ea typeface="+mn-ea"/>
              <a:cs typeface="+mn-cs"/>
            </a:endParaRPr>
          </a:p>
        </p:txBody>
      </p:sp>
      <p:sp>
        <p:nvSpPr>
          <p:cNvPr id="7" name="左大括号 6"/>
          <p:cNvSpPr/>
          <p:nvPr/>
        </p:nvSpPr>
        <p:spPr>
          <a:xfrm rot="5400000">
            <a:off x="4356100" y="1238250"/>
            <a:ext cx="431800" cy="3025775"/>
          </a:xfrm>
          <a:prstGeom prst="leftBrace">
            <a:avLst/>
          </a:prstGeom>
        </p:spPr>
        <p:style>
          <a:lnRef idx="2">
            <a:schemeClr val="accent3"/>
          </a:lnRef>
          <a:fillRef idx="0">
            <a:schemeClr val="accent3"/>
          </a:fillRef>
          <a:effectRef idx="1">
            <a:schemeClr val="accent3"/>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矩形 1"/>
          <p:cNvSpPr/>
          <p:nvPr/>
        </p:nvSpPr>
        <p:spPr>
          <a:xfrm>
            <a:off x="928688" y="1500188"/>
            <a:ext cx="7215187" cy="376237"/>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spAutoFit/>
          </a:bodyPr>
          <a:lstStyle/>
          <a:p>
            <a:pPr>
              <a:lnSpc>
                <a:spcPts val="2600"/>
              </a:lnSpc>
            </a:pPr>
            <a:r>
              <a:rPr lang="zh-CN" altLang="zh-CN" sz="1600" b="1" dirty="0">
                <a:latin typeface="黑体" panose="02010609060101010101" pitchFamily="49" charset="-122"/>
                <a:ea typeface="黑体" panose="02010609060101010101" pitchFamily="49" charset="-122"/>
              </a:rPr>
              <a:t>从“单训练”到“双训练”，即不仅要强化</a:t>
            </a:r>
            <a:r>
              <a:rPr lang="zh-CN" altLang="zh-CN" sz="1600" b="1" dirty="0">
                <a:solidFill>
                  <a:srgbClr val="FF0000"/>
                </a:solidFill>
                <a:latin typeface="黑体" panose="02010609060101010101" pitchFamily="49" charset="-122"/>
                <a:ea typeface="黑体" panose="02010609060101010101" pitchFamily="49" charset="-122"/>
              </a:rPr>
              <a:t>技能</a:t>
            </a:r>
            <a:r>
              <a:rPr lang="zh-CN" altLang="zh-CN" sz="1600" b="1" dirty="0">
                <a:latin typeface="黑体" panose="02010609060101010101" pitchFamily="49" charset="-122"/>
                <a:ea typeface="黑体" panose="02010609060101010101" pitchFamily="49" charset="-122"/>
              </a:rPr>
              <a:t>训练，而且要强化</a:t>
            </a:r>
            <a:r>
              <a:rPr lang="zh-CN" altLang="zh-CN" sz="1600" b="1" dirty="0">
                <a:solidFill>
                  <a:srgbClr val="FF0000"/>
                </a:solidFill>
                <a:latin typeface="黑体" panose="02010609060101010101" pitchFamily="49" charset="-122"/>
                <a:ea typeface="黑体" panose="02010609060101010101" pitchFamily="49" charset="-122"/>
              </a:rPr>
              <a:t>技术</a:t>
            </a:r>
            <a:r>
              <a:rPr lang="zh-CN" altLang="zh-CN" sz="1600" b="1" dirty="0">
                <a:latin typeface="黑体" panose="02010609060101010101" pitchFamily="49" charset="-122"/>
                <a:ea typeface="黑体" panose="02010609060101010101" pitchFamily="49" charset="-122"/>
              </a:rPr>
              <a:t>训练。</a:t>
            </a:r>
            <a:endParaRPr lang="zh-CN" altLang="zh-CN" sz="1600" b="1" dirty="0">
              <a:latin typeface="黑体" panose="02010609060101010101" pitchFamily="49" charset="-122"/>
              <a:ea typeface="黑体" panose="02010609060101010101" pitchFamily="49" charset="-122"/>
            </a:endParaRPr>
          </a:p>
        </p:txBody>
      </p:sp>
      <p:graphicFrame>
        <p:nvGraphicFramePr>
          <p:cNvPr id="8" name="图示 7"/>
          <p:cNvGraphicFramePr/>
          <p:nvPr/>
        </p:nvGraphicFramePr>
        <p:xfrm>
          <a:off x="1571604" y="2071678"/>
          <a:ext cx="6429420" cy="442119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 name="左中括号 8"/>
          <p:cNvSpPr/>
          <p:nvPr/>
        </p:nvSpPr>
        <p:spPr>
          <a:xfrm>
            <a:off x="3500438" y="2786063"/>
            <a:ext cx="214313" cy="1071563"/>
          </a:xfrm>
          <a:prstGeom prst="leftBracket">
            <a:avLst/>
          </a:prstGeom>
        </p:spPr>
        <p:style>
          <a:lnRef idx="2">
            <a:schemeClr val="accent2"/>
          </a:lnRef>
          <a:fillRef idx="0">
            <a:schemeClr val="accent2"/>
          </a:fillRef>
          <a:effectRef idx="1">
            <a:schemeClr val="accent2"/>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 name="左中括号 9"/>
          <p:cNvSpPr/>
          <p:nvPr/>
        </p:nvSpPr>
        <p:spPr>
          <a:xfrm>
            <a:off x="3500438" y="4429125"/>
            <a:ext cx="214313" cy="1071563"/>
          </a:xfrm>
          <a:prstGeom prst="leftBracket">
            <a:avLst/>
          </a:prstGeom>
        </p:spPr>
        <p:style>
          <a:lnRef idx="2">
            <a:schemeClr val="accent2"/>
          </a:lnRef>
          <a:fillRef idx="0">
            <a:schemeClr val="accent2"/>
          </a:fillRef>
          <a:effectRef idx="1">
            <a:schemeClr val="accent2"/>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标题 1"/>
          <p:cNvSpPr>
            <a:spLocks noGrp="1"/>
          </p:cNvSpPr>
          <p:nvPr>
            <p:ph type="title"/>
          </p:nvPr>
        </p:nvSpPr>
        <p:spPr/>
        <p:txBody>
          <a:bodyPr/>
          <a:lstStyle/>
          <a:p>
            <a:br>
              <a:rPr lang="zh-CN" altLang="en-US" b="1">
                <a:solidFill>
                  <a:schemeClr val="bg1"/>
                </a:solidFill>
                <a:latin typeface="楷体" panose="02010609060101010101" pitchFamily="49" charset="-122"/>
                <a:ea typeface="楷体" panose="02010609060101010101" pitchFamily="49" charset="-122"/>
                <a:sym typeface="+mn-ea"/>
              </a:rPr>
            </a:br>
            <a:br>
              <a:rPr lang="zh-CN" altLang="en-US" b="1">
                <a:solidFill>
                  <a:schemeClr val="bg1"/>
                </a:solidFill>
                <a:latin typeface="楷体" panose="02010609060101010101" pitchFamily="49" charset="-122"/>
                <a:ea typeface="楷体" panose="02010609060101010101" pitchFamily="49" charset="-122"/>
                <a:sym typeface="+mn-ea"/>
              </a:rPr>
            </a:br>
            <a:br>
              <a:rPr lang="zh-CN" altLang="en-US" b="1">
                <a:solidFill>
                  <a:schemeClr val="bg1"/>
                </a:solidFill>
                <a:latin typeface="楷体" panose="02010609060101010101" pitchFamily="49" charset="-122"/>
                <a:ea typeface="楷体" panose="02010609060101010101" pitchFamily="49" charset="-122"/>
                <a:sym typeface="+mn-ea"/>
              </a:rPr>
            </a:br>
            <a:r>
              <a:rPr lang="en-US" altLang="zh-CN" sz="2800" b="1">
                <a:solidFill>
                  <a:srgbClr val="FFFF00"/>
                </a:solidFill>
                <a:latin typeface="微软雅黑" panose="020B0503020204020204" charset="-122"/>
                <a:ea typeface="微软雅黑" panose="020B0503020204020204" charset="-122"/>
                <a:sym typeface="+mn-ea"/>
              </a:rPr>
              <a:t>5. </a:t>
            </a:r>
            <a:r>
              <a:rPr lang="zh-CN" altLang="en-US" sz="2800" b="1">
                <a:solidFill>
                  <a:srgbClr val="FFFF00"/>
                </a:solidFill>
                <a:latin typeface="微软雅黑" panose="020B0503020204020204" charset="-122"/>
                <a:ea typeface="微软雅黑" panose="020B0503020204020204" charset="-122"/>
                <a:sym typeface="+mn-ea"/>
              </a:rPr>
              <a:t>科研服务提升计划</a:t>
            </a:r>
            <a:br>
              <a:rPr lang="zh-CN" altLang="en-US" sz="2800" b="1">
                <a:solidFill>
                  <a:srgbClr val="FFFF00"/>
                </a:solidFill>
                <a:latin typeface="微软雅黑" panose="020B0503020204020204" charset="-122"/>
                <a:ea typeface="微软雅黑" panose="020B0503020204020204" charset="-122"/>
                <a:sym typeface="+mn-ea"/>
              </a:rPr>
            </a:br>
            <a:br>
              <a:rPr lang="zh-CN" altLang="en-US"/>
            </a:br>
            <a:endParaRPr lang="zh-CN" altLang="en-US" smtClean="0"/>
          </a:p>
        </p:txBody>
      </p:sp>
      <p:sp>
        <p:nvSpPr>
          <p:cNvPr id="67586" name="内容占位符 2"/>
          <p:cNvSpPr>
            <a:spLocks noGrp="1"/>
          </p:cNvSpPr>
          <p:nvPr>
            <p:ph idx="1"/>
          </p:nvPr>
        </p:nvSpPr>
        <p:spPr>
          <a:xfrm>
            <a:off x="456883" y="1526223"/>
            <a:ext cx="8229600" cy="4525962"/>
          </a:xfrm>
        </p:spPr>
        <p:txBody>
          <a:bodyPr/>
          <a:lstStyle/>
          <a:p>
            <a:pPr>
              <a:buFontTx/>
              <a:buNone/>
            </a:pPr>
            <a:r>
              <a:rPr lang="en-US" altLang="zh-CN" sz="2400" b="1" smtClean="0">
                <a:solidFill>
                  <a:srgbClr val="33FF8F"/>
                </a:solidFill>
                <a:latin typeface="黑体" panose="02010609060101010101" pitchFamily="49" charset="-122"/>
                <a:ea typeface="黑体" panose="02010609060101010101" pitchFamily="49" charset="-122"/>
                <a:sym typeface="+mn-ea"/>
              </a:rPr>
              <a:t>  </a:t>
            </a:r>
            <a:r>
              <a:rPr lang="zh-CN" altLang="zh-CN" sz="2400" b="1" smtClean="0">
                <a:solidFill>
                  <a:srgbClr val="33FF8F"/>
                </a:solidFill>
                <a:latin typeface="黑体" panose="02010609060101010101" pitchFamily="49" charset="-122"/>
                <a:ea typeface="黑体" panose="02010609060101010101" pitchFamily="49" charset="-122"/>
                <a:sym typeface="+mn-ea"/>
              </a:rPr>
              <a:t>申优重点建设任务之四：</a:t>
            </a:r>
            <a:r>
              <a:rPr lang="zh-CN" altLang="zh-CN" sz="2400" b="1" smtClean="0">
                <a:solidFill>
                  <a:srgbClr val="33FF8F"/>
                </a:solidFill>
                <a:latin typeface="黑体" panose="02010609060101010101" pitchFamily="49" charset="-122"/>
                <a:ea typeface="黑体" panose="02010609060101010101" pitchFamily="49" charset="-122"/>
              </a:rPr>
              <a:t>提升社会服务能力</a:t>
            </a:r>
            <a:endParaRPr lang="zh-CN" altLang="zh-CN" sz="2400" b="1" smtClean="0">
              <a:solidFill>
                <a:srgbClr val="33FF8F"/>
              </a:solidFill>
              <a:latin typeface="黑体" panose="02010609060101010101" pitchFamily="49" charset="-122"/>
              <a:ea typeface="黑体" panose="02010609060101010101" pitchFamily="49" charset="-122"/>
            </a:endParaRPr>
          </a:p>
          <a:p>
            <a:pPr>
              <a:lnSpc>
                <a:spcPts val="3600"/>
              </a:lnSpc>
            </a:pPr>
            <a:r>
              <a:rPr lang="zh-CN" altLang="en-US" sz="2000" b="1" smtClean="0">
                <a:solidFill>
                  <a:schemeClr val="bg1"/>
                </a:solidFill>
                <a:latin typeface="楷体" panose="02010609060101010101" pitchFamily="49" charset="-122"/>
                <a:ea typeface="楷体" panose="02010609060101010101" pitchFamily="49" charset="-122"/>
              </a:rPr>
              <a:t>目标：</a:t>
            </a:r>
            <a:r>
              <a:rPr lang="zh-CN" altLang="zh-CN" sz="2000" b="1" smtClean="0">
                <a:solidFill>
                  <a:schemeClr val="bg1"/>
                </a:solidFill>
                <a:latin typeface="楷体" panose="02010609060101010101" pitchFamily="49" charset="-122"/>
                <a:ea typeface="楷体" panose="02010609060101010101" pitchFamily="49" charset="-122"/>
              </a:rPr>
              <a:t>积极开展社会服务，通过路径选择和模式创新，为社会发展提供多种形式的服务活动，提高对区域经济和行业发展的</a:t>
            </a:r>
            <a:r>
              <a:rPr lang="zh-CN" altLang="zh-CN" sz="2000" b="1" smtClean="0">
                <a:solidFill>
                  <a:srgbClr val="FFFF00"/>
                </a:solidFill>
                <a:latin typeface="楷体" panose="02010609060101010101" pitchFamily="49" charset="-122"/>
                <a:ea typeface="楷体" panose="02010609060101010101" pitchFamily="49" charset="-122"/>
              </a:rPr>
              <a:t>贡献度</a:t>
            </a:r>
            <a:r>
              <a:rPr lang="zh-CN" altLang="zh-CN" sz="2000" b="1" smtClean="0">
                <a:solidFill>
                  <a:schemeClr val="bg1"/>
                </a:solidFill>
                <a:latin typeface="楷体" panose="02010609060101010101" pitchFamily="49" charset="-122"/>
                <a:ea typeface="楷体" panose="02010609060101010101" pitchFamily="49" charset="-122"/>
              </a:rPr>
              <a:t>。</a:t>
            </a:r>
            <a:endParaRPr lang="en-US" altLang="zh-CN" sz="2000" b="1" smtClean="0">
              <a:solidFill>
                <a:schemeClr val="bg1"/>
              </a:solidFill>
              <a:latin typeface="楷体" panose="02010609060101010101" pitchFamily="49" charset="-122"/>
              <a:ea typeface="楷体" panose="02010609060101010101" pitchFamily="49" charset="-122"/>
            </a:endParaRPr>
          </a:p>
          <a:p>
            <a:pPr>
              <a:lnSpc>
                <a:spcPts val="3600"/>
              </a:lnSpc>
            </a:pPr>
            <a:r>
              <a:rPr lang="zh-CN" altLang="en-US" sz="2000" b="1" smtClean="0">
                <a:solidFill>
                  <a:schemeClr val="bg1"/>
                </a:solidFill>
                <a:latin typeface="楷体" panose="02010609060101010101" pitchFamily="49" charset="-122"/>
                <a:ea typeface="楷体" panose="02010609060101010101" pitchFamily="49" charset="-122"/>
              </a:rPr>
              <a:t>措施：（</a:t>
            </a:r>
            <a:r>
              <a:rPr lang="en-US" altLang="zh-CN" sz="2000" b="1" smtClean="0">
                <a:solidFill>
                  <a:schemeClr val="bg1"/>
                </a:solidFill>
                <a:latin typeface="楷体" panose="02010609060101010101" pitchFamily="49" charset="-122"/>
                <a:ea typeface="楷体" panose="02010609060101010101" pitchFamily="49" charset="-122"/>
              </a:rPr>
              <a:t>1</a:t>
            </a:r>
            <a:r>
              <a:rPr lang="zh-CN" altLang="en-US" sz="2000" b="1" smtClean="0">
                <a:solidFill>
                  <a:schemeClr val="bg1"/>
                </a:solidFill>
                <a:latin typeface="楷体" panose="02010609060101010101" pitchFamily="49" charset="-122"/>
                <a:ea typeface="楷体" panose="02010609060101010101" pitchFamily="49" charset="-122"/>
              </a:rPr>
              <a:t>）</a:t>
            </a:r>
            <a:r>
              <a:rPr lang="zh-CN" altLang="zh-CN" sz="2000" b="1" smtClean="0">
                <a:solidFill>
                  <a:schemeClr val="bg1"/>
                </a:solidFill>
                <a:latin typeface="楷体" panose="02010609060101010101" pitchFamily="49" charset="-122"/>
                <a:ea typeface="楷体" panose="02010609060101010101" pitchFamily="49" charset="-122"/>
              </a:rPr>
              <a:t>面向行业企业积极开展</a:t>
            </a:r>
            <a:r>
              <a:rPr lang="zh-CN" altLang="zh-CN" sz="2000" b="1" smtClean="0">
                <a:solidFill>
                  <a:srgbClr val="FFFF00"/>
                </a:solidFill>
                <a:latin typeface="楷体" panose="02010609060101010101" pitchFamily="49" charset="-122"/>
                <a:ea typeface="楷体" panose="02010609060101010101" pitchFamily="49" charset="-122"/>
              </a:rPr>
              <a:t>技术研究、产品开发、技术推广，</a:t>
            </a:r>
            <a:r>
              <a:rPr lang="zh-CN" altLang="zh-CN" sz="2000" b="1" smtClean="0">
                <a:solidFill>
                  <a:schemeClr val="bg1"/>
                </a:solidFill>
                <a:latin typeface="楷体" panose="02010609060101010101" pitchFamily="49" charset="-122"/>
                <a:ea typeface="楷体" panose="02010609060101010101" pitchFamily="49" charset="-122"/>
              </a:rPr>
              <a:t>推动行业企业的技术革新与发展，促进新动能发展和产业升级。</a:t>
            </a:r>
            <a:endParaRPr lang="zh-CN" altLang="zh-CN" sz="2000" b="1" smtClean="0">
              <a:solidFill>
                <a:schemeClr val="bg1"/>
              </a:solidFill>
              <a:latin typeface="楷体" panose="02010609060101010101" pitchFamily="49" charset="-122"/>
              <a:ea typeface="楷体" panose="02010609060101010101" pitchFamily="49" charset="-122"/>
            </a:endParaRPr>
          </a:p>
          <a:p>
            <a:pPr>
              <a:lnSpc>
                <a:spcPts val="3600"/>
              </a:lnSpc>
            </a:pPr>
            <a:r>
              <a:rPr lang="zh-CN" altLang="en-US" sz="2000" b="1" smtClean="0">
                <a:solidFill>
                  <a:schemeClr val="bg1"/>
                </a:solidFill>
                <a:latin typeface="楷体" panose="02010609060101010101" pitchFamily="49" charset="-122"/>
                <a:ea typeface="楷体" panose="02010609060101010101" pitchFamily="49" charset="-122"/>
              </a:rPr>
              <a:t>（</a:t>
            </a:r>
            <a:r>
              <a:rPr lang="en-US" altLang="zh-CN" sz="2000" b="1" smtClean="0">
                <a:solidFill>
                  <a:schemeClr val="bg1"/>
                </a:solidFill>
                <a:latin typeface="楷体" panose="02010609060101010101" pitchFamily="49" charset="-122"/>
                <a:ea typeface="楷体" panose="02010609060101010101" pitchFamily="49" charset="-122"/>
              </a:rPr>
              <a:t>2</a:t>
            </a:r>
            <a:r>
              <a:rPr lang="zh-CN" altLang="en-US" sz="2000" b="1" smtClean="0">
                <a:solidFill>
                  <a:schemeClr val="bg1"/>
                </a:solidFill>
                <a:latin typeface="楷体" panose="02010609060101010101" pitchFamily="49" charset="-122"/>
                <a:ea typeface="楷体" panose="02010609060101010101" pitchFamily="49" charset="-122"/>
              </a:rPr>
              <a:t>）</a:t>
            </a:r>
            <a:r>
              <a:rPr lang="zh-CN" altLang="zh-CN" sz="2000" b="1" smtClean="0">
                <a:solidFill>
                  <a:schemeClr val="bg1"/>
                </a:solidFill>
                <a:latin typeface="楷体" panose="02010609060101010101" pitchFamily="49" charset="-122"/>
                <a:ea typeface="楷体" panose="02010609060101010101" pitchFamily="49" charset="-122"/>
              </a:rPr>
              <a:t>积极与技艺大师、非物质文化遗产传承人等合作建立</a:t>
            </a:r>
            <a:r>
              <a:rPr lang="zh-CN" altLang="zh-CN" sz="2000" b="1" smtClean="0">
                <a:solidFill>
                  <a:srgbClr val="FFFF00"/>
                </a:solidFill>
                <a:latin typeface="楷体" panose="02010609060101010101" pitchFamily="49" charset="-122"/>
                <a:ea typeface="楷体" panose="02010609060101010101" pitchFamily="49" charset="-122"/>
              </a:rPr>
              <a:t>技能大师工作室</a:t>
            </a:r>
            <a:r>
              <a:rPr lang="zh-CN" altLang="zh-CN" sz="2000" b="1" smtClean="0">
                <a:solidFill>
                  <a:schemeClr val="bg1"/>
                </a:solidFill>
                <a:latin typeface="楷体" panose="02010609060101010101" pitchFamily="49" charset="-122"/>
                <a:ea typeface="楷体" panose="02010609060101010101" pitchFamily="49" charset="-122"/>
              </a:rPr>
              <a:t>，推动技术技能积累。</a:t>
            </a:r>
            <a:r>
              <a:rPr lang="zh-CN" altLang="en-US" sz="2000" b="1" smtClean="0">
                <a:solidFill>
                  <a:schemeClr val="bg1"/>
                </a:solidFill>
                <a:latin typeface="楷体" panose="02010609060101010101" pitchFamily="49" charset="-122"/>
                <a:ea typeface="楷体" panose="02010609060101010101" pitchFamily="49" charset="-122"/>
              </a:rPr>
              <a:t>（</a:t>
            </a:r>
            <a:r>
              <a:rPr lang="en-US" altLang="zh-CN" sz="2000" b="1" smtClean="0">
                <a:solidFill>
                  <a:schemeClr val="bg1"/>
                </a:solidFill>
                <a:latin typeface="楷体" panose="02010609060101010101" pitchFamily="49" charset="-122"/>
                <a:ea typeface="楷体" panose="02010609060101010101" pitchFamily="49" charset="-122"/>
              </a:rPr>
              <a:t>3</a:t>
            </a:r>
            <a:r>
              <a:rPr lang="zh-CN" altLang="en-US" sz="2000" b="1" smtClean="0">
                <a:solidFill>
                  <a:schemeClr val="bg1"/>
                </a:solidFill>
                <a:latin typeface="楷体" panose="02010609060101010101" pitchFamily="49" charset="-122"/>
                <a:ea typeface="楷体" panose="02010609060101010101" pitchFamily="49" charset="-122"/>
              </a:rPr>
              <a:t>）</a:t>
            </a:r>
            <a:r>
              <a:rPr lang="zh-CN" altLang="zh-CN" sz="2000" b="1" smtClean="0">
                <a:solidFill>
                  <a:schemeClr val="bg1"/>
                </a:solidFill>
                <a:latin typeface="楷体" panose="02010609060101010101" pitchFamily="49" charset="-122"/>
                <a:ea typeface="楷体" panose="02010609060101010101" pitchFamily="49" charset="-122"/>
              </a:rPr>
              <a:t>充分发挥高职院校技术研发、技能创新等优势，深入推进</a:t>
            </a:r>
            <a:r>
              <a:rPr lang="zh-CN" altLang="zh-CN" sz="2000" b="1" smtClean="0">
                <a:solidFill>
                  <a:srgbClr val="FFFF00"/>
                </a:solidFill>
                <a:latin typeface="楷体" panose="02010609060101010101" pitchFamily="49" charset="-122"/>
                <a:ea typeface="楷体" panose="02010609060101010101" pitchFamily="49" charset="-122"/>
              </a:rPr>
              <a:t>职业教育精准扶贫</a:t>
            </a:r>
            <a:r>
              <a:rPr lang="zh-CN" altLang="zh-CN" sz="2000" b="1" smtClean="0">
                <a:solidFill>
                  <a:schemeClr val="bg1"/>
                </a:solidFill>
                <a:latin typeface="楷体" panose="02010609060101010101" pitchFamily="49" charset="-122"/>
                <a:ea typeface="楷体" panose="02010609060101010101" pitchFamily="49" charset="-122"/>
              </a:rPr>
              <a:t>，努力带动扩大就业，助推全省脱贫攻坚。</a:t>
            </a:r>
            <a:endParaRPr lang="zh-CN" altLang="zh-CN" sz="2000" b="1" smtClean="0">
              <a:solidFill>
                <a:schemeClr val="bg1"/>
              </a:solidFill>
              <a:latin typeface="楷体" panose="02010609060101010101" pitchFamily="49" charset="-122"/>
              <a:ea typeface="楷体" panose="02010609060101010101" pitchFamily="49" charset="-122"/>
            </a:endParaRPr>
          </a:p>
          <a:p>
            <a:endParaRPr lang="zh-CN" altLang="en-US" sz="2000"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stretch>
            <a:fillRect/>
          </a:stretch>
        </p:blipFill>
        <p:spPr>
          <a:xfrm>
            <a:off x="558165" y="769620"/>
            <a:ext cx="8195945" cy="5706745"/>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1" cstate="print"/>
          <a:stretch>
            <a:fillRect/>
          </a:stretch>
        </p:blipFill>
        <p:spPr>
          <a:xfrm>
            <a:off x="696595" y="888365"/>
            <a:ext cx="7838440" cy="5426710"/>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1" cstate="print"/>
          <a:stretch>
            <a:fillRect/>
          </a:stretch>
        </p:blipFill>
        <p:spPr>
          <a:xfrm>
            <a:off x="721360" y="1029335"/>
            <a:ext cx="7864475" cy="535813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p:cNvSpPr>
          <p:nvPr>
            <p:ph type="title"/>
          </p:nvPr>
        </p:nvSpPr>
        <p:spPr/>
        <p:txBody>
          <a:bodyPr/>
          <a:lstStyle/>
          <a:p>
            <a:endParaRPr lang="zh-CN" altLang="en-US" smtClean="0"/>
          </a:p>
        </p:txBody>
      </p:sp>
      <p:sp>
        <p:nvSpPr>
          <p:cNvPr id="35842" name="内容占位符 2"/>
          <p:cNvSpPr>
            <a:spLocks noGrp="1"/>
          </p:cNvSpPr>
          <p:nvPr>
            <p:ph idx="1"/>
          </p:nvPr>
        </p:nvSpPr>
        <p:spPr>
          <a:xfrm>
            <a:off x="1115616" y="1600200"/>
            <a:ext cx="7571184" cy="4525963"/>
          </a:xfrm>
        </p:spPr>
        <p:txBody>
          <a:bodyPr/>
          <a:lstStyle/>
          <a:p>
            <a:r>
              <a:rPr lang="zh-CN" altLang="en-US" b="1" dirty="0" smtClean="0">
                <a:solidFill>
                  <a:schemeClr val="bg1"/>
                </a:solidFill>
                <a:latin typeface="黑体" panose="02010609060101010101" pitchFamily="49" charset="-122"/>
                <a:ea typeface="黑体" panose="02010609060101010101" pitchFamily="49" charset="-122"/>
              </a:rPr>
              <a:t>问题：</a:t>
            </a:r>
            <a:endParaRPr lang="en-US" altLang="zh-CN" b="1" dirty="0" smtClean="0">
              <a:solidFill>
                <a:schemeClr val="bg1"/>
              </a:solidFill>
              <a:latin typeface="黑体" panose="02010609060101010101" pitchFamily="49" charset="-122"/>
              <a:ea typeface="黑体" panose="02010609060101010101" pitchFamily="49" charset="-122"/>
            </a:endParaRPr>
          </a:p>
          <a:p>
            <a:r>
              <a:rPr lang="zh-CN" altLang="en-US" b="1" dirty="0" smtClean="0">
                <a:solidFill>
                  <a:schemeClr val="bg1"/>
                </a:solidFill>
                <a:latin typeface="黑体" panose="02010609060101010101" pitchFamily="49" charset="-122"/>
                <a:ea typeface="黑体" panose="02010609060101010101" pitchFamily="49" charset="-122"/>
              </a:rPr>
              <a:t>缺类别：职教集团、大师工作室</a:t>
            </a:r>
            <a:endParaRPr lang="en-US" altLang="zh-CN" b="1" dirty="0" smtClean="0">
              <a:solidFill>
                <a:schemeClr val="bg1"/>
              </a:solidFill>
              <a:latin typeface="黑体" panose="02010609060101010101" pitchFamily="49" charset="-122"/>
              <a:ea typeface="黑体" panose="02010609060101010101" pitchFamily="49" charset="-122"/>
            </a:endParaRPr>
          </a:p>
          <a:p>
            <a:pPr>
              <a:lnSpc>
                <a:spcPts val="4600"/>
              </a:lnSpc>
            </a:pPr>
            <a:r>
              <a:rPr lang="zh-CN" altLang="en-US" b="1" dirty="0" smtClean="0">
                <a:solidFill>
                  <a:schemeClr val="bg1"/>
                </a:solidFill>
                <a:latin typeface="黑体" panose="02010609060101010101" pitchFamily="49" charset="-122"/>
                <a:ea typeface="黑体" panose="02010609060101010101" pitchFamily="49" charset="-122"/>
              </a:rPr>
              <a:t>结构也有问题：</a:t>
            </a:r>
            <a:r>
              <a:rPr lang="zh-CN" altLang="zh-CN" sz="2000" dirty="0" smtClean="0">
                <a:solidFill>
                  <a:schemeClr val="bg1"/>
                </a:solidFill>
              </a:rPr>
              <a:t>重点骨干专业</a:t>
            </a:r>
            <a:r>
              <a:rPr lang="en-US" altLang="zh-CN" sz="2000" dirty="0" smtClean="0">
                <a:solidFill>
                  <a:schemeClr val="bg1"/>
                </a:solidFill>
              </a:rPr>
              <a:t>1</a:t>
            </a:r>
            <a:r>
              <a:rPr lang="zh-CN" altLang="en-US" sz="2000" dirty="0" smtClean="0">
                <a:solidFill>
                  <a:schemeClr val="bg1"/>
                </a:solidFill>
              </a:rPr>
              <a:t>（太少）</a:t>
            </a:r>
            <a:endParaRPr lang="en-US" altLang="zh-CN" sz="2000" dirty="0" smtClean="0">
              <a:solidFill>
                <a:schemeClr val="bg1"/>
              </a:solidFill>
            </a:endParaRPr>
          </a:p>
          <a:p>
            <a:pPr>
              <a:lnSpc>
                <a:spcPts val="4600"/>
              </a:lnSpc>
            </a:pPr>
            <a:r>
              <a:rPr lang="en-US" altLang="zh-CN" sz="2000" dirty="0" smtClean="0">
                <a:solidFill>
                  <a:schemeClr val="bg1"/>
                </a:solidFill>
              </a:rPr>
              <a:t>                                         </a:t>
            </a:r>
            <a:r>
              <a:rPr lang="zh-CN" altLang="zh-CN" sz="2000" dirty="0" smtClean="0">
                <a:solidFill>
                  <a:schemeClr val="bg1"/>
                </a:solidFill>
              </a:rPr>
              <a:t>精品在线开放课程</a:t>
            </a:r>
            <a:r>
              <a:rPr lang="en-US" altLang="zh-CN" sz="2000" dirty="0" smtClean="0">
                <a:solidFill>
                  <a:schemeClr val="bg1"/>
                </a:solidFill>
              </a:rPr>
              <a:t>2</a:t>
            </a:r>
            <a:r>
              <a:rPr lang="zh-CN" altLang="en-US" sz="2000" dirty="0" smtClean="0">
                <a:solidFill>
                  <a:schemeClr val="bg1"/>
                </a:solidFill>
              </a:rPr>
              <a:t>（太少）</a:t>
            </a:r>
            <a:endParaRPr lang="en-US" altLang="zh-CN" sz="2000" dirty="0" smtClean="0">
              <a:solidFill>
                <a:schemeClr val="bg1"/>
              </a:solidFill>
            </a:endParaRPr>
          </a:p>
          <a:p>
            <a:pPr>
              <a:lnSpc>
                <a:spcPts val="4600"/>
              </a:lnSpc>
            </a:pPr>
            <a:r>
              <a:rPr lang="en-US" altLang="zh-CN" sz="2000" dirty="0" smtClean="0">
                <a:solidFill>
                  <a:schemeClr val="bg1"/>
                </a:solidFill>
              </a:rPr>
              <a:t>                                          </a:t>
            </a:r>
            <a:r>
              <a:rPr lang="zh-CN" altLang="en-US" sz="2000" dirty="0" smtClean="0">
                <a:solidFill>
                  <a:schemeClr val="bg1"/>
                </a:solidFill>
              </a:rPr>
              <a:t>学徒制</a:t>
            </a:r>
            <a:r>
              <a:rPr lang="en-US" altLang="zh-CN" sz="2000" dirty="0" smtClean="0">
                <a:solidFill>
                  <a:schemeClr val="bg1"/>
                </a:solidFill>
              </a:rPr>
              <a:t>1</a:t>
            </a:r>
            <a:endParaRPr lang="en-US" altLang="zh-CN" sz="2000" dirty="0" smtClean="0">
              <a:solidFill>
                <a:schemeClr val="bg1"/>
              </a:solidFill>
            </a:endParaRPr>
          </a:p>
          <a:p>
            <a:endParaRPr lang="en-US" altLang="zh-CN" sz="2000" b="1" dirty="0" smtClean="0">
              <a:solidFill>
                <a:schemeClr val="bg1"/>
              </a:solidFill>
              <a:latin typeface="黑体" panose="02010609060101010101" pitchFamily="49" charset="-122"/>
              <a:ea typeface="黑体" panose="02010609060101010101" pitchFamily="49" charset="-122"/>
            </a:endParaRPr>
          </a:p>
          <a:p>
            <a:endParaRPr lang="zh-CN" altLang="en-US" dirty="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stretch>
            <a:fillRect/>
          </a:stretch>
        </p:blipFill>
        <p:spPr>
          <a:xfrm>
            <a:off x="875030" y="1027430"/>
            <a:ext cx="7507605" cy="5499735"/>
          </a:xfrm>
          <a:prstGeom prst="rect">
            <a:avLst/>
          </a:prstGeom>
          <a:ln>
            <a:solidFill>
              <a:srgbClr val="00B050"/>
            </a:solidFill>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stretch>
            <a:fillRect/>
          </a:stretch>
        </p:blipFill>
        <p:spPr>
          <a:xfrm>
            <a:off x="860425" y="968375"/>
            <a:ext cx="7423785" cy="5382260"/>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1"/>
          <p:cNvSpPr/>
          <p:nvPr/>
        </p:nvSpPr>
        <p:spPr>
          <a:xfrm>
            <a:off x="610235" y="1120140"/>
            <a:ext cx="7743825" cy="1694180"/>
          </a:xfrm>
          <a:prstGeom prst="rect">
            <a:avLst/>
          </a:prstGeom>
          <a:noFill/>
          <a:ln w="3175" cap="flat" cmpd="sng">
            <a:solidFill>
              <a:srgbClr val="FF0000"/>
            </a:solidFill>
            <a:prstDash val="dash"/>
            <a:miter/>
            <a:headEnd type="none" w="med" len="med"/>
            <a:tailEnd type="none" w="med" len="med"/>
          </a:ln>
        </p:spPr>
        <p:txBody>
          <a:bodyPr wrap="square" anchor="ctr">
            <a:spAutoFit/>
          </a:bodyPr>
          <a:lstStyle/>
          <a:p>
            <a:pPr indent="304800" eaLnBrk="0" hangingPunct="0">
              <a:lnSpc>
                <a:spcPts val="2500"/>
              </a:lnSpc>
            </a:pPr>
            <a:r>
              <a:rPr lang="zh-CN" altLang="en-US" sz="1800" b="1" dirty="0">
                <a:solidFill>
                  <a:schemeClr val="bg1"/>
                </a:solidFill>
                <a:latin typeface="黑体" panose="02010609060101010101" pitchFamily="49" charset="-122"/>
                <a:ea typeface="黑体" panose="02010609060101010101" pitchFamily="49" charset="-122"/>
              </a:rPr>
              <a:t>“科研强校”的关键是在继续深化教师专业素养，培养引进“双师型”教师的同时，还要助其增强科技服务的能力，不仅使教师成为专业教学能手，而且还要成为专业技术能手和科技服务能手，使其成为实现“教学立校、服务兴校、科研强校”目标的推动者；实现在科技服务中“以研促学、以研致用”的实施者。</a:t>
            </a:r>
            <a:endParaRPr lang="zh-CN" altLang="en-US" sz="1800" b="1" dirty="0">
              <a:solidFill>
                <a:schemeClr val="bg1"/>
              </a:solidFill>
              <a:latin typeface="黑体" panose="02010609060101010101" pitchFamily="49" charset="-122"/>
              <a:ea typeface="黑体" panose="02010609060101010101" pitchFamily="49" charset="-122"/>
            </a:endParaRPr>
          </a:p>
        </p:txBody>
      </p:sp>
      <p:sp>
        <p:nvSpPr>
          <p:cNvPr id="6" name="矩形 5"/>
          <p:cNvSpPr/>
          <p:nvPr/>
        </p:nvSpPr>
        <p:spPr>
          <a:xfrm>
            <a:off x="1307465" y="3357880"/>
            <a:ext cx="2424430" cy="92202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lt1"/>
                </a:solidFill>
                <a:effectLst/>
                <a:uLnTx/>
                <a:uFillTx/>
                <a:latin typeface="方正姚体" panose="02010601030101010101" pitchFamily="2" charset="-122"/>
                <a:ea typeface="方正姚体" panose="02010601030101010101" pitchFamily="2" charset="-122"/>
                <a:cs typeface="+mn-cs"/>
              </a:rPr>
              <a:t>提升教师的科技服务能力应改革目前的科研评价体系</a:t>
            </a:r>
            <a:endParaRPr kumimoji="0" lang="zh-CN" altLang="en-US" sz="1800" b="1" i="0" u="none" strike="noStrike" kern="1200" cap="none" spc="0" normalizeH="0" baseline="0" noProof="0" dirty="0">
              <a:ln>
                <a:noFill/>
              </a:ln>
              <a:solidFill>
                <a:schemeClr val="lt1"/>
              </a:solidFill>
              <a:effectLst/>
              <a:uLnTx/>
              <a:uFillTx/>
              <a:latin typeface="方正姚体" panose="02010601030101010101" pitchFamily="2" charset="-122"/>
              <a:ea typeface="方正姚体" panose="02010601030101010101" pitchFamily="2" charset="-122"/>
              <a:cs typeface="+mn-cs"/>
            </a:endParaRPr>
          </a:p>
        </p:txBody>
      </p:sp>
      <p:sp>
        <p:nvSpPr>
          <p:cNvPr id="9" name="右箭头 8"/>
          <p:cNvSpPr/>
          <p:nvPr/>
        </p:nvSpPr>
        <p:spPr>
          <a:xfrm>
            <a:off x="3731578" y="3624263"/>
            <a:ext cx="285750" cy="285750"/>
          </a:xfrm>
          <a:prstGeom prst="rightArrow">
            <a:avLst/>
          </a:prstGeom>
          <a:solidFill>
            <a:srgbClr val="FFFF00"/>
          </a:solidFill>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4286250" y="3286125"/>
            <a:ext cx="3658870" cy="5835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dk1"/>
                </a:solidFill>
                <a:effectLst/>
                <a:uLnTx/>
                <a:uFillTx/>
                <a:latin typeface="方正姚体" panose="02010601030101010101" pitchFamily="2" charset="-122"/>
                <a:ea typeface="方正姚体" panose="02010601030101010101" pitchFamily="2" charset="-122"/>
                <a:cs typeface="+mn-cs"/>
              </a:rPr>
              <a:t>将科研工作量与教学工作量互置互换？</a:t>
            </a:r>
            <a:endParaRPr kumimoji="0" lang="zh-CN" altLang="en-US" sz="1600" b="1" i="0" u="none" strike="noStrike" kern="1200" cap="none" spc="0" normalizeH="0" baseline="0" noProof="0" dirty="0">
              <a:ln>
                <a:noFill/>
              </a:ln>
              <a:solidFill>
                <a:schemeClr val="dk1"/>
              </a:solidFill>
              <a:effectLst/>
              <a:uLnTx/>
              <a:uFillTx/>
              <a:latin typeface="方正姚体" panose="02010601030101010101" pitchFamily="2" charset="-122"/>
              <a:ea typeface="方正姚体" panose="02010601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dk1"/>
                </a:solidFill>
                <a:effectLst/>
                <a:uLnTx/>
                <a:uFillTx/>
                <a:latin typeface="方正姚体" panose="02010601030101010101" pitchFamily="2" charset="-122"/>
                <a:ea typeface="方正姚体" panose="02010601030101010101" pitchFamily="2" charset="-122"/>
                <a:cs typeface="+mn-cs"/>
              </a:rPr>
              <a:t>设立专职科研岗？</a:t>
            </a:r>
            <a:endParaRPr kumimoji="0" lang="zh-CN" altLang="en-US" sz="1600" b="1" i="0" u="none" strike="noStrike" kern="1200" cap="none" spc="0" normalizeH="0" baseline="0" noProof="0" dirty="0">
              <a:ln>
                <a:noFill/>
              </a:ln>
              <a:solidFill>
                <a:schemeClr val="dk1"/>
              </a:solidFill>
              <a:effectLst/>
              <a:uLnTx/>
              <a:uFillTx/>
              <a:latin typeface="方正姚体" panose="02010601030101010101" pitchFamily="2" charset="-122"/>
              <a:ea typeface="方正姚体" panose="02010601030101010101" pitchFamily="2" charset="-122"/>
              <a:cs typeface="+mn-cs"/>
            </a:endParaRPr>
          </a:p>
        </p:txBody>
      </p:sp>
      <p:sp>
        <p:nvSpPr>
          <p:cNvPr id="11" name="矩形 10"/>
          <p:cNvSpPr/>
          <p:nvPr/>
        </p:nvSpPr>
        <p:spPr>
          <a:xfrm>
            <a:off x="4286250" y="3929380"/>
            <a:ext cx="371094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dk1"/>
                </a:solidFill>
                <a:effectLst/>
                <a:uLnTx/>
                <a:uFillTx/>
                <a:latin typeface="方正姚体" panose="02010601030101010101" pitchFamily="2" charset="-122"/>
                <a:ea typeface="方正姚体" panose="02010601030101010101" pitchFamily="2" charset="-122"/>
                <a:cs typeface="+mn-cs"/>
              </a:rPr>
              <a:t>获得科研奖励加大学院奖励力度；</a:t>
            </a:r>
            <a:endParaRPr kumimoji="0" lang="zh-CN" altLang="en-US" sz="1600" b="1" i="0" u="none" strike="noStrike" kern="1200" cap="none" spc="0" normalizeH="0" baseline="0" noProof="0" dirty="0">
              <a:ln>
                <a:noFill/>
              </a:ln>
              <a:solidFill>
                <a:schemeClr val="dk1"/>
              </a:solidFill>
              <a:effectLst/>
              <a:uLnTx/>
              <a:uFillTx/>
              <a:latin typeface="方正姚体" panose="02010601030101010101" pitchFamily="2" charset="-122"/>
              <a:ea typeface="方正姚体" panose="02010601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dk1"/>
                </a:solidFill>
                <a:effectLst/>
                <a:uLnTx/>
                <a:uFillTx/>
                <a:latin typeface="方正姚体" panose="02010601030101010101" pitchFamily="2" charset="-122"/>
                <a:ea typeface="方正姚体" panose="02010601030101010101" pitchFamily="2" charset="-122"/>
                <a:cs typeface="+mn-cs"/>
              </a:rPr>
              <a:t>项目、出版资助制？</a:t>
            </a:r>
            <a:endParaRPr kumimoji="0" lang="zh-CN" altLang="en-US" sz="1600" b="1" i="0" u="none" strike="noStrike" kern="1200" cap="none" spc="0" normalizeH="0" baseline="0" noProof="0" dirty="0">
              <a:ln>
                <a:noFill/>
              </a:ln>
              <a:solidFill>
                <a:schemeClr val="dk1"/>
              </a:solidFill>
              <a:effectLst/>
              <a:uLnTx/>
              <a:uFillTx/>
              <a:latin typeface="方正姚体" panose="02010601030101010101" pitchFamily="2" charset="-122"/>
              <a:ea typeface="方正姚体" panose="02010601030101010101" pitchFamily="2" charset="-122"/>
              <a:cs typeface="+mn-cs"/>
            </a:endParaRPr>
          </a:p>
        </p:txBody>
      </p:sp>
      <p:sp>
        <p:nvSpPr>
          <p:cNvPr id="13" name="左中括号 12"/>
          <p:cNvSpPr/>
          <p:nvPr/>
        </p:nvSpPr>
        <p:spPr>
          <a:xfrm>
            <a:off x="4000500" y="3429000"/>
            <a:ext cx="71438" cy="714375"/>
          </a:xfrm>
          <a:prstGeom prst="leftBracket">
            <a:avLst/>
          </a:prstGeom>
          <a:solidFill>
            <a:srgbClr val="FFFF00"/>
          </a:solidFill>
        </p:spPr>
        <p:style>
          <a:lnRef idx="2">
            <a:schemeClr val="accent2"/>
          </a:lnRef>
          <a:fillRef idx="0">
            <a:schemeClr val="accent2"/>
          </a:fillRef>
          <a:effectRef idx="1">
            <a:schemeClr val="accent2"/>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矩形 11"/>
          <p:cNvSpPr/>
          <p:nvPr/>
        </p:nvSpPr>
        <p:spPr>
          <a:xfrm>
            <a:off x="1307465" y="4919345"/>
            <a:ext cx="6301105" cy="103505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l" defTabSz="914400" rtl="0" eaLnBrk="1" fontAlgn="auto" latinLnBrk="0" hangingPunct="1">
              <a:lnSpc>
                <a:spcPts val="368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lt1"/>
                </a:solidFill>
                <a:effectLst/>
                <a:uLnTx/>
                <a:uFillTx/>
                <a:latin typeface="方正姚体" panose="02010601030101010101" pitchFamily="2" charset="-122"/>
                <a:ea typeface="方正姚体" panose="02010601030101010101" pitchFamily="2" charset="-122"/>
                <a:cs typeface="+mn-cs"/>
              </a:rPr>
              <a:t>努力提升教师科研能力，在科研项目的立项、合作研究、成果推广等环节实现校企融合。</a:t>
            </a:r>
            <a:endParaRPr kumimoji="0" lang="zh-CN" altLang="en-US" sz="2400" b="1" i="0" u="none" strike="noStrike" kern="1200" cap="none" spc="0" normalizeH="0" baseline="0" noProof="0" dirty="0">
              <a:ln>
                <a:noFill/>
              </a:ln>
              <a:solidFill>
                <a:schemeClr val="lt1"/>
              </a:solidFill>
              <a:effectLst/>
              <a:uLnTx/>
              <a:uFillTx/>
              <a:latin typeface="方正姚体" panose="02010601030101010101" pitchFamily="2" charset="-122"/>
              <a:ea typeface="方正姚体" panose="02010601030101010101" pitchFamily="2" charset="-122"/>
              <a:cs typeface="+mn-cs"/>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96240" y="1506855"/>
            <a:ext cx="8229600" cy="4525963"/>
          </a:xfrm>
        </p:spPr>
        <p:style>
          <a:lnRef idx="0">
            <a:schemeClr val="accent6"/>
          </a:lnRef>
          <a:fillRef idx="3">
            <a:schemeClr val="accent6"/>
          </a:fillRef>
          <a:effectRef idx="3">
            <a:schemeClr val="accent6"/>
          </a:effectRef>
          <a:fontRef idx="minor">
            <a:schemeClr val="lt1"/>
          </a:fontRef>
        </p:style>
        <p:txBody>
          <a:bodyPr/>
          <a:lstStyle/>
          <a:p>
            <a:pPr latinLnBrk="0">
              <a:lnSpc>
                <a:spcPts val="3880"/>
              </a:lnSpc>
              <a:spcBef>
                <a:spcPts val="0"/>
              </a:spcBef>
            </a:pPr>
            <a:r>
              <a:rPr lang="zh-CN" altLang="en-US" sz="2400" b="1" dirty="0">
                <a:solidFill>
                  <a:schemeClr val="bg1"/>
                </a:solidFill>
                <a:latin typeface="楷体" panose="02010609060101010101" pitchFamily="49" charset="-122"/>
                <a:ea typeface="楷体" panose="02010609060101010101" pitchFamily="49" charset="-122"/>
              </a:rPr>
              <a:t>重点加强市级政产学研协同创新平台——南充电子信息产业技术研究院的建设。</a:t>
            </a:r>
            <a:endParaRPr lang="zh-CN" altLang="en-US" sz="2400" b="1" dirty="0">
              <a:solidFill>
                <a:schemeClr val="bg1"/>
              </a:solidFill>
              <a:latin typeface="楷体" panose="02010609060101010101" pitchFamily="49" charset="-122"/>
              <a:ea typeface="楷体" panose="02010609060101010101" pitchFamily="49" charset="-122"/>
            </a:endParaRPr>
          </a:p>
          <a:p>
            <a:pPr latinLnBrk="0">
              <a:lnSpc>
                <a:spcPts val="3880"/>
              </a:lnSpc>
              <a:spcBef>
                <a:spcPts val="0"/>
              </a:spcBef>
            </a:pPr>
            <a:r>
              <a:rPr lang="zh-CN" altLang="en-US" sz="2400" b="1" dirty="0">
                <a:solidFill>
                  <a:schemeClr val="bg1"/>
                </a:solidFill>
                <a:latin typeface="楷体" panose="02010609060101010101" pitchFamily="49" charset="-122"/>
                <a:ea typeface="楷体" panose="02010609060101010101" pitchFamily="49" charset="-122"/>
              </a:rPr>
              <a:t>加快推进“现代农业发展研究中心”、“汽车汽配发展研究中心”、“现代物流发展研究中心”、“现代职业教育发展研究中心”等4个院级科研机构的建设。</a:t>
            </a:r>
            <a:endParaRPr lang="zh-CN" altLang="en-US" sz="2400" b="1" dirty="0">
              <a:solidFill>
                <a:schemeClr val="bg1"/>
              </a:solidFill>
              <a:latin typeface="楷体" panose="02010609060101010101" pitchFamily="49" charset="-122"/>
              <a:ea typeface="楷体" panose="02010609060101010101" pitchFamily="49" charset="-122"/>
            </a:endParaRPr>
          </a:p>
          <a:p>
            <a:pPr latinLnBrk="0">
              <a:lnSpc>
                <a:spcPts val="3880"/>
              </a:lnSpc>
              <a:spcBef>
                <a:spcPts val="0"/>
              </a:spcBef>
            </a:pPr>
            <a:r>
              <a:rPr lang="zh-CN" altLang="en-US" sz="2400" b="1" dirty="0">
                <a:solidFill>
                  <a:schemeClr val="bg1"/>
                </a:solidFill>
                <a:latin typeface="楷体" panose="02010609060101010101" pitchFamily="49" charset="-122"/>
                <a:ea typeface="楷体" panose="02010609060101010101" pitchFamily="49" charset="-122"/>
              </a:rPr>
              <a:t>充分发挥“现代种植业研究所”、“智能制造技术研究所”、“旅游产业发展研究所”等12个系级研究机构的基础研究作用。</a:t>
            </a:r>
            <a:endParaRPr lang="zh-CN" altLang="en-US" sz="2400" b="1" dirty="0">
              <a:solidFill>
                <a:schemeClr val="bg1"/>
              </a:solidFill>
              <a:latin typeface="楷体" panose="02010609060101010101" pitchFamily="49" charset="-122"/>
              <a:ea typeface="楷体" panose="02010609060101010101" pitchFamily="49" charset="-122"/>
            </a:endParaRPr>
          </a:p>
          <a:p>
            <a:pPr marL="0" indent="0" latinLnBrk="0">
              <a:lnSpc>
                <a:spcPts val="3880"/>
              </a:lnSpc>
              <a:spcBef>
                <a:spcPts val="0"/>
              </a:spcBef>
              <a:buNone/>
            </a:pPr>
            <a:r>
              <a:rPr lang="zh-CN" altLang="en-US" sz="2400" b="1" dirty="0">
                <a:solidFill>
                  <a:schemeClr val="bg1"/>
                </a:solidFill>
                <a:latin typeface="楷体" panose="02010609060101010101" pitchFamily="49" charset="-122"/>
                <a:ea typeface="楷体" panose="02010609060101010101" pitchFamily="49" charset="-122"/>
              </a:rPr>
              <a:t>    （适当时专题研究运行中的有关问题）</a:t>
            </a:r>
            <a:endParaRPr lang="zh-CN" altLang="en-US" sz="2400" b="1" dirty="0">
              <a:solidFill>
                <a:schemeClr val="bg1"/>
              </a:solidFill>
              <a:latin typeface="楷体" panose="02010609060101010101" pitchFamily="49" charset="-122"/>
              <a:ea typeface="楷体" panose="02010609060101010101" pitchFamily="49" charset="-122"/>
            </a:endParaRPr>
          </a:p>
          <a:p>
            <a:pPr latinLnBrk="0">
              <a:lnSpc>
                <a:spcPts val="3880"/>
              </a:lnSpc>
              <a:spcBef>
                <a:spcPts val="0"/>
              </a:spcBef>
            </a:pPr>
            <a:endParaRPr lang="zh-CN" altLang="en-US" sz="2400" b="1" dirty="0">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US" altLang="zh-CN"/>
          </a:p>
        </p:txBody>
      </p:sp>
      <p:sp>
        <p:nvSpPr>
          <p:cNvPr id="3" name="内容占位符 2"/>
          <p:cNvSpPr>
            <a:spLocks noGrp="1"/>
          </p:cNvSpPr>
          <p:nvPr>
            <p:ph idx="1"/>
          </p:nvPr>
        </p:nvSpPr>
        <p:spPr>
          <a:xfrm>
            <a:off x="467544" y="1268760"/>
            <a:ext cx="8229600" cy="4819357"/>
          </a:xfrm>
        </p:spPr>
        <p:style>
          <a:lnRef idx="0">
            <a:schemeClr val="accent6"/>
          </a:lnRef>
          <a:fillRef idx="3">
            <a:schemeClr val="accent6"/>
          </a:fillRef>
          <a:effectRef idx="3">
            <a:schemeClr val="accent6"/>
          </a:effectRef>
          <a:fontRef idx="minor">
            <a:schemeClr val="lt1"/>
          </a:fontRef>
        </p:style>
        <p:txBody>
          <a:bodyPr/>
          <a:lstStyle/>
          <a:p>
            <a:pPr latinLnBrk="0">
              <a:lnSpc>
                <a:spcPts val="36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争取再筹建</a:t>
            </a:r>
            <a:r>
              <a:rPr lang="en-US" altLang="zh-CN" sz="2400" b="1" dirty="0">
                <a:solidFill>
                  <a:schemeClr val="bg1"/>
                </a:solidFill>
                <a:latin typeface="楷体" panose="02010609060101010101" pitchFamily="49" charset="-122"/>
                <a:ea typeface="楷体" panose="02010609060101010101" pitchFamily="49" charset="-122"/>
                <a:sym typeface="+mn-ea"/>
              </a:rPr>
              <a:t>2</a:t>
            </a:r>
            <a:r>
              <a:rPr lang="zh-CN" altLang="en-US" sz="2400" b="1" dirty="0">
                <a:solidFill>
                  <a:schemeClr val="bg1"/>
                </a:solidFill>
                <a:latin typeface="楷体" panose="02010609060101010101" pitchFamily="49" charset="-122"/>
                <a:ea typeface="楷体" panose="02010609060101010101" pitchFamily="49" charset="-122"/>
                <a:sym typeface="+mn-ea"/>
              </a:rPr>
              <a:t>个左右市级政产学研协同创新平台。</a:t>
            </a:r>
            <a:endParaRPr lang="zh-CN" altLang="en-US" sz="2400" b="1" dirty="0">
              <a:solidFill>
                <a:schemeClr val="bg1"/>
              </a:solidFill>
              <a:latin typeface="楷体" panose="02010609060101010101" pitchFamily="49" charset="-122"/>
              <a:ea typeface="楷体" panose="02010609060101010101" pitchFamily="49" charset="-122"/>
            </a:endParaRPr>
          </a:p>
          <a:p>
            <a:pPr latinLnBrk="0">
              <a:lnSpc>
                <a:spcPts val="36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加强与市社科联合作，共建一批市级重点社科研究基地。</a:t>
            </a:r>
            <a:endParaRPr lang="zh-CN" altLang="en-US" sz="2400" b="1" dirty="0">
              <a:solidFill>
                <a:schemeClr val="bg1"/>
              </a:solidFill>
              <a:latin typeface="楷体" panose="02010609060101010101" pitchFamily="49" charset="-122"/>
              <a:ea typeface="楷体" panose="02010609060101010101" pitchFamily="49" charset="-122"/>
            </a:endParaRPr>
          </a:p>
          <a:p>
            <a:pPr latinLnBrk="0">
              <a:lnSpc>
                <a:spcPts val="36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加强与市科技局合作，建立一批市级重点实验室。</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latinLnBrk="0">
              <a:lnSpc>
                <a:spcPts val="36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建立</a:t>
            </a:r>
            <a:r>
              <a:rPr lang="en-US" altLang="zh-CN" sz="2400" b="1" dirty="0">
                <a:solidFill>
                  <a:schemeClr val="bg1"/>
                </a:solidFill>
                <a:latin typeface="楷体" panose="02010609060101010101" pitchFamily="49" charset="-122"/>
                <a:ea typeface="楷体" panose="02010609060101010101" pitchFamily="49" charset="-122"/>
                <a:sym typeface="+mn-ea"/>
              </a:rPr>
              <a:t>“</a:t>
            </a:r>
            <a:r>
              <a:rPr lang="zh-CN" altLang="en-US" sz="2400" b="1" dirty="0">
                <a:solidFill>
                  <a:schemeClr val="bg1"/>
                </a:solidFill>
                <a:latin typeface="楷体" panose="02010609060101010101" pitchFamily="49" charset="-122"/>
                <a:ea typeface="楷体" panose="02010609060101010101" pitchFamily="49" charset="-122"/>
                <a:sym typeface="+mn-ea"/>
              </a:rPr>
              <a:t>青年教师研究基金</a:t>
            </a:r>
            <a:r>
              <a:rPr lang="en-US" altLang="zh-CN" sz="2400" b="1" dirty="0">
                <a:solidFill>
                  <a:schemeClr val="bg1"/>
                </a:solidFill>
                <a:latin typeface="楷体" panose="02010609060101010101" pitchFamily="49" charset="-122"/>
                <a:ea typeface="楷体" panose="02010609060101010101" pitchFamily="49" charset="-122"/>
                <a:sym typeface="+mn-ea"/>
              </a:rPr>
              <a:t>”</a:t>
            </a:r>
            <a:r>
              <a:rPr lang="zh-CN" altLang="en-US" sz="2400" b="1" dirty="0">
                <a:solidFill>
                  <a:schemeClr val="bg1"/>
                </a:solidFill>
                <a:latin typeface="楷体" panose="02010609060101010101" pitchFamily="49" charset="-122"/>
                <a:ea typeface="楷体" panose="02010609060101010101" pitchFamily="49" charset="-122"/>
                <a:sym typeface="+mn-ea"/>
              </a:rPr>
              <a:t>，专项资助新进研究生。</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marL="0" indent="0" latinLnBrk="0">
              <a:lnSpc>
                <a:spcPts val="3680"/>
              </a:lnSpc>
              <a:spcBef>
                <a:spcPts val="0"/>
              </a:spcBef>
              <a:buNone/>
            </a:pPr>
            <a:r>
              <a:rPr lang="zh-CN" altLang="en-US" sz="2400" b="1" dirty="0">
                <a:solidFill>
                  <a:schemeClr val="bg1"/>
                </a:solidFill>
                <a:latin typeface="楷体" panose="02010609060101010101" pitchFamily="49" charset="-122"/>
                <a:ea typeface="楷体" panose="02010609060101010101" pitchFamily="49" charset="-122"/>
                <a:sym typeface="+mn-ea"/>
              </a:rPr>
              <a:t> （科研处论证方案）</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latinLnBrk="0">
              <a:lnSpc>
                <a:spcPts val="36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建立新进研究生毕业论文（修改提升）出版资助基金。</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marL="0" indent="0" latinLnBrk="0">
              <a:lnSpc>
                <a:spcPts val="3680"/>
              </a:lnSpc>
              <a:spcBef>
                <a:spcPts val="0"/>
              </a:spcBef>
              <a:buNone/>
            </a:pPr>
            <a:r>
              <a:rPr lang="zh-CN" altLang="en-US" sz="2400" b="1" dirty="0">
                <a:solidFill>
                  <a:schemeClr val="bg1"/>
                </a:solidFill>
                <a:latin typeface="楷体" panose="02010609060101010101" pitchFamily="49" charset="-122"/>
                <a:ea typeface="楷体" panose="02010609060101010101" pitchFamily="49" charset="-122"/>
                <a:sym typeface="+mn-ea"/>
              </a:rPr>
              <a:t>  （为两年后科研成果奖申报做准备）</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latinLnBrk="0">
              <a:lnSpc>
                <a:spcPts val="36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加强技能大师工作室建设。（</a:t>
            </a:r>
            <a:r>
              <a:rPr lang="en-US" altLang="zh-CN" sz="2400" b="1" dirty="0">
                <a:solidFill>
                  <a:schemeClr val="bg1"/>
                </a:solidFill>
                <a:latin typeface="楷体" panose="02010609060101010101" pitchFamily="49" charset="-122"/>
                <a:ea typeface="楷体" panose="02010609060101010101" pitchFamily="49" charset="-122"/>
                <a:sym typeface="+mn-ea"/>
              </a:rPr>
              <a:t>5+5+5</a:t>
            </a:r>
            <a:r>
              <a:rPr lang="zh-CN" altLang="en-US" sz="2400" b="1" dirty="0">
                <a:solidFill>
                  <a:schemeClr val="bg1"/>
                </a:solidFill>
                <a:latin typeface="楷体" panose="02010609060101010101" pitchFamily="49" charset="-122"/>
                <a:ea typeface="楷体" panose="02010609060101010101" pitchFamily="49" charset="-122"/>
                <a:sym typeface="+mn-ea"/>
              </a:rPr>
              <a:t>）</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latinLnBrk="0">
              <a:lnSpc>
                <a:spcPts val="36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加强省级重点高技能人才培养基地建设。</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latinLnBrk="0">
              <a:lnSpc>
                <a:spcPts val="36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积极争取省级新型农民培训基地。</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latinLnBrk="0">
              <a:lnSpc>
                <a:spcPts val="3680"/>
              </a:lnSpc>
              <a:spcBef>
                <a:spcPts val="0"/>
              </a:spcBef>
            </a:pPr>
            <a:endParaRPr lang="zh-CN" altLang="en-US" sz="24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标题 1"/>
          <p:cNvSpPr>
            <a:spLocks noGrp="1"/>
          </p:cNvSpPr>
          <p:nvPr>
            <p:ph type="title"/>
          </p:nvPr>
        </p:nvSpPr>
        <p:spPr>
          <a:xfrm>
            <a:off x="457200" y="202883"/>
            <a:ext cx="8229600" cy="1143000"/>
          </a:xfrm>
        </p:spPr>
        <p:txBody>
          <a:bodyPr/>
          <a:lstStyle/>
          <a:p>
            <a:br>
              <a:rPr lang="zh-CN" altLang="en-US" b="1">
                <a:solidFill>
                  <a:schemeClr val="bg1"/>
                </a:solidFill>
                <a:latin typeface="楷体" panose="02010609060101010101" pitchFamily="49" charset="-122"/>
                <a:ea typeface="楷体" panose="02010609060101010101" pitchFamily="49" charset="-122"/>
                <a:sym typeface="+mn-ea"/>
              </a:rPr>
            </a:br>
            <a:br>
              <a:rPr lang="zh-CN" altLang="en-US" b="1">
                <a:solidFill>
                  <a:schemeClr val="bg1"/>
                </a:solidFill>
                <a:latin typeface="楷体" panose="02010609060101010101" pitchFamily="49" charset="-122"/>
                <a:ea typeface="楷体" panose="02010609060101010101" pitchFamily="49" charset="-122"/>
                <a:sym typeface="+mn-ea"/>
              </a:rPr>
            </a:br>
            <a:br>
              <a:rPr lang="zh-CN" altLang="en-US" b="1">
                <a:solidFill>
                  <a:schemeClr val="bg1"/>
                </a:solidFill>
                <a:latin typeface="楷体" panose="02010609060101010101" pitchFamily="49" charset="-122"/>
                <a:ea typeface="楷体" panose="02010609060101010101" pitchFamily="49" charset="-122"/>
                <a:sym typeface="+mn-ea"/>
              </a:rPr>
            </a:br>
            <a:r>
              <a:rPr lang="en-US" altLang="zh-CN" sz="3200" b="1">
                <a:solidFill>
                  <a:srgbClr val="FFFF00"/>
                </a:solidFill>
                <a:latin typeface="微软雅黑" panose="020B0503020204020204" charset="-122"/>
                <a:ea typeface="微软雅黑" panose="020B0503020204020204" charset="-122"/>
                <a:sym typeface="+mn-ea"/>
              </a:rPr>
              <a:t>6.  </a:t>
            </a:r>
            <a:r>
              <a:rPr lang="zh-CN" altLang="en-US" sz="3200" b="1">
                <a:solidFill>
                  <a:srgbClr val="FFFF00"/>
                </a:solidFill>
                <a:latin typeface="微软雅黑" panose="020B0503020204020204" charset="-122"/>
                <a:ea typeface="微软雅黑" panose="020B0503020204020204" charset="-122"/>
                <a:sym typeface="+mn-ea"/>
              </a:rPr>
              <a:t>国际交流推进计划</a:t>
            </a:r>
            <a:br>
              <a:rPr lang="zh-CN" altLang="en-US" sz="3200" b="1">
                <a:solidFill>
                  <a:srgbClr val="FFFF00"/>
                </a:solidFill>
                <a:latin typeface="微软雅黑" panose="020B0503020204020204" charset="-122"/>
                <a:ea typeface="微软雅黑" panose="020B0503020204020204" charset="-122"/>
                <a:sym typeface="+mn-ea"/>
              </a:rPr>
            </a:br>
            <a:br>
              <a:rPr lang="zh-CN" altLang="en-US"/>
            </a:br>
            <a:endParaRPr lang="zh-CN" altLang="en-US" smtClean="0"/>
          </a:p>
        </p:txBody>
      </p:sp>
      <p:sp>
        <p:nvSpPr>
          <p:cNvPr id="68610" name="内容占位符 2"/>
          <p:cNvSpPr>
            <a:spLocks noGrp="1"/>
          </p:cNvSpPr>
          <p:nvPr>
            <p:ph idx="1"/>
          </p:nvPr>
        </p:nvSpPr>
        <p:spPr>
          <a:xfrm>
            <a:off x="456883" y="1471930"/>
            <a:ext cx="8229600" cy="4525963"/>
          </a:xfrm>
        </p:spPr>
        <p:txBody>
          <a:bodyPr/>
          <a:lstStyle/>
          <a:p>
            <a:pPr>
              <a:buFontTx/>
              <a:buNone/>
            </a:pPr>
            <a:r>
              <a:rPr lang="en-US" altLang="zh-CN" sz="2400" b="1" smtClean="0">
                <a:solidFill>
                  <a:srgbClr val="33FF8F"/>
                </a:solidFill>
                <a:latin typeface="黑体" panose="02010609060101010101" pitchFamily="49" charset="-122"/>
                <a:ea typeface="黑体" panose="02010609060101010101" pitchFamily="49" charset="-122"/>
              </a:rPr>
              <a:t>  </a:t>
            </a:r>
            <a:r>
              <a:rPr lang="zh-CN" altLang="zh-CN" sz="2400" b="1" smtClean="0">
                <a:solidFill>
                  <a:srgbClr val="33FF8F"/>
                </a:solidFill>
                <a:latin typeface="黑体" panose="02010609060101010101" pitchFamily="49" charset="-122"/>
                <a:ea typeface="黑体" panose="02010609060101010101" pitchFamily="49" charset="-122"/>
                <a:sym typeface="+mn-ea"/>
              </a:rPr>
              <a:t>申优重点建设任务之五：</a:t>
            </a:r>
            <a:r>
              <a:rPr lang="zh-CN" altLang="zh-CN" sz="2400" b="1" smtClean="0">
                <a:solidFill>
                  <a:srgbClr val="33FF8F"/>
                </a:solidFill>
                <a:latin typeface="黑体" panose="02010609060101010101" pitchFamily="49" charset="-122"/>
                <a:ea typeface="黑体" panose="02010609060101010101" pitchFamily="49" charset="-122"/>
              </a:rPr>
              <a:t>提升国际交流与合作水平</a:t>
            </a:r>
            <a:endParaRPr lang="zh-CN" altLang="zh-CN" sz="2400" b="1" smtClean="0">
              <a:solidFill>
                <a:srgbClr val="33FF8F"/>
              </a:solidFill>
              <a:latin typeface="黑体" panose="02010609060101010101" pitchFamily="49" charset="-122"/>
              <a:ea typeface="黑体" panose="02010609060101010101" pitchFamily="49" charset="-122"/>
            </a:endParaRPr>
          </a:p>
          <a:p>
            <a:pPr>
              <a:lnSpc>
                <a:spcPts val="3600"/>
              </a:lnSpc>
            </a:pPr>
            <a:r>
              <a:rPr lang="zh-CN" altLang="en-US" sz="2400" b="1" smtClean="0">
                <a:solidFill>
                  <a:schemeClr val="bg1"/>
                </a:solidFill>
                <a:latin typeface="楷体" panose="02010609060101010101" pitchFamily="49" charset="-122"/>
                <a:ea typeface="楷体" panose="02010609060101010101" pitchFamily="49" charset="-122"/>
              </a:rPr>
              <a:t>目标：（</a:t>
            </a:r>
            <a:r>
              <a:rPr lang="en-US" altLang="zh-CN" sz="2400" b="1" smtClean="0">
                <a:solidFill>
                  <a:schemeClr val="bg1"/>
                </a:solidFill>
                <a:latin typeface="楷体" panose="02010609060101010101" pitchFamily="49" charset="-122"/>
                <a:ea typeface="楷体" panose="02010609060101010101" pitchFamily="49" charset="-122"/>
              </a:rPr>
              <a:t>1</a:t>
            </a:r>
            <a:r>
              <a:rPr lang="zh-CN" altLang="en-US" sz="2400" b="1" smtClean="0">
                <a:solidFill>
                  <a:schemeClr val="bg1"/>
                </a:solidFill>
                <a:latin typeface="楷体" panose="02010609060101010101" pitchFamily="49" charset="-122"/>
                <a:ea typeface="楷体" panose="02010609060101010101" pitchFamily="49" charset="-122"/>
              </a:rPr>
              <a:t>）</a:t>
            </a:r>
            <a:r>
              <a:rPr lang="zh-CN" altLang="zh-CN" sz="2400" b="1" smtClean="0">
                <a:solidFill>
                  <a:schemeClr val="bg1"/>
                </a:solidFill>
                <a:latin typeface="楷体" panose="02010609060101010101" pitchFamily="49" charset="-122"/>
                <a:ea typeface="楷体" panose="02010609060101010101" pitchFamily="49" charset="-122"/>
              </a:rPr>
              <a:t>建设院校要积极与国外知名学校、教育和科研机构和企业开展教育交流与合作，全面</a:t>
            </a:r>
            <a:r>
              <a:rPr lang="zh-CN" altLang="zh-CN" sz="2400" b="1" smtClean="0">
                <a:solidFill>
                  <a:srgbClr val="FFFF00"/>
                </a:solidFill>
                <a:latin typeface="楷体" panose="02010609060101010101" pitchFamily="49" charset="-122"/>
                <a:ea typeface="楷体" panose="02010609060101010101" pitchFamily="49" charset="-122"/>
              </a:rPr>
              <a:t>提升学校国际化水平</a:t>
            </a:r>
            <a:r>
              <a:rPr lang="zh-CN" altLang="en-US" sz="2400" b="1" smtClean="0">
                <a:solidFill>
                  <a:schemeClr val="bg1"/>
                </a:solidFill>
                <a:latin typeface="楷体" panose="02010609060101010101" pitchFamily="49" charset="-122"/>
                <a:ea typeface="楷体" panose="02010609060101010101" pitchFamily="49" charset="-122"/>
              </a:rPr>
              <a:t>；（</a:t>
            </a:r>
            <a:r>
              <a:rPr lang="en-US" altLang="zh-CN" sz="2400" b="1" smtClean="0">
                <a:solidFill>
                  <a:schemeClr val="bg1"/>
                </a:solidFill>
                <a:latin typeface="楷体" panose="02010609060101010101" pitchFamily="49" charset="-122"/>
                <a:ea typeface="楷体" panose="02010609060101010101" pitchFamily="49" charset="-122"/>
              </a:rPr>
              <a:t>2</a:t>
            </a:r>
            <a:r>
              <a:rPr lang="zh-CN" altLang="en-US" sz="2400" b="1" smtClean="0">
                <a:solidFill>
                  <a:schemeClr val="bg1"/>
                </a:solidFill>
                <a:latin typeface="楷体" panose="02010609060101010101" pitchFamily="49" charset="-122"/>
                <a:ea typeface="楷体" panose="02010609060101010101" pitchFamily="49" charset="-122"/>
              </a:rPr>
              <a:t>）</a:t>
            </a:r>
            <a:r>
              <a:rPr lang="zh-CN" altLang="zh-CN" sz="2400" b="1" smtClean="0">
                <a:solidFill>
                  <a:schemeClr val="bg1"/>
                </a:solidFill>
                <a:latin typeface="楷体" panose="02010609060101010101" pitchFamily="49" charset="-122"/>
                <a:ea typeface="楷体" panose="02010609060101010101" pitchFamily="49" charset="-122"/>
              </a:rPr>
              <a:t>服务“走出去”企业需求，培养具有</a:t>
            </a:r>
            <a:r>
              <a:rPr lang="zh-CN" altLang="zh-CN" sz="2400" b="1" smtClean="0">
                <a:solidFill>
                  <a:srgbClr val="FFFF00"/>
                </a:solidFill>
                <a:latin typeface="楷体" panose="02010609060101010101" pitchFamily="49" charset="-122"/>
                <a:ea typeface="楷体" panose="02010609060101010101" pitchFamily="49" charset="-122"/>
              </a:rPr>
              <a:t>国际视野、通晓国际规则的技术技能人才</a:t>
            </a:r>
            <a:r>
              <a:rPr lang="zh-CN" altLang="zh-CN" sz="2400" b="1" smtClean="0">
                <a:solidFill>
                  <a:schemeClr val="bg1"/>
                </a:solidFill>
                <a:latin typeface="楷体" panose="02010609060101010101" pitchFamily="49" charset="-122"/>
                <a:ea typeface="楷体" panose="02010609060101010101" pitchFamily="49" charset="-122"/>
              </a:rPr>
              <a:t>。</a:t>
            </a:r>
            <a:endParaRPr lang="en-US" altLang="zh-CN" sz="2400" b="1" smtClean="0">
              <a:solidFill>
                <a:schemeClr val="bg1"/>
              </a:solidFill>
              <a:latin typeface="楷体" panose="02010609060101010101" pitchFamily="49" charset="-122"/>
              <a:ea typeface="楷体" panose="02010609060101010101" pitchFamily="49" charset="-122"/>
            </a:endParaRPr>
          </a:p>
          <a:p>
            <a:pPr>
              <a:lnSpc>
                <a:spcPts val="3600"/>
              </a:lnSpc>
            </a:pPr>
            <a:r>
              <a:rPr lang="zh-CN" altLang="en-US" sz="2400" b="1" smtClean="0">
                <a:solidFill>
                  <a:schemeClr val="bg1"/>
                </a:solidFill>
                <a:latin typeface="楷体" panose="02010609060101010101" pitchFamily="49" charset="-122"/>
                <a:ea typeface="楷体" panose="02010609060101010101" pitchFamily="49" charset="-122"/>
              </a:rPr>
              <a:t>措施：（</a:t>
            </a:r>
            <a:r>
              <a:rPr lang="en-US" altLang="zh-CN" sz="2400" b="1" smtClean="0">
                <a:solidFill>
                  <a:schemeClr val="bg1"/>
                </a:solidFill>
                <a:latin typeface="楷体" panose="02010609060101010101" pitchFamily="49" charset="-122"/>
                <a:ea typeface="楷体" panose="02010609060101010101" pitchFamily="49" charset="-122"/>
              </a:rPr>
              <a:t>1</a:t>
            </a:r>
            <a:r>
              <a:rPr lang="zh-CN" altLang="en-US" sz="2400" b="1" smtClean="0">
                <a:solidFill>
                  <a:schemeClr val="bg1"/>
                </a:solidFill>
                <a:latin typeface="楷体" panose="02010609060101010101" pitchFamily="49" charset="-122"/>
                <a:ea typeface="楷体" panose="02010609060101010101" pitchFamily="49" charset="-122"/>
              </a:rPr>
              <a:t>）</a:t>
            </a:r>
            <a:r>
              <a:rPr lang="zh-CN" altLang="zh-CN" sz="2400" b="1" smtClean="0">
                <a:solidFill>
                  <a:schemeClr val="bg1"/>
                </a:solidFill>
                <a:latin typeface="楷体" panose="02010609060101010101" pitchFamily="49" charset="-122"/>
                <a:ea typeface="楷体" panose="02010609060101010101" pitchFamily="49" charset="-122"/>
              </a:rPr>
              <a:t>鼓励院校充分利用学校品牌和专业优势，积极</a:t>
            </a:r>
            <a:r>
              <a:rPr lang="zh-CN" altLang="zh-CN" sz="2400" b="1" smtClean="0">
                <a:solidFill>
                  <a:srgbClr val="FFFF00"/>
                </a:solidFill>
                <a:latin typeface="楷体" panose="02010609060101010101" pitchFamily="49" charset="-122"/>
                <a:ea typeface="楷体" panose="02010609060101010101" pitchFamily="49" charset="-122"/>
              </a:rPr>
              <a:t>吸引境外学生来川学习</a:t>
            </a:r>
            <a:r>
              <a:rPr lang="zh-CN" altLang="zh-CN" sz="2400" b="1" smtClean="0">
                <a:solidFill>
                  <a:schemeClr val="bg1"/>
                </a:solidFill>
                <a:latin typeface="楷体" panose="02010609060101010101" pitchFamily="49" charset="-122"/>
                <a:ea typeface="楷体" panose="02010609060101010101" pitchFamily="49" charset="-122"/>
              </a:rPr>
              <a:t>。扩大与“一带一路”沿线国家的职业教育合作，</a:t>
            </a:r>
            <a:r>
              <a:rPr lang="zh-CN" altLang="zh-CN" sz="2400" b="1" smtClean="0">
                <a:solidFill>
                  <a:srgbClr val="FFFF00"/>
                </a:solidFill>
                <a:latin typeface="楷体" panose="02010609060101010101" pitchFamily="49" charset="-122"/>
                <a:ea typeface="楷体" panose="02010609060101010101" pitchFamily="49" charset="-122"/>
              </a:rPr>
              <a:t>推进区域教育共同体建设</a:t>
            </a:r>
            <a:r>
              <a:rPr lang="zh-CN" altLang="zh-CN" sz="2400" b="1" smtClean="0">
                <a:solidFill>
                  <a:schemeClr val="bg1"/>
                </a:solidFill>
                <a:latin typeface="楷体" panose="02010609060101010101" pitchFamily="49" charset="-122"/>
                <a:ea typeface="楷体" panose="02010609060101010101" pitchFamily="49" charset="-122"/>
              </a:rPr>
              <a:t>；</a:t>
            </a:r>
            <a:endParaRPr lang="en-US" altLang="zh-CN" sz="2400" b="1" smtClean="0">
              <a:solidFill>
                <a:schemeClr val="bg1"/>
              </a:solidFill>
              <a:latin typeface="楷体" panose="02010609060101010101" pitchFamily="49" charset="-122"/>
              <a:ea typeface="楷体" panose="02010609060101010101" pitchFamily="49" charset="-122"/>
            </a:endParaRPr>
          </a:p>
          <a:p>
            <a:pPr>
              <a:lnSpc>
                <a:spcPts val="3600"/>
              </a:lnSpc>
            </a:pPr>
            <a:r>
              <a:rPr lang="zh-CN" altLang="zh-CN" sz="2400" b="1" smtClean="0">
                <a:solidFill>
                  <a:schemeClr val="bg1"/>
                </a:solidFill>
                <a:latin typeface="楷体" panose="02010609060101010101" pitchFamily="49" charset="-122"/>
                <a:ea typeface="楷体" panose="02010609060101010101" pitchFamily="49" charset="-122"/>
              </a:rPr>
              <a:t>鼓励学校积极开发</a:t>
            </a:r>
            <a:r>
              <a:rPr lang="zh-CN" altLang="zh-CN" sz="2400" b="1" smtClean="0">
                <a:solidFill>
                  <a:srgbClr val="FFFF00"/>
                </a:solidFill>
                <a:latin typeface="楷体" panose="02010609060101010101" pitchFamily="49" charset="-122"/>
                <a:ea typeface="楷体" panose="02010609060101010101" pitchFamily="49" charset="-122"/>
              </a:rPr>
              <a:t>与国际标准相对应的专业标准和课程体系</a:t>
            </a:r>
            <a:r>
              <a:rPr lang="zh-CN" altLang="zh-CN" sz="2400" b="1" smtClean="0">
                <a:solidFill>
                  <a:schemeClr val="bg1"/>
                </a:solidFill>
                <a:latin typeface="楷体" panose="02010609060101010101" pitchFamily="49" charset="-122"/>
                <a:ea typeface="楷体" panose="02010609060101010101" pitchFamily="49" charset="-122"/>
              </a:rPr>
              <a:t>，加强职业教育互联互通。</a:t>
            </a:r>
            <a:endParaRPr lang="zh-CN" altLang="zh-CN" sz="2400" b="1" smtClean="0">
              <a:solidFill>
                <a:schemeClr val="bg1"/>
              </a:solidFill>
              <a:latin typeface="楷体" panose="02010609060101010101" pitchFamily="49" charset="-122"/>
              <a:ea typeface="楷体" panose="02010609060101010101" pitchFamily="49" charset="-122"/>
            </a:endParaRPr>
          </a:p>
          <a:p>
            <a:endParaRPr lang="zh-CN" altLang="en-US"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9"/>
          <p:cNvSpPr/>
          <p:nvPr/>
        </p:nvSpPr>
        <p:spPr>
          <a:xfrm>
            <a:off x="608965" y="937260"/>
            <a:ext cx="8137525" cy="1328420"/>
          </a:xfrm>
          <a:prstGeom prst="roundRect">
            <a:avLst>
              <a:gd name="adj" fmla="val 2729"/>
            </a:avLst>
          </a:prstGeom>
          <a:solidFill>
            <a:schemeClr val="bg1"/>
          </a:solid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5" name="矩形 54"/>
          <p:cNvSpPr/>
          <p:nvPr/>
        </p:nvSpPr>
        <p:spPr>
          <a:xfrm>
            <a:off x="865188" y="997268"/>
            <a:ext cx="7786688" cy="92202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150" normalizeH="0" baseline="0" noProof="0" dirty="0">
                <a:ln>
                  <a:noFill/>
                </a:ln>
                <a:solidFill>
                  <a:schemeClr val="tx1"/>
                </a:solidFill>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 </a:t>
            </a:r>
            <a:r>
              <a:rPr kumimoji="0" lang="zh-CN" altLang="en-US" sz="1800" b="1" i="0" u="none" strike="noStrike" kern="1200" cap="none" spc="-15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积极</a:t>
            </a:r>
            <a:r>
              <a:rPr kumimoji="0" lang="zh-CN" altLang="en-US" sz="1800" b="1" i="0" u="none" strike="noStrike" kern="1200" cap="none" spc="-15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引入国际标准，培养国际化专业人才；积极走出去，拓展教师国际化视野；多项目多途径打造国际交流合作平台，提升学校国际合作办学水平。</a:t>
            </a:r>
            <a:endParaRPr kumimoji="0" lang="zh-CN" altLang="en-US" sz="1800" b="1" i="0" u="none" strike="noStrike" kern="1200" cap="none" spc="-15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40" name="Rectangle 3"/>
          <p:cNvSpPr>
            <a:spLocks noChangeArrowheads="1"/>
          </p:cNvSpPr>
          <p:nvPr/>
        </p:nvSpPr>
        <p:spPr bwMode="auto">
          <a:xfrm>
            <a:off x="3229234" y="2662680"/>
            <a:ext cx="1329150" cy="787383"/>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tabLst>
                <a:tab pos="136525" algn="l"/>
              </a:tabLst>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 name="Rectangle 3"/>
          <p:cNvSpPr>
            <a:spLocks noChangeArrowheads="1"/>
          </p:cNvSpPr>
          <p:nvPr/>
        </p:nvSpPr>
        <p:spPr bwMode="auto">
          <a:xfrm rot="180000">
            <a:off x="4692876" y="3618788"/>
            <a:ext cx="1714319" cy="1015555"/>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tabLst>
                <a:tab pos="136525" algn="l"/>
              </a:tabLst>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 name="Rectangle 3"/>
          <p:cNvSpPr>
            <a:spLocks noChangeArrowheads="1"/>
          </p:cNvSpPr>
          <p:nvPr/>
        </p:nvSpPr>
        <p:spPr bwMode="auto">
          <a:xfrm>
            <a:off x="2401439" y="4518653"/>
            <a:ext cx="2086994" cy="1236326"/>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tabLst>
                <a:tab pos="136525" algn="l"/>
              </a:tabLst>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cxnSp>
        <p:nvCxnSpPr>
          <p:cNvPr id="44" name="直接连接符 43"/>
          <p:cNvCxnSpPr/>
          <p:nvPr/>
        </p:nvCxnSpPr>
        <p:spPr>
          <a:xfrm>
            <a:off x="4229100" y="3328988"/>
            <a:ext cx="896938" cy="557213"/>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H="1">
            <a:off x="4297363" y="4483100"/>
            <a:ext cx="560388" cy="317500"/>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067" name="Text Box 39"/>
          <p:cNvSpPr txBox="1"/>
          <p:nvPr/>
        </p:nvSpPr>
        <p:spPr>
          <a:xfrm rot="-1868297">
            <a:off x="2984500" y="2733675"/>
            <a:ext cx="1754188" cy="700088"/>
          </a:xfrm>
          <a:prstGeom prst="rect">
            <a:avLst/>
          </a:prstGeom>
          <a:noFill/>
          <a:ln w="9525">
            <a:noFill/>
          </a:ln>
        </p:spPr>
        <p:txBody>
          <a:bodyPr anchor="t">
            <a:spAutoFit/>
          </a:bodyPr>
          <a:lstStyle/>
          <a:p>
            <a:pPr algn="ctr">
              <a:lnSpc>
                <a:spcPct val="120000"/>
              </a:lnSpc>
            </a:pPr>
            <a:r>
              <a:rPr lang="en-US" altLang="zh-CN" sz="3600" b="1" dirty="0">
                <a:solidFill>
                  <a:schemeClr val="bg1"/>
                </a:solidFill>
                <a:latin typeface="微软雅黑" panose="020B0503020204020204" charset="-122"/>
                <a:ea typeface="微软雅黑" panose="020B0503020204020204" charset="-122"/>
              </a:rPr>
              <a:t>1</a:t>
            </a:r>
            <a:endParaRPr lang="zh-CN" altLang="en-US" sz="3600" b="1" dirty="0">
              <a:solidFill>
                <a:schemeClr val="bg1"/>
              </a:solidFill>
              <a:latin typeface="微软雅黑" panose="020B0503020204020204" charset="-122"/>
              <a:ea typeface="微软雅黑" panose="020B0503020204020204" charset="-122"/>
            </a:endParaRPr>
          </a:p>
        </p:txBody>
      </p:sp>
      <p:sp>
        <p:nvSpPr>
          <p:cNvPr id="45068" name="Text Box 39"/>
          <p:cNvSpPr txBox="1"/>
          <p:nvPr/>
        </p:nvSpPr>
        <p:spPr>
          <a:xfrm rot="-1868297">
            <a:off x="2595563" y="4676775"/>
            <a:ext cx="1754187" cy="904875"/>
          </a:xfrm>
          <a:prstGeom prst="rect">
            <a:avLst/>
          </a:prstGeom>
          <a:noFill/>
          <a:ln w="9525">
            <a:noFill/>
          </a:ln>
        </p:spPr>
        <p:txBody>
          <a:bodyPr anchor="t">
            <a:spAutoFit/>
          </a:bodyPr>
          <a:lstStyle/>
          <a:p>
            <a:pPr algn="ctr">
              <a:lnSpc>
                <a:spcPct val="120000"/>
              </a:lnSpc>
            </a:pPr>
            <a:r>
              <a:rPr lang="en-US" altLang="zh-CN" sz="4800" b="1" dirty="0">
                <a:solidFill>
                  <a:schemeClr val="bg1"/>
                </a:solidFill>
                <a:latin typeface="微软雅黑" panose="020B0503020204020204" charset="-122"/>
                <a:ea typeface="微软雅黑" panose="020B0503020204020204" charset="-122"/>
              </a:rPr>
              <a:t>3</a:t>
            </a:r>
            <a:endParaRPr lang="zh-CN" altLang="en-US" sz="4800" b="1" dirty="0">
              <a:solidFill>
                <a:schemeClr val="bg1"/>
              </a:solidFill>
              <a:latin typeface="微软雅黑" panose="020B0503020204020204" charset="-122"/>
              <a:ea typeface="微软雅黑" panose="020B0503020204020204" charset="-122"/>
            </a:endParaRPr>
          </a:p>
        </p:txBody>
      </p:sp>
      <p:sp>
        <p:nvSpPr>
          <p:cNvPr id="45069" name="Text Box 39"/>
          <p:cNvSpPr txBox="1"/>
          <p:nvPr/>
        </p:nvSpPr>
        <p:spPr>
          <a:xfrm rot="-1868297">
            <a:off x="4630420" y="3467735"/>
            <a:ext cx="1754188" cy="829945"/>
          </a:xfrm>
          <a:prstGeom prst="rect">
            <a:avLst/>
          </a:prstGeom>
          <a:noFill/>
          <a:ln w="9525">
            <a:noFill/>
          </a:ln>
        </p:spPr>
        <p:txBody>
          <a:bodyPr wrap="square" anchor="t">
            <a:spAutoFit/>
          </a:bodyPr>
          <a:lstStyle/>
          <a:p>
            <a:pPr algn="ctr">
              <a:lnSpc>
                <a:spcPct val="120000"/>
              </a:lnSpc>
            </a:pPr>
            <a:r>
              <a:rPr lang="en-US" altLang="zh-CN" sz="4000" b="1" dirty="0">
                <a:solidFill>
                  <a:schemeClr val="bg1"/>
                </a:solidFill>
                <a:latin typeface="微软雅黑" panose="020B0503020204020204" charset="-122"/>
                <a:ea typeface="微软雅黑" panose="020B0503020204020204" charset="-122"/>
              </a:rPr>
              <a:t>2</a:t>
            </a:r>
            <a:endParaRPr lang="zh-CN" altLang="en-US" sz="4000" b="1" dirty="0">
              <a:solidFill>
                <a:schemeClr val="bg1"/>
              </a:solidFill>
              <a:latin typeface="微软雅黑" panose="020B0503020204020204" charset="-122"/>
              <a:ea typeface="微软雅黑" panose="020B0503020204020204" charset="-122"/>
            </a:endParaRPr>
          </a:p>
        </p:txBody>
      </p:sp>
      <p:sp>
        <p:nvSpPr>
          <p:cNvPr id="65" name="Text Box 39"/>
          <p:cNvSpPr txBox="1">
            <a:spLocks noChangeArrowheads="1"/>
          </p:cNvSpPr>
          <p:nvPr/>
        </p:nvSpPr>
        <p:spPr bwMode="auto">
          <a:xfrm>
            <a:off x="6275555" y="2735327"/>
            <a:ext cx="2767371" cy="424732"/>
          </a:xfrm>
          <a:prstGeom prst="rect">
            <a:avLst/>
          </a:prstGeom>
          <a:noFill/>
          <a:ln w="9525">
            <a:noFill/>
            <a:miter lim="800000"/>
          </a:ln>
          <a:scene3d>
            <a:camera prst="orthographicFront"/>
            <a:lightRig rig="threePt" dir="t"/>
          </a:scene3d>
        </p:spPr>
        <p:txBody>
          <a:bodyPr wrap="square">
            <a:spAutoFit/>
          </a:bodyPr>
          <a:lstStyle/>
          <a:p>
            <a:pPr marR="0" algn="ctr" defTabSz="914400" rtl="0" fontAlgn="auto">
              <a:lnSpc>
                <a:spcPct val="120000"/>
              </a:lnSpc>
              <a:spcBef>
                <a:spcPts val="0"/>
              </a:spcBef>
              <a:spcAft>
                <a:spcPts val="0"/>
              </a:spcAft>
              <a:buClrTx/>
              <a:buSzTx/>
              <a:buFontTx/>
              <a:buNone/>
              <a:defRPr/>
            </a:pPr>
            <a:r>
              <a:rPr kumimoji="0" lang="zh-CN" altLang="en-US" b="1" kern="1200" cap="none" spc="0" normalizeH="0" baseline="0" noProof="0" dirty="0" smtClean="0">
                <a:solidFill>
                  <a:srgbClr val="FFFF00"/>
                </a:solidFill>
                <a:latin typeface="微软雅黑" panose="020B0503020204020204" charset="-122"/>
                <a:ea typeface="微软雅黑" panose="020B0503020204020204" charset="-122"/>
                <a:cs typeface="+mn-cs"/>
              </a:rPr>
              <a:t>国际化师资队伍建设</a:t>
            </a:r>
            <a:endParaRPr kumimoji="0" lang="zh-CN" altLang="en-US" b="1" kern="1200" cap="none" spc="0" normalizeH="0" baseline="0" noProof="0" dirty="0" smtClean="0">
              <a:solidFill>
                <a:srgbClr val="FFFF00"/>
              </a:solidFill>
              <a:latin typeface="微软雅黑" panose="020B0503020204020204" charset="-122"/>
              <a:ea typeface="微软雅黑" panose="020B0503020204020204" charset="-122"/>
              <a:cs typeface="+mn-cs"/>
            </a:endParaRPr>
          </a:p>
        </p:txBody>
      </p:sp>
      <p:sp>
        <p:nvSpPr>
          <p:cNvPr id="66" name="Text Box 39"/>
          <p:cNvSpPr txBox="1">
            <a:spLocks noChangeArrowheads="1"/>
          </p:cNvSpPr>
          <p:nvPr/>
        </p:nvSpPr>
        <p:spPr bwMode="auto">
          <a:xfrm>
            <a:off x="6571714" y="3288912"/>
            <a:ext cx="2767369" cy="983615"/>
          </a:xfrm>
          <a:prstGeom prst="rect">
            <a:avLst/>
          </a:prstGeom>
          <a:noFill/>
          <a:ln w="9525">
            <a:noFill/>
            <a:miter lim="800000"/>
          </a:ln>
          <a:scene3d>
            <a:camera prst="orthographicFront"/>
            <a:lightRig rig="threePt" dir="t"/>
          </a:scene3d>
        </p:spPr>
        <p:txBody>
          <a:bodyPr wrap="square">
            <a:spAutoFit/>
          </a:bodyPr>
          <a:lstStyle/>
          <a:p>
            <a:pPr marR="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国际人才引进</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a:p>
            <a:pPr marR="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专业带头人国外访学</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a:p>
            <a:pPr marR="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骨干教师国外培训</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67" name="Text Box 39"/>
          <p:cNvSpPr txBox="1">
            <a:spLocks noChangeArrowheads="1"/>
          </p:cNvSpPr>
          <p:nvPr/>
        </p:nvSpPr>
        <p:spPr bwMode="auto">
          <a:xfrm>
            <a:off x="677562" y="2701877"/>
            <a:ext cx="2767373" cy="424730"/>
          </a:xfrm>
          <a:prstGeom prst="rect">
            <a:avLst/>
          </a:prstGeom>
          <a:noFill/>
          <a:ln w="9525">
            <a:noFill/>
            <a:miter lim="800000"/>
          </a:ln>
          <a:scene3d>
            <a:camera prst="orthographicFront"/>
            <a:lightRig rig="threePt" dir="t"/>
          </a:scene3d>
        </p:spPr>
        <p:txBody>
          <a:bodyPr wrap="square">
            <a:spAutoFit/>
          </a:bodyPr>
          <a:lstStyle/>
          <a:p>
            <a:pPr marR="0" algn="ctr" defTabSz="914400" rtl="0" fontAlgn="auto">
              <a:lnSpc>
                <a:spcPct val="120000"/>
              </a:lnSpc>
              <a:spcBef>
                <a:spcPts val="0"/>
              </a:spcBef>
              <a:spcAft>
                <a:spcPts val="0"/>
              </a:spcAft>
              <a:buClrTx/>
              <a:buSzTx/>
              <a:buFontTx/>
              <a:buNone/>
              <a:defRPr/>
            </a:pPr>
            <a:r>
              <a:rPr kumimoji="0" lang="zh-CN" altLang="en-US" b="1" kern="1200" cap="none" spc="0" normalizeH="0" baseline="0" noProof="0" dirty="0" smtClean="0">
                <a:solidFill>
                  <a:srgbClr val="FFFF00"/>
                </a:solidFill>
                <a:latin typeface="微软雅黑" panose="020B0503020204020204" charset="-122"/>
                <a:ea typeface="微软雅黑" panose="020B0503020204020204" charset="-122"/>
                <a:cs typeface="+mn-cs"/>
              </a:rPr>
              <a:t>国际化专业人才培养</a:t>
            </a:r>
            <a:endParaRPr kumimoji="0" lang="zh-CN" altLang="en-US" b="1" kern="1200" cap="none" spc="0" normalizeH="0" baseline="0" noProof="0" dirty="0" smtClean="0">
              <a:solidFill>
                <a:srgbClr val="FFFF00"/>
              </a:solidFill>
              <a:latin typeface="微软雅黑" panose="020B0503020204020204" charset="-122"/>
              <a:ea typeface="微软雅黑" panose="020B0503020204020204" charset="-122"/>
              <a:cs typeface="+mn-cs"/>
            </a:endParaRPr>
          </a:p>
        </p:txBody>
      </p:sp>
      <p:sp>
        <p:nvSpPr>
          <p:cNvPr id="68" name="Text Box 39"/>
          <p:cNvSpPr txBox="1">
            <a:spLocks noChangeArrowheads="1"/>
          </p:cNvSpPr>
          <p:nvPr/>
        </p:nvSpPr>
        <p:spPr bwMode="auto">
          <a:xfrm>
            <a:off x="827582" y="3212976"/>
            <a:ext cx="2767371" cy="1281430"/>
          </a:xfrm>
          <a:prstGeom prst="rect">
            <a:avLst/>
          </a:prstGeom>
          <a:noFill/>
          <a:ln w="9525">
            <a:noFill/>
            <a:miter lim="800000"/>
          </a:ln>
          <a:scene3d>
            <a:camera prst="orthographicFront"/>
            <a:lightRig rig="threePt" dir="t"/>
          </a:scene3d>
        </p:spPr>
        <p:txBody>
          <a:bodyPr wrap="square">
            <a:spAutoFit/>
          </a:bodyPr>
          <a:lstStyle/>
          <a:p>
            <a:pPr marR="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国际技术标准</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a:p>
            <a:pPr marR="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职业资格标准</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a:p>
            <a:pPr marR="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国际实训资源</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a:p>
            <a:pPr marR="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现代学徒制培养</a:t>
            </a:r>
            <a:endParaRPr kumimoji="0" lang="zh-CN" altLang="en-US" sz="1600" b="1" kern="1200" cap="none" spc="0" normalizeH="0" baseline="0" noProof="0" dirty="0" smtClean="0">
              <a:solidFill>
                <a:schemeClr val="bg1"/>
              </a:solidFill>
              <a:latin typeface="微软雅黑" panose="020B0503020204020204" charset="-122"/>
              <a:ea typeface="微软雅黑" panose="020B0503020204020204" charset="-122"/>
              <a:cs typeface="+mn-cs"/>
            </a:endParaRPr>
          </a:p>
        </p:txBody>
      </p:sp>
      <p:sp>
        <p:nvSpPr>
          <p:cNvPr id="69" name="Text Box 39"/>
          <p:cNvSpPr txBox="1">
            <a:spLocks noChangeArrowheads="1"/>
          </p:cNvSpPr>
          <p:nvPr/>
        </p:nvSpPr>
        <p:spPr bwMode="auto">
          <a:xfrm>
            <a:off x="365383" y="4738108"/>
            <a:ext cx="2767371" cy="424732"/>
          </a:xfrm>
          <a:prstGeom prst="rect">
            <a:avLst/>
          </a:prstGeom>
          <a:noFill/>
          <a:ln w="9525">
            <a:noFill/>
            <a:miter lim="800000"/>
          </a:ln>
          <a:scene3d>
            <a:camera prst="orthographicFront"/>
            <a:lightRig rig="threePt" dir="t"/>
          </a:scene3d>
        </p:spPr>
        <p:txBody>
          <a:bodyPr wrap="square">
            <a:spAutoFit/>
          </a:bodyPr>
          <a:lstStyle/>
          <a:p>
            <a:pPr marR="0" algn="ctr" defTabSz="914400" rtl="0" fontAlgn="auto">
              <a:lnSpc>
                <a:spcPct val="120000"/>
              </a:lnSpc>
              <a:spcBef>
                <a:spcPts val="0"/>
              </a:spcBef>
              <a:spcAft>
                <a:spcPts val="0"/>
              </a:spcAft>
              <a:buClrTx/>
              <a:buSzTx/>
              <a:buFontTx/>
              <a:buNone/>
              <a:defRPr/>
            </a:pPr>
            <a:r>
              <a:rPr kumimoji="0" lang="zh-CN" altLang="en-US" b="1" kern="1200" cap="none" spc="0" normalizeH="0" baseline="0" noProof="0" dirty="0" smtClean="0">
                <a:solidFill>
                  <a:srgbClr val="FFFF00"/>
                </a:solidFill>
                <a:latin typeface="微软雅黑" panose="020B0503020204020204" charset="-122"/>
                <a:ea typeface="微软雅黑" panose="020B0503020204020204" charset="-122"/>
                <a:cs typeface="+mn-cs"/>
              </a:rPr>
              <a:t>国际化合作平台建设</a:t>
            </a:r>
            <a:endParaRPr kumimoji="0" lang="zh-CN" altLang="en-US" b="1" kern="1200" cap="none" spc="0" normalizeH="0" baseline="0" noProof="0" dirty="0" smtClean="0">
              <a:solidFill>
                <a:srgbClr val="FFFF00"/>
              </a:solidFill>
              <a:latin typeface="微软雅黑" panose="020B0503020204020204" charset="-122"/>
              <a:ea typeface="微软雅黑" panose="020B0503020204020204" charset="-122"/>
              <a:cs typeface="+mn-cs"/>
            </a:endParaRPr>
          </a:p>
        </p:txBody>
      </p:sp>
      <p:sp>
        <p:nvSpPr>
          <p:cNvPr id="70" name="Text Box 39"/>
          <p:cNvSpPr txBox="1">
            <a:spLocks noChangeArrowheads="1"/>
          </p:cNvSpPr>
          <p:nvPr/>
        </p:nvSpPr>
        <p:spPr bwMode="auto">
          <a:xfrm>
            <a:off x="4600314" y="5039269"/>
            <a:ext cx="2996020" cy="1281430"/>
          </a:xfrm>
          <a:prstGeom prst="rect">
            <a:avLst/>
          </a:prstGeom>
          <a:noFill/>
          <a:ln w="9525">
            <a:noFill/>
            <a:miter lim="800000"/>
          </a:ln>
          <a:scene3d>
            <a:camera prst="orthographicFront"/>
            <a:lightRig rig="threePt" dir="t"/>
          </a:scene3d>
        </p:spPr>
        <p:txBody>
          <a:bodyPr wrap="square">
            <a:spAutoFit/>
          </a:bodyPr>
          <a:lstStyle/>
          <a:p>
            <a:pPr marR="0" indent="-28575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学生短期文化交流</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a:p>
            <a:pPr marR="0" indent="-28575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世界技能大赛合作</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a:p>
            <a:pPr marR="0" indent="-28575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国际技术合作交流</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a:p>
            <a:pPr marR="0" indent="-285750" defTabSz="914400" rtl="0" eaLnBrk="1" fontAlgn="auto" latinLnBrk="0" hangingPunct="1">
              <a:lnSpc>
                <a:spcPts val="2320"/>
              </a:lnSpc>
              <a:spcBef>
                <a:spcPts val="0"/>
              </a:spcBef>
              <a:spcAft>
                <a:spcPts val="0"/>
              </a:spcAft>
              <a:buClrTx/>
              <a:buSzTx/>
              <a:buFont typeface="Wingdings" panose="05000000000000000000" pitchFamily="2" charset="2"/>
              <a:buChar char="l"/>
              <a:defRPr/>
            </a:pPr>
            <a:r>
              <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rPr>
              <a:t>一带一路职业教育交流</a:t>
            </a:r>
            <a:endParaRPr kumimoji="0" lang="zh-CN" altLang="en-US" sz="1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标题 1"/>
          <p:cNvSpPr>
            <a:spLocks noGrp="1"/>
          </p:cNvSpPr>
          <p:nvPr>
            <p:ph type="title"/>
          </p:nvPr>
        </p:nvSpPr>
        <p:spPr>
          <a:xfrm>
            <a:off x="457200" y="566103"/>
            <a:ext cx="8229600" cy="1143000"/>
          </a:xfrm>
        </p:spPr>
        <p:txBody>
          <a:bodyPr/>
          <a:lstStyle/>
          <a:p>
            <a:r>
              <a:rPr lang="en-US" altLang="zh-CN" sz="3200" b="1">
                <a:solidFill>
                  <a:srgbClr val="FFFF00"/>
                </a:solidFill>
                <a:latin typeface="微软雅黑" panose="020B0503020204020204" charset="-122"/>
                <a:ea typeface="微软雅黑" panose="020B0503020204020204" charset="-122"/>
                <a:sym typeface="+mn-ea"/>
              </a:rPr>
              <a:t>7.  </a:t>
            </a:r>
            <a:r>
              <a:rPr lang="zh-CN" altLang="en-US" sz="3200" b="1">
                <a:solidFill>
                  <a:srgbClr val="FFFF00"/>
                </a:solidFill>
                <a:latin typeface="微软雅黑" panose="020B0503020204020204" charset="-122"/>
                <a:ea typeface="微软雅黑" panose="020B0503020204020204" charset="-122"/>
                <a:sym typeface="+mn-ea"/>
              </a:rPr>
              <a:t>智慧校园建设计划</a:t>
            </a:r>
            <a:endParaRPr lang="zh-CN" altLang="en-US" sz="3200" b="1" smtClean="0">
              <a:solidFill>
                <a:srgbClr val="FFFF00"/>
              </a:solidFill>
              <a:latin typeface="微软雅黑" panose="020B0503020204020204" charset="-122"/>
              <a:ea typeface="微软雅黑" panose="020B0503020204020204" charset="-122"/>
              <a:sym typeface="+mn-ea"/>
            </a:endParaRPr>
          </a:p>
        </p:txBody>
      </p:sp>
      <p:sp>
        <p:nvSpPr>
          <p:cNvPr id="69634" name="内容占位符 2"/>
          <p:cNvSpPr>
            <a:spLocks noGrp="1"/>
          </p:cNvSpPr>
          <p:nvPr>
            <p:ph idx="1"/>
          </p:nvPr>
        </p:nvSpPr>
        <p:spPr>
          <a:xfrm>
            <a:off x="511810" y="1571625"/>
            <a:ext cx="8229600" cy="4525963"/>
          </a:xfrm>
        </p:spPr>
        <p:txBody>
          <a:bodyPr/>
          <a:lstStyle/>
          <a:p>
            <a:pPr marL="0" indent="0">
              <a:lnSpc>
                <a:spcPts val="3600"/>
              </a:lnSpc>
              <a:buNone/>
            </a:pPr>
            <a:r>
              <a:rPr lang="en-US" altLang="zh-CN" sz="2400" b="1" smtClean="0">
                <a:solidFill>
                  <a:srgbClr val="33FF8F"/>
                </a:solidFill>
                <a:latin typeface="黑体" panose="02010609060101010101" pitchFamily="49" charset="-122"/>
                <a:ea typeface="黑体" panose="02010609060101010101" pitchFamily="49" charset="-122"/>
              </a:rPr>
              <a:t>   </a:t>
            </a:r>
            <a:r>
              <a:rPr lang="zh-CN" altLang="zh-CN" sz="2400" b="1" smtClean="0">
                <a:solidFill>
                  <a:srgbClr val="33FF8F"/>
                </a:solidFill>
                <a:latin typeface="黑体" panose="02010609060101010101" pitchFamily="49" charset="-122"/>
                <a:ea typeface="黑体" panose="02010609060101010101" pitchFamily="49" charset="-122"/>
                <a:sym typeface="+mn-ea"/>
              </a:rPr>
              <a:t>申优重点建设任务之六：</a:t>
            </a:r>
            <a:r>
              <a:rPr lang="zh-CN" altLang="zh-CN" sz="2400" b="1" smtClean="0">
                <a:solidFill>
                  <a:srgbClr val="33FF8F"/>
                </a:solidFill>
                <a:latin typeface="黑体" panose="02010609060101010101" pitchFamily="49" charset="-122"/>
                <a:ea typeface="黑体" panose="02010609060101010101" pitchFamily="49" charset="-122"/>
              </a:rPr>
              <a:t>推进教育教学信息化建设</a:t>
            </a:r>
            <a:endParaRPr lang="zh-CN" altLang="zh-CN" sz="2400" b="1" smtClean="0">
              <a:solidFill>
                <a:srgbClr val="33FF8F"/>
              </a:solidFill>
              <a:latin typeface="黑体" panose="02010609060101010101" pitchFamily="49" charset="-122"/>
              <a:ea typeface="黑体" panose="02010609060101010101" pitchFamily="49" charset="-122"/>
            </a:endParaRPr>
          </a:p>
          <a:p>
            <a:pPr>
              <a:lnSpc>
                <a:spcPts val="3600"/>
              </a:lnSpc>
            </a:pPr>
            <a:r>
              <a:rPr lang="zh-CN" altLang="en-US" sz="2400" b="1" smtClean="0">
                <a:solidFill>
                  <a:schemeClr val="bg1"/>
                </a:solidFill>
                <a:latin typeface="楷体" panose="02010609060101010101" pitchFamily="49" charset="-122"/>
                <a:ea typeface="楷体" panose="02010609060101010101" pitchFamily="49" charset="-122"/>
              </a:rPr>
              <a:t>目标：</a:t>
            </a:r>
            <a:r>
              <a:rPr lang="zh-CN" altLang="zh-CN" sz="2400" b="1" smtClean="0">
                <a:solidFill>
                  <a:schemeClr val="bg1"/>
                </a:solidFill>
                <a:latin typeface="楷体" panose="02010609060101010101" pitchFamily="49" charset="-122"/>
                <a:ea typeface="楷体" panose="02010609060101010101" pitchFamily="49" charset="-122"/>
              </a:rPr>
              <a:t>推动落实教育部《职业院校数字校园建设规范》，推进智慧校园建设与应用</a:t>
            </a:r>
            <a:r>
              <a:rPr lang="zh-CN" altLang="en-US" sz="2400" b="1" smtClean="0">
                <a:solidFill>
                  <a:schemeClr val="bg1"/>
                </a:solidFill>
                <a:latin typeface="楷体" panose="02010609060101010101" pitchFamily="49" charset="-122"/>
                <a:ea typeface="楷体" panose="02010609060101010101" pitchFamily="49" charset="-122"/>
              </a:rPr>
              <a:t>，</a:t>
            </a:r>
            <a:r>
              <a:rPr lang="zh-CN" altLang="zh-CN" sz="2400" b="1" smtClean="0">
                <a:solidFill>
                  <a:srgbClr val="FFFF00"/>
                </a:solidFill>
                <a:latin typeface="楷体" panose="02010609060101010101" pitchFamily="49" charset="-122"/>
                <a:ea typeface="楷体" panose="02010609060101010101" pitchFamily="49" charset="-122"/>
              </a:rPr>
              <a:t>全面推进信息技术与教育教学深度融合</a:t>
            </a:r>
            <a:r>
              <a:rPr lang="zh-CN" altLang="zh-CN" sz="2400" b="1" smtClean="0">
                <a:solidFill>
                  <a:schemeClr val="bg1"/>
                </a:solidFill>
                <a:latin typeface="楷体" panose="02010609060101010101" pitchFamily="49" charset="-122"/>
                <a:ea typeface="楷体" panose="02010609060101010101" pitchFamily="49" charset="-122"/>
              </a:rPr>
              <a:t>，全面提升实践教学信息化和资源开放共享水平，努力实现教育教学信息化对高素质高技能人才培养和教育领域综合改革的支撑作用。</a:t>
            </a:r>
            <a:endParaRPr lang="en-US" altLang="zh-CN" sz="2400" b="1" smtClean="0">
              <a:solidFill>
                <a:schemeClr val="bg1"/>
              </a:solidFill>
              <a:latin typeface="楷体" panose="02010609060101010101" pitchFamily="49" charset="-122"/>
              <a:ea typeface="楷体" panose="02010609060101010101" pitchFamily="49" charset="-122"/>
            </a:endParaRPr>
          </a:p>
          <a:p>
            <a:pPr>
              <a:lnSpc>
                <a:spcPts val="3600"/>
              </a:lnSpc>
            </a:pPr>
            <a:r>
              <a:rPr lang="zh-CN" altLang="en-US" sz="2400" b="1" smtClean="0">
                <a:solidFill>
                  <a:schemeClr val="bg1"/>
                </a:solidFill>
                <a:latin typeface="楷体" panose="02010609060101010101" pitchFamily="49" charset="-122"/>
                <a:ea typeface="楷体" panose="02010609060101010101" pitchFamily="49" charset="-122"/>
              </a:rPr>
              <a:t>措施：</a:t>
            </a:r>
            <a:r>
              <a:rPr lang="zh-CN" altLang="zh-CN" sz="2400" b="1" smtClean="0">
                <a:solidFill>
                  <a:schemeClr val="bg1"/>
                </a:solidFill>
                <a:latin typeface="楷体" panose="02010609060101010101" pitchFamily="49" charset="-122"/>
                <a:ea typeface="楷体" panose="02010609060101010101" pitchFamily="49" charset="-122"/>
              </a:rPr>
              <a:t>积极</a:t>
            </a:r>
            <a:r>
              <a:rPr lang="zh-CN" altLang="zh-CN" sz="2400" b="1" smtClean="0">
                <a:solidFill>
                  <a:srgbClr val="FFFF00"/>
                </a:solidFill>
                <a:latin typeface="楷体" panose="02010609060101010101" pitchFamily="49" charset="-122"/>
                <a:ea typeface="楷体" panose="02010609060101010101" pitchFamily="49" charset="-122"/>
              </a:rPr>
              <a:t>建设虚拟仿真实训中心</a:t>
            </a:r>
            <a:r>
              <a:rPr lang="zh-CN" altLang="zh-CN" sz="2400" b="1" smtClean="0">
                <a:solidFill>
                  <a:schemeClr val="bg1"/>
                </a:solidFill>
                <a:latin typeface="楷体" panose="02010609060101010101" pitchFamily="49" charset="-122"/>
                <a:ea typeface="楷体" panose="02010609060101010101" pitchFamily="49" charset="-122"/>
              </a:rPr>
              <a:t>、</a:t>
            </a:r>
            <a:r>
              <a:rPr lang="zh-CN" altLang="zh-CN" sz="2400" b="1" smtClean="0">
                <a:solidFill>
                  <a:srgbClr val="FFFF00"/>
                </a:solidFill>
                <a:latin typeface="楷体" panose="02010609060101010101" pitchFamily="49" charset="-122"/>
                <a:ea typeface="楷体" panose="02010609060101010101" pitchFamily="49" charset="-122"/>
              </a:rPr>
              <a:t>精品在线开放课程</a:t>
            </a:r>
            <a:r>
              <a:rPr lang="zh-CN" altLang="zh-CN" sz="2400" b="1" smtClean="0">
                <a:solidFill>
                  <a:schemeClr val="bg1"/>
                </a:solidFill>
                <a:latin typeface="楷体" panose="02010609060101010101" pitchFamily="49" charset="-122"/>
                <a:ea typeface="楷体" panose="02010609060101010101" pitchFamily="49" charset="-122"/>
              </a:rPr>
              <a:t>，积极</a:t>
            </a:r>
            <a:r>
              <a:rPr lang="zh-CN" altLang="zh-CN" sz="2400" b="1" smtClean="0">
                <a:solidFill>
                  <a:srgbClr val="FFFF00"/>
                </a:solidFill>
                <a:latin typeface="楷体" panose="02010609060101010101" pitchFamily="49" charset="-122"/>
                <a:ea typeface="楷体" panose="02010609060101010101" pitchFamily="49" charset="-122"/>
              </a:rPr>
              <a:t>开发优质专业教学资源库</a:t>
            </a:r>
            <a:r>
              <a:rPr lang="zh-CN" altLang="zh-CN" sz="2400" b="1" smtClean="0">
                <a:solidFill>
                  <a:schemeClr val="bg1"/>
                </a:solidFill>
                <a:latin typeface="楷体" panose="02010609060101010101" pitchFamily="49" charset="-122"/>
                <a:ea typeface="楷体" panose="02010609060101010101" pitchFamily="49" charset="-122"/>
              </a:rPr>
              <a:t>，广泛</a:t>
            </a:r>
            <a:r>
              <a:rPr lang="zh-CN" altLang="zh-CN" sz="2400" b="1" smtClean="0">
                <a:solidFill>
                  <a:srgbClr val="FFFF00"/>
                </a:solidFill>
                <a:latin typeface="楷体" panose="02010609060101010101" pitchFamily="49" charset="-122"/>
                <a:ea typeface="楷体" panose="02010609060101010101" pitchFamily="49" charset="-122"/>
              </a:rPr>
              <a:t>开展教师信息化教学能力提升培训</a:t>
            </a:r>
            <a:r>
              <a:rPr lang="zh-CN" altLang="zh-CN" sz="2400" b="1" smtClean="0">
                <a:solidFill>
                  <a:schemeClr val="bg1"/>
                </a:solidFill>
                <a:latin typeface="楷体" panose="02010609060101010101" pitchFamily="49" charset="-122"/>
                <a:ea typeface="楷体" panose="02010609060101010101" pitchFamily="49" charset="-122"/>
              </a:rPr>
              <a:t>，积极</a:t>
            </a:r>
            <a:r>
              <a:rPr lang="zh-CN" altLang="zh-CN" sz="2400" b="1" smtClean="0">
                <a:solidFill>
                  <a:srgbClr val="FFFF00"/>
                </a:solidFill>
                <a:latin typeface="楷体" panose="02010609060101010101" pitchFamily="49" charset="-122"/>
                <a:ea typeface="楷体" panose="02010609060101010101" pitchFamily="49" charset="-122"/>
              </a:rPr>
              <a:t>组织教师参加信息化教学大赛</a:t>
            </a:r>
            <a:r>
              <a:rPr lang="zh-CN" altLang="zh-CN" sz="2400" b="1" smtClean="0">
                <a:solidFill>
                  <a:schemeClr val="bg1"/>
                </a:solidFill>
                <a:latin typeface="楷体" panose="02010609060101010101" pitchFamily="49" charset="-122"/>
                <a:ea typeface="楷体" panose="02010609060101010101" pitchFamily="49" charset="-122"/>
              </a:rPr>
              <a:t>，不断提高教师的信息技术素养。</a:t>
            </a:r>
            <a:endParaRPr lang="zh-CN" altLang="zh-CN" sz="2400" b="1" smtClean="0">
              <a:solidFill>
                <a:schemeClr val="bg1"/>
              </a:solidFill>
              <a:latin typeface="楷体" panose="02010609060101010101" pitchFamily="49" charset="-122"/>
              <a:ea typeface="楷体" panose="02010609060101010101" pitchFamily="49" charset="-122"/>
            </a:endParaRPr>
          </a:p>
          <a:p>
            <a:endParaRPr lang="zh-CN" altLang="en-US"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stretch>
            <a:fillRect/>
          </a:stretch>
        </p:blipFill>
        <p:spPr>
          <a:xfrm>
            <a:off x="765810" y="1010920"/>
            <a:ext cx="7776210" cy="5344795"/>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stretch>
            <a:fillRect/>
          </a:stretch>
        </p:blipFill>
        <p:spPr>
          <a:xfrm>
            <a:off x="734060" y="948690"/>
            <a:ext cx="7767320" cy="560768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标题 1"/>
          <p:cNvSpPr>
            <a:spLocks noGrp="1"/>
          </p:cNvSpPr>
          <p:nvPr>
            <p:ph type="title"/>
          </p:nvPr>
        </p:nvSpPr>
        <p:spPr>
          <a:xfrm>
            <a:off x="457200" y="274638"/>
            <a:ext cx="8229600" cy="490537"/>
          </a:xfrm>
        </p:spPr>
        <p:txBody>
          <a:bodyPr/>
          <a:lstStyle/>
          <a:p>
            <a:r>
              <a:rPr lang="zh-CN" altLang="en-US" sz="2800" b="1" smtClean="0">
                <a:solidFill>
                  <a:srgbClr val="FFFF00"/>
                </a:solidFill>
              </a:rPr>
              <a:t>（四）具有研究生学历教师偏少</a:t>
            </a:r>
            <a:endParaRPr lang="zh-CN" altLang="en-US" sz="2800" b="1" smtClean="0">
              <a:solidFill>
                <a:srgbClr val="FFFF00"/>
              </a:solidFill>
            </a:endParaRPr>
          </a:p>
        </p:txBody>
      </p:sp>
      <p:graphicFrame>
        <p:nvGraphicFramePr>
          <p:cNvPr id="5" name="内容占位符 4"/>
          <p:cNvGraphicFramePr>
            <a:graphicFrameLocks noGrp="1"/>
          </p:cNvGraphicFramePr>
          <p:nvPr>
            <p:ph idx="1"/>
          </p:nvPr>
        </p:nvGraphicFramePr>
        <p:xfrm>
          <a:off x="468313" y="981075"/>
          <a:ext cx="8229600" cy="556260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endParaRPr lang="zh-CN" altLang="en-US" dirty="0"/>
                    </a:p>
                  </a:txBody>
                  <a:tcPr/>
                </a:tc>
                <a:tc>
                  <a:txBody>
                    <a:bodyPr/>
                    <a:lstStyle/>
                    <a:p>
                      <a:r>
                        <a:rPr lang="zh-CN" altLang="zh-CN" sz="1800" b="1" kern="1200" dirty="0" smtClean="0">
                          <a:solidFill>
                            <a:srgbClr val="C00000"/>
                          </a:solidFill>
                          <a:latin typeface="+mn-lt"/>
                          <a:ea typeface="+mn-ea"/>
                          <a:cs typeface="+mn-cs"/>
                        </a:rPr>
                        <a:t>教职工总数</a:t>
                      </a:r>
                      <a:endParaRPr lang="zh-CN" altLang="en-US" dirty="0">
                        <a:solidFill>
                          <a:srgbClr val="C00000"/>
                        </a:solidFill>
                      </a:endParaRPr>
                    </a:p>
                  </a:txBody>
                  <a:tcPr/>
                </a:tc>
                <a:tc>
                  <a:txBody>
                    <a:bodyPr/>
                    <a:lstStyle/>
                    <a:p>
                      <a:r>
                        <a:rPr lang="zh-CN" altLang="zh-CN" sz="1800" b="1" kern="1200" dirty="0" smtClean="0">
                          <a:solidFill>
                            <a:srgbClr val="C00000"/>
                          </a:solidFill>
                          <a:latin typeface="+mn-lt"/>
                          <a:ea typeface="+mn-ea"/>
                          <a:cs typeface="+mn-cs"/>
                        </a:rPr>
                        <a:t>专任教师</a:t>
                      </a:r>
                      <a:endParaRPr lang="zh-CN" altLang="en-US" dirty="0">
                        <a:solidFill>
                          <a:srgbClr val="C00000"/>
                        </a:solidFill>
                      </a:endParaRPr>
                    </a:p>
                  </a:txBody>
                  <a:tcPr/>
                </a:tc>
                <a:tc>
                  <a:txBody>
                    <a:bodyPr/>
                    <a:lstStyle/>
                    <a:p>
                      <a:r>
                        <a:rPr lang="zh-CN" altLang="zh-CN" sz="1800" b="1" kern="1200" dirty="0" smtClean="0">
                          <a:solidFill>
                            <a:srgbClr val="C00000"/>
                          </a:solidFill>
                          <a:latin typeface="+mn-lt"/>
                          <a:ea typeface="+mn-ea"/>
                          <a:cs typeface="+mn-cs"/>
                        </a:rPr>
                        <a:t>硕士</a:t>
                      </a:r>
                      <a:r>
                        <a:rPr lang="zh-CN" altLang="en-US" sz="1800" b="1" kern="1200" dirty="0" smtClean="0">
                          <a:solidFill>
                            <a:srgbClr val="C00000"/>
                          </a:solidFill>
                          <a:latin typeface="+mn-lt"/>
                          <a:ea typeface="+mn-ea"/>
                          <a:cs typeface="+mn-cs"/>
                        </a:rPr>
                        <a:t>、占比</a:t>
                      </a:r>
                      <a:endParaRPr lang="zh-CN" altLang="en-US" dirty="0">
                        <a:solidFill>
                          <a:srgbClr val="C00000"/>
                        </a:solidFill>
                      </a:endParaRPr>
                    </a:p>
                  </a:txBody>
                  <a:tcPr/>
                </a:tc>
                <a:tc>
                  <a:txBody>
                    <a:bodyPr/>
                    <a:lstStyle/>
                    <a:p>
                      <a:r>
                        <a:rPr lang="zh-CN" altLang="zh-CN" sz="1800" b="1" kern="1200" dirty="0" smtClean="0">
                          <a:solidFill>
                            <a:srgbClr val="C00000"/>
                          </a:solidFill>
                          <a:latin typeface="+mn-lt"/>
                          <a:ea typeface="+mn-ea"/>
                          <a:cs typeface="+mn-cs"/>
                        </a:rPr>
                        <a:t>博士</a:t>
                      </a:r>
                      <a:r>
                        <a:rPr lang="zh-CN" altLang="en-US" sz="1800" b="1" kern="1200" dirty="0" smtClean="0">
                          <a:solidFill>
                            <a:srgbClr val="C00000"/>
                          </a:solidFill>
                          <a:latin typeface="+mn-lt"/>
                          <a:ea typeface="+mn-ea"/>
                          <a:cs typeface="+mn-cs"/>
                        </a:rPr>
                        <a:t>、占比</a:t>
                      </a:r>
                      <a:endParaRPr lang="zh-CN" altLang="en-US" dirty="0">
                        <a:solidFill>
                          <a:srgbClr val="C00000"/>
                        </a:solidFill>
                      </a:endParaRPr>
                    </a:p>
                  </a:txBody>
                  <a:tcPr/>
                </a:tc>
                <a:tc>
                  <a:txBody>
                    <a:bodyPr/>
                    <a:lstStyle/>
                    <a:p>
                      <a:r>
                        <a:rPr lang="zh-CN" altLang="en-US" dirty="0" smtClean="0">
                          <a:solidFill>
                            <a:srgbClr val="C00000"/>
                          </a:solidFill>
                        </a:rPr>
                        <a:t>正高</a:t>
                      </a:r>
                      <a:endParaRPr lang="zh-CN" altLang="en-US" dirty="0">
                        <a:solidFill>
                          <a:srgbClr val="C00000"/>
                        </a:solidFill>
                      </a:endParaRPr>
                    </a:p>
                  </a:txBody>
                  <a:tcPr/>
                </a:tc>
              </a:tr>
              <a:tr h="370840">
                <a:tc>
                  <a:txBody>
                    <a:bodyPr/>
                    <a:lstStyle/>
                    <a:p>
                      <a:r>
                        <a:rPr lang="zh-CN" altLang="en-US" sz="1600" dirty="0" smtClean="0"/>
                        <a:t>南充职院</a:t>
                      </a:r>
                      <a:endParaRPr lang="zh-CN" altLang="en-US" sz="1600" dirty="0"/>
                    </a:p>
                  </a:txBody>
                  <a:tcPr>
                    <a:lnB w="12700" cap="flat" cmpd="sng" algn="ctr">
                      <a:solidFill>
                        <a:srgbClr val="FF0000"/>
                      </a:solidFill>
                      <a:prstDash val="solid"/>
                      <a:round/>
                      <a:headEnd type="none" w="med" len="med"/>
                      <a:tailEnd type="none" w="med" len="med"/>
                    </a:lnB>
                  </a:tcPr>
                </a:tc>
                <a:tc>
                  <a:txBody>
                    <a:bodyPr/>
                    <a:lstStyle/>
                    <a:p>
                      <a:r>
                        <a:rPr lang="en-US" altLang="zh-CN" sz="1600" dirty="0" smtClean="0"/>
                        <a:t>597</a:t>
                      </a:r>
                      <a:endParaRPr lang="zh-CN" altLang="en-US" sz="1600" dirty="0"/>
                    </a:p>
                  </a:txBody>
                  <a:tcPr>
                    <a:lnB w="12700" cap="flat" cmpd="sng" algn="ctr">
                      <a:solidFill>
                        <a:srgbClr val="FF0000"/>
                      </a:solidFill>
                      <a:prstDash val="solid"/>
                      <a:round/>
                      <a:headEnd type="none" w="med" len="med"/>
                      <a:tailEnd type="none" w="med" len="med"/>
                    </a:lnB>
                  </a:tcPr>
                </a:tc>
                <a:tc>
                  <a:txBody>
                    <a:bodyPr/>
                    <a:lstStyle/>
                    <a:p>
                      <a:r>
                        <a:rPr lang="en-US" altLang="zh-CN" sz="1600" dirty="0" smtClean="0"/>
                        <a:t>460</a:t>
                      </a:r>
                      <a:endParaRPr lang="zh-CN" altLang="en-US" sz="1600" dirty="0"/>
                    </a:p>
                  </a:txBody>
                  <a:tcPr>
                    <a:lnB w="12700" cap="flat" cmpd="sng" algn="ctr">
                      <a:solidFill>
                        <a:srgbClr val="FF0000"/>
                      </a:solidFill>
                      <a:prstDash val="solid"/>
                      <a:round/>
                      <a:headEnd type="none" w="med" len="med"/>
                      <a:tailEnd type="none" w="med" len="med"/>
                    </a:lnB>
                  </a:tcPr>
                </a:tc>
                <a:tc>
                  <a:txBody>
                    <a:bodyPr/>
                    <a:lstStyle/>
                    <a:p>
                      <a:r>
                        <a:rPr lang="en-US" altLang="zh-CN" sz="1600" kern="1200" dirty="0" smtClean="0">
                          <a:solidFill>
                            <a:schemeClr val="dk1"/>
                          </a:solidFill>
                          <a:latin typeface="+mn-lt"/>
                          <a:ea typeface="+mn-ea"/>
                          <a:cs typeface="+mn-cs"/>
                        </a:rPr>
                        <a:t>170</a:t>
                      </a:r>
                      <a:r>
                        <a:rPr lang="zh-CN" altLang="en-US"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36.9%</a:t>
                      </a:r>
                      <a:endParaRPr lang="zh-CN" altLang="en-US" sz="1600" dirty="0"/>
                    </a:p>
                  </a:txBody>
                  <a:tcPr>
                    <a:lnB w="12700" cap="flat" cmpd="sng" algn="ctr">
                      <a:solidFill>
                        <a:srgbClr val="FF0000"/>
                      </a:solidFill>
                      <a:prstDash val="solid"/>
                      <a:round/>
                      <a:headEnd type="none" w="med" len="med"/>
                      <a:tailEnd type="none" w="med" len="med"/>
                    </a:lnB>
                  </a:tcPr>
                </a:tc>
                <a:tc>
                  <a:txBody>
                    <a:bodyPr/>
                    <a:lstStyle/>
                    <a:p>
                      <a:r>
                        <a:rPr lang="en-US" altLang="zh-CN" sz="1600" kern="1200" dirty="0" smtClean="0">
                          <a:solidFill>
                            <a:schemeClr val="dk1"/>
                          </a:solidFill>
                          <a:latin typeface="+mn-lt"/>
                          <a:ea typeface="+mn-ea"/>
                          <a:cs typeface="+mn-cs"/>
                        </a:rPr>
                        <a:t>1</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0.20%</a:t>
                      </a:r>
                      <a:endParaRPr lang="zh-CN" altLang="en-US" sz="1600" dirty="0"/>
                    </a:p>
                  </a:txBody>
                  <a:tcPr>
                    <a:lnB w="12700" cap="flat" cmpd="sng" algn="ctr">
                      <a:solidFill>
                        <a:srgbClr val="FF0000"/>
                      </a:solidFill>
                      <a:prstDash val="solid"/>
                      <a:round/>
                      <a:headEnd type="none" w="med" len="med"/>
                      <a:tailEnd type="none" w="med" len="med"/>
                    </a:lnB>
                  </a:tcPr>
                </a:tc>
                <a:tc>
                  <a:txBody>
                    <a:bodyPr/>
                    <a:lstStyle/>
                    <a:p>
                      <a:r>
                        <a:rPr lang="en-US" altLang="zh-CN" sz="1600" kern="1200" dirty="0" smtClean="0">
                          <a:solidFill>
                            <a:schemeClr val="dk1"/>
                          </a:solidFill>
                          <a:latin typeface="+mn-lt"/>
                          <a:ea typeface="+mn-ea"/>
                          <a:cs typeface="+mn-cs"/>
                        </a:rPr>
                        <a:t>17</a:t>
                      </a:r>
                      <a:endParaRPr lang="zh-CN" altLang="en-US" sz="1600" dirty="0"/>
                    </a:p>
                  </a:txBody>
                  <a:tcPr>
                    <a:lnB w="12700" cap="flat" cmpd="sng" algn="ctr">
                      <a:solidFill>
                        <a:srgbClr val="FF0000"/>
                      </a:solidFill>
                      <a:prstDash val="solid"/>
                      <a:round/>
                      <a:headEnd type="none" w="med" len="med"/>
                      <a:tailEnd type="none" w="med" len="med"/>
                    </a:lnB>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交通职院</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806</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538</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223</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41%</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17</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3.0%</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zh-CN" altLang="en-US" sz="1600" kern="1200" dirty="0" smtClean="0">
                          <a:solidFill>
                            <a:schemeClr val="dk1"/>
                          </a:solidFill>
                          <a:latin typeface="+mn-lt"/>
                          <a:ea typeface="+mn-ea"/>
                          <a:cs typeface="+mn-cs"/>
                        </a:rPr>
                        <a:t>？</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建筑职院</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1269</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941</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868</a:t>
                      </a:r>
                      <a:r>
                        <a:rPr lang="zh-CN" altLang="en-US"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76.1%</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53</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5.8%</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zh-CN" altLang="en-US" sz="1600" kern="1200" dirty="0" smtClean="0">
                          <a:solidFill>
                            <a:schemeClr val="dk1"/>
                          </a:solidFill>
                          <a:latin typeface="+mn-lt"/>
                          <a:ea typeface="+mn-ea"/>
                          <a:cs typeface="+mn-cs"/>
                        </a:rPr>
                        <a:t>？</a:t>
                      </a:r>
                      <a:endParaRPr lang="zh-CN" altLang="en-US" sz="1600" kern="1200" dirty="0" smtClean="0">
                        <a:solidFill>
                          <a:schemeClr val="dk1"/>
                        </a:solidFill>
                        <a:latin typeface="+mn-lt"/>
                        <a:ea typeface="+mn-ea"/>
                        <a:cs typeface="+mn-cs"/>
                      </a:endParaRPr>
                    </a:p>
                  </a:txBody>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绵阳职院</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605</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503</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236</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49%</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13</a:t>
                      </a:r>
                      <a:r>
                        <a:rPr lang="zh-CN" altLang="zh-CN" sz="1600" kern="1200" dirty="0" smtClean="0">
                          <a:solidFill>
                            <a:schemeClr val="dk1"/>
                          </a:solidFill>
                          <a:latin typeface="+mn-lt"/>
                          <a:ea typeface="+mn-ea"/>
                          <a:cs typeface="+mn-cs"/>
                        </a:rPr>
                        <a:t>人，</a:t>
                      </a:r>
                      <a:r>
                        <a:rPr lang="en-US" altLang="zh-CN" sz="1600" kern="1200" dirty="0" smtClean="0">
                          <a:solidFill>
                            <a:schemeClr val="dk1"/>
                          </a:solidFill>
                          <a:latin typeface="+mn-lt"/>
                          <a:ea typeface="+mn-ea"/>
                          <a:cs typeface="+mn-cs"/>
                        </a:rPr>
                        <a:t>2.6</a:t>
                      </a:r>
                      <a:r>
                        <a:rPr lang="en-US" altLang="zh-CN" sz="1800" kern="1200" dirty="0" smtClean="0">
                          <a:solidFill>
                            <a:schemeClr val="dk1"/>
                          </a:solidFill>
                          <a:latin typeface="+mn-lt"/>
                          <a:ea typeface="+mn-ea"/>
                          <a:cs typeface="+mn-cs"/>
                        </a:rPr>
                        <a:t>%</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25</a:t>
                      </a:r>
                      <a:endParaRPr lang="zh-CN" altLang="en-US" sz="1600" kern="1200" dirty="0" smtClean="0">
                        <a:solidFill>
                          <a:schemeClr val="dk1"/>
                        </a:solidFill>
                        <a:latin typeface="+mn-lt"/>
                        <a:ea typeface="+mn-ea"/>
                        <a:cs typeface="+mn-cs"/>
                      </a:endParaRPr>
                    </a:p>
                  </a:txBody>
                  <a:tcPr/>
                </a:tc>
              </a:tr>
              <a:tr h="370840">
                <a:tc>
                  <a:txBody>
                    <a:bodyPr/>
                    <a:lstStyle/>
                    <a:p>
                      <a:pPr marL="0" algn="l" defTabSz="914400" rtl="0" eaLnBrk="1" latinLnBrk="0" hangingPunct="1"/>
                      <a:r>
                        <a:rPr lang="zh-CN" altLang="zh-CN" sz="1600" kern="1200" dirty="0" smtClean="0">
                          <a:solidFill>
                            <a:schemeClr val="dk1"/>
                          </a:solidFill>
                          <a:latin typeface="+mn-lt"/>
                          <a:ea typeface="+mn-ea"/>
                          <a:cs typeface="+mn-cs"/>
                        </a:rPr>
                        <a:t>工程职院</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927</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683</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385</a:t>
                      </a:r>
                      <a:r>
                        <a:rPr lang="zh-CN" altLang="en-US"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56.3%</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10</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1.5%</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52</a:t>
                      </a:r>
                      <a:endParaRPr lang="zh-CN" altLang="en-US" sz="1600" kern="1200" dirty="0" smtClean="0">
                        <a:solidFill>
                          <a:schemeClr val="dk1"/>
                        </a:solidFill>
                        <a:latin typeface="+mn-lt"/>
                        <a:ea typeface="+mn-ea"/>
                        <a:cs typeface="+mn-cs"/>
                      </a:endParaRPr>
                    </a:p>
                  </a:txBody>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成都职院</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606</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366</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204</a:t>
                      </a:r>
                      <a:r>
                        <a:rPr lang="zh-CN" altLang="en-US"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55.7%</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11</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3.0%</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29</a:t>
                      </a:r>
                      <a:endParaRPr lang="zh-CN" altLang="en-US" sz="1600" kern="1200" dirty="0" smtClean="0">
                        <a:solidFill>
                          <a:schemeClr val="dk1"/>
                        </a:solidFill>
                        <a:latin typeface="+mn-lt"/>
                        <a:ea typeface="+mn-ea"/>
                        <a:cs typeface="+mn-cs"/>
                      </a:endParaRPr>
                    </a:p>
                  </a:txBody>
                  <a:tcPr/>
                </a:tc>
              </a:tr>
              <a:tr h="370840">
                <a:tc>
                  <a:txBody>
                    <a:bodyPr/>
                    <a:lstStyle/>
                    <a:p>
                      <a:pPr marL="0" algn="l" defTabSz="914400" rtl="0" eaLnBrk="1" latinLnBrk="0" hangingPunct="1"/>
                      <a:r>
                        <a:rPr lang="zh-CN" altLang="zh-CN" sz="1600" kern="1200" dirty="0" smtClean="0">
                          <a:solidFill>
                            <a:schemeClr val="dk1"/>
                          </a:solidFill>
                          <a:latin typeface="+mn-lt"/>
                          <a:ea typeface="+mn-ea"/>
                          <a:cs typeface="+mn-cs"/>
                        </a:rPr>
                        <a:t>宜宾职院</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en-US" altLang="zh-CN" sz="1600" kern="1200" dirty="0" smtClean="0">
                          <a:solidFill>
                            <a:schemeClr val="dk1"/>
                          </a:solidFill>
                          <a:latin typeface="+mn-lt"/>
                          <a:ea typeface="+mn-ea"/>
                          <a:cs typeface="+mn-cs"/>
                        </a:rPr>
                        <a:t>707</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en-US" altLang="zh-CN" sz="1600" kern="1200" dirty="0" smtClean="0">
                          <a:solidFill>
                            <a:schemeClr val="dk1"/>
                          </a:solidFill>
                          <a:latin typeface="+mn-lt"/>
                          <a:ea typeface="+mn-ea"/>
                          <a:cs typeface="+mn-cs"/>
                        </a:rPr>
                        <a:t>567</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135</a:t>
                      </a:r>
                      <a:r>
                        <a:rPr lang="zh-CN" altLang="en-US"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23.8%</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en-US" altLang="zh-CN" sz="1600" kern="1200" dirty="0" smtClean="0">
                          <a:solidFill>
                            <a:schemeClr val="dk1"/>
                          </a:solidFill>
                          <a:latin typeface="+mn-lt"/>
                          <a:ea typeface="+mn-ea"/>
                          <a:cs typeface="+mn-cs"/>
                        </a:rPr>
                        <a:t>3</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0.53%</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zh-CN" altLang="en-US" sz="1600" kern="1200" dirty="0" smtClean="0">
                          <a:solidFill>
                            <a:schemeClr val="dk1"/>
                          </a:solidFill>
                          <a:latin typeface="+mn-lt"/>
                          <a:ea typeface="+mn-ea"/>
                          <a:cs typeface="+mn-cs"/>
                        </a:rPr>
                        <a:t>？</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r>
              <a:tr h="370840">
                <a:tc>
                  <a:txBody>
                    <a:bodyPr/>
                    <a:lstStyle/>
                    <a:p>
                      <a:pPr marL="0" algn="l" defTabSz="914400" rtl="0" eaLnBrk="1" latinLnBrk="0" hangingPunct="1"/>
                      <a:r>
                        <a:rPr lang="zh-CN" altLang="zh-CN" sz="1600" kern="1200" dirty="0" smtClean="0">
                          <a:solidFill>
                            <a:schemeClr val="dk1"/>
                          </a:solidFill>
                          <a:latin typeface="+mn-lt"/>
                          <a:ea typeface="+mn-ea"/>
                          <a:cs typeface="+mn-cs"/>
                        </a:rPr>
                        <a:t>四川职院</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721</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309</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309</a:t>
                      </a:r>
                      <a:r>
                        <a:rPr lang="zh-CN" altLang="en-US"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69.3%</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4</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0.9%</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29</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r>
              <a:tr h="370840">
                <a:tc>
                  <a:txBody>
                    <a:bodyPr/>
                    <a:lstStyle/>
                    <a:p>
                      <a:pPr marL="0" algn="l" defTabSz="914400" rtl="0" eaLnBrk="1" latinLnBrk="0" hangingPunct="1"/>
                      <a:r>
                        <a:rPr lang="zh-CN" altLang="zh-CN" sz="1600" kern="1200" dirty="0" smtClean="0">
                          <a:solidFill>
                            <a:schemeClr val="dk1"/>
                          </a:solidFill>
                          <a:latin typeface="+mn-lt"/>
                          <a:ea typeface="+mn-ea"/>
                          <a:cs typeface="+mn-cs"/>
                        </a:rPr>
                        <a:t>乐山职院</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835</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508</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222</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43%</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14</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3%</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34</a:t>
                      </a:r>
                      <a:endParaRPr lang="zh-CN" altLang="en-US" sz="1600" kern="1200" dirty="0" smtClean="0">
                        <a:solidFill>
                          <a:schemeClr val="dk1"/>
                        </a:solidFill>
                        <a:latin typeface="+mn-lt"/>
                        <a:ea typeface="+mn-ea"/>
                        <a:cs typeface="+mn-cs"/>
                      </a:endParaRPr>
                    </a:p>
                  </a:txBody>
                  <a:tcPr/>
                </a:tc>
              </a:tr>
              <a:tr h="370840">
                <a:tc>
                  <a:txBody>
                    <a:bodyPr/>
                    <a:lstStyle/>
                    <a:p>
                      <a:pPr marL="0" algn="l" defTabSz="914400" rtl="0" eaLnBrk="1" latinLnBrk="0" hangingPunct="1"/>
                      <a:r>
                        <a:rPr lang="zh-CN" altLang="zh-CN" sz="1600" kern="1200" dirty="0" smtClean="0">
                          <a:solidFill>
                            <a:schemeClr val="dk1"/>
                          </a:solidFill>
                          <a:latin typeface="+mn-lt"/>
                          <a:ea typeface="+mn-ea"/>
                          <a:cs typeface="+mn-cs"/>
                        </a:rPr>
                        <a:t>广安职院</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en-US" altLang="zh-CN" sz="1600" kern="1200" dirty="0" smtClean="0">
                          <a:solidFill>
                            <a:schemeClr val="dk1"/>
                          </a:solidFill>
                          <a:latin typeface="+mn-lt"/>
                          <a:ea typeface="+mn-ea"/>
                          <a:cs typeface="+mn-cs"/>
                        </a:rPr>
                        <a:t>571</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en-US" altLang="zh-CN" sz="1600" kern="1200" dirty="0" smtClean="0">
                          <a:solidFill>
                            <a:schemeClr val="dk1"/>
                          </a:solidFill>
                          <a:latin typeface="+mn-lt"/>
                          <a:ea typeface="+mn-ea"/>
                          <a:cs typeface="+mn-cs"/>
                        </a:rPr>
                        <a:t>487</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149</a:t>
                      </a:r>
                      <a:r>
                        <a:rPr lang="zh-CN" altLang="en-US"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30.6%</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en-US" altLang="zh-CN" sz="1600" kern="1200" dirty="0" smtClean="0">
                          <a:solidFill>
                            <a:schemeClr val="dk1"/>
                          </a:solidFill>
                          <a:latin typeface="+mn-lt"/>
                          <a:ea typeface="+mn-ea"/>
                          <a:cs typeface="+mn-cs"/>
                        </a:rPr>
                        <a:t>8</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1.6%</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c>
                  <a:txBody>
                    <a:bodyPr/>
                    <a:lstStyle/>
                    <a:p>
                      <a:pPr marL="0" algn="l" defTabSz="914400" rtl="0" eaLnBrk="1" latinLnBrk="0" hangingPunct="1"/>
                      <a:r>
                        <a:rPr lang="zh-CN" altLang="en-US" sz="1600" kern="1200" dirty="0" smtClean="0">
                          <a:solidFill>
                            <a:schemeClr val="dk1"/>
                          </a:solidFill>
                          <a:latin typeface="+mn-lt"/>
                          <a:ea typeface="+mn-ea"/>
                          <a:cs typeface="+mn-cs"/>
                        </a:rPr>
                        <a:t>？</a:t>
                      </a:r>
                      <a:endParaRPr lang="zh-CN" altLang="en-US" sz="1600" kern="1200" dirty="0" smtClean="0">
                        <a:solidFill>
                          <a:schemeClr val="dk1"/>
                        </a:solidFill>
                        <a:latin typeface="+mn-lt"/>
                        <a:ea typeface="+mn-ea"/>
                        <a:cs typeface="+mn-cs"/>
                      </a:endParaRPr>
                    </a:p>
                  </a:txBody>
                  <a:tcPr>
                    <a:lnB w="12700" cap="flat" cmpd="sng" algn="ctr">
                      <a:solidFill>
                        <a:srgbClr val="FF0000"/>
                      </a:solidFill>
                      <a:prstDash val="solid"/>
                      <a:round/>
                      <a:headEnd type="none" w="med" len="med"/>
                      <a:tailEnd type="none" w="med" len="med"/>
                    </a:lnB>
                  </a:tcPr>
                </a:tc>
              </a:tr>
              <a:tr h="370840">
                <a:tc>
                  <a:txBody>
                    <a:bodyPr/>
                    <a:lstStyle/>
                    <a:p>
                      <a:pPr marL="0" algn="l" defTabSz="914400" rtl="0" eaLnBrk="1" latinLnBrk="0" hangingPunct="1"/>
                      <a:r>
                        <a:rPr lang="zh-CN" altLang="zh-CN" sz="1600" kern="1200" dirty="0" smtClean="0">
                          <a:solidFill>
                            <a:schemeClr val="dk1"/>
                          </a:solidFill>
                          <a:latin typeface="+mn-lt"/>
                          <a:ea typeface="+mn-ea"/>
                          <a:cs typeface="+mn-cs"/>
                        </a:rPr>
                        <a:t>泸州职院</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523</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427</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253</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59.3%</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11</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2.6%</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25</a:t>
                      </a:r>
                      <a:endParaRPr lang="zh-CN" altLang="en-US" sz="1600" kern="1200" dirty="0" smtClean="0">
                        <a:solidFill>
                          <a:schemeClr val="dk1"/>
                        </a:solidFill>
                        <a:latin typeface="+mn-lt"/>
                        <a:ea typeface="+mn-ea"/>
                        <a:cs typeface="+mn-cs"/>
                      </a:endParaRPr>
                    </a:p>
                  </a:txBody>
                  <a:tcPr>
                    <a:lnT w="12700" cap="flat" cmpd="sng" algn="ctr">
                      <a:solidFill>
                        <a:srgbClr val="FF0000"/>
                      </a:solidFill>
                      <a:prstDash val="solid"/>
                      <a:round/>
                      <a:headEnd type="none" w="med" len="med"/>
                      <a:tailEnd type="none" w="med" len="med"/>
                    </a:lnT>
                  </a:tcPr>
                </a:tc>
              </a:tr>
              <a:tr h="370840">
                <a:tc>
                  <a:txBody>
                    <a:bodyPr/>
                    <a:lstStyle/>
                    <a:p>
                      <a:pPr marL="0" algn="l" defTabSz="914400" rtl="0" eaLnBrk="1" latinLnBrk="0" hangingPunct="1"/>
                      <a:r>
                        <a:rPr lang="zh-CN" altLang="zh-CN" sz="1600" kern="1200" dirty="0" smtClean="0">
                          <a:solidFill>
                            <a:schemeClr val="dk1"/>
                          </a:solidFill>
                          <a:latin typeface="+mn-lt"/>
                          <a:ea typeface="+mn-ea"/>
                          <a:cs typeface="+mn-cs"/>
                        </a:rPr>
                        <a:t>邮电职院</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265</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191</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118</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61.7%</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6</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3.14%</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zh-CN" altLang="en-US" sz="1600" kern="1200" dirty="0" smtClean="0">
                          <a:solidFill>
                            <a:schemeClr val="dk1"/>
                          </a:solidFill>
                          <a:latin typeface="+mn-lt"/>
                          <a:ea typeface="+mn-ea"/>
                          <a:cs typeface="+mn-cs"/>
                        </a:rPr>
                        <a:t>？</a:t>
                      </a:r>
                      <a:endParaRPr lang="zh-CN" altLang="en-US" sz="1600" kern="1200" dirty="0" smtClean="0">
                        <a:solidFill>
                          <a:schemeClr val="dk1"/>
                        </a:solidFill>
                        <a:latin typeface="+mn-lt"/>
                        <a:ea typeface="+mn-ea"/>
                        <a:cs typeface="+mn-cs"/>
                      </a:endParaRPr>
                    </a:p>
                  </a:txBody>
                  <a:tcPr/>
                </a:tc>
              </a:tr>
              <a:tr h="370840">
                <a:tc>
                  <a:txBody>
                    <a:bodyPr/>
                    <a:lstStyle/>
                    <a:p>
                      <a:pPr marL="0" algn="l" defTabSz="914400" rtl="0" eaLnBrk="1" latinLnBrk="0" hangingPunct="1"/>
                      <a:r>
                        <a:rPr lang="zh-CN" altLang="zh-CN" sz="1600" kern="1200" dirty="0" smtClean="0">
                          <a:solidFill>
                            <a:schemeClr val="dk1"/>
                          </a:solidFill>
                          <a:latin typeface="+mn-lt"/>
                          <a:ea typeface="+mn-ea"/>
                          <a:cs typeface="+mn-cs"/>
                        </a:rPr>
                        <a:t>水电职院</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701</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477</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180</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37.7%</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4</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0.84%</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zh-CN" altLang="en-US" sz="1600" kern="1200" dirty="0" smtClean="0">
                          <a:solidFill>
                            <a:schemeClr val="dk1"/>
                          </a:solidFill>
                          <a:latin typeface="+mn-lt"/>
                          <a:ea typeface="+mn-ea"/>
                          <a:cs typeface="+mn-cs"/>
                        </a:rPr>
                        <a:t>？</a:t>
                      </a:r>
                      <a:endParaRPr lang="zh-CN" altLang="en-US" sz="1600" kern="1200" dirty="0" smtClean="0">
                        <a:solidFill>
                          <a:schemeClr val="dk1"/>
                        </a:solidFill>
                        <a:latin typeface="+mn-lt"/>
                        <a:ea typeface="+mn-ea"/>
                        <a:cs typeface="+mn-cs"/>
                      </a:endParaRPr>
                    </a:p>
                  </a:txBody>
                  <a:tcPr/>
                </a:tc>
              </a:tr>
              <a:tr h="370840">
                <a:tc>
                  <a:txBody>
                    <a:bodyPr/>
                    <a:lstStyle/>
                    <a:p>
                      <a:pPr marL="0" algn="l" defTabSz="914400" rtl="0" eaLnBrk="1" latinLnBrk="0" hangingPunct="1"/>
                      <a:r>
                        <a:rPr lang="zh-CN" altLang="zh-CN" sz="1600" kern="1200" dirty="0" smtClean="0">
                          <a:solidFill>
                            <a:schemeClr val="dk1"/>
                          </a:solidFill>
                          <a:latin typeface="+mn-lt"/>
                          <a:ea typeface="+mn-ea"/>
                          <a:cs typeface="+mn-cs"/>
                        </a:rPr>
                        <a:t>成都农职院</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568</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402</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200</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49.8%</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smtClean="0">
                          <a:solidFill>
                            <a:schemeClr val="dk1"/>
                          </a:solidFill>
                          <a:latin typeface="+mn-lt"/>
                          <a:ea typeface="+mn-ea"/>
                          <a:cs typeface="+mn-cs"/>
                        </a:rPr>
                        <a:t>16</a:t>
                      </a:r>
                      <a:r>
                        <a:rPr lang="zh-CN" altLang="en-US" sz="1600" kern="1200" dirty="0" smtClean="0">
                          <a:solidFill>
                            <a:schemeClr val="dk1"/>
                          </a:solidFill>
                          <a:latin typeface="+mn-lt"/>
                          <a:ea typeface="+mn-ea"/>
                          <a:cs typeface="+mn-cs"/>
                        </a:rPr>
                        <a:t>人</a:t>
                      </a:r>
                      <a:r>
                        <a:rPr lang="zh-CN" altLang="zh-CN" sz="1600" kern="1200" dirty="0" smtClean="0">
                          <a:solidFill>
                            <a:schemeClr val="dk1"/>
                          </a:solidFill>
                          <a:latin typeface="+mn-lt"/>
                          <a:ea typeface="+mn-ea"/>
                          <a:cs typeface="+mn-cs"/>
                        </a:rPr>
                        <a:t>，</a:t>
                      </a:r>
                      <a:r>
                        <a:rPr lang="en-US" altLang="zh-CN" sz="1600" kern="1200" dirty="0" smtClean="0">
                          <a:solidFill>
                            <a:schemeClr val="dk1"/>
                          </a:solidFill>
                          <a:latin typeface="+mn-lt"/>
                          <a:ea typeface="+mn-ea"/>
                          <a:cs typeface="+mn-cs"/>
                        </a:rPr>
                        <a:t>4.0%</a:t>
                      </a:r>
                      <a:endParaRPr lang="zh-CN" altLang="en-US" sz="1600" kern="1200" dirty="0" smtClean="0">
                        <a:solidFill>
                          <a:schemeClr val="dk1"/>
                        </a:solidFill>
                        <a:latin typeface="+mn-lt"/>
                        <a:ea typeface="+mn-ea"/>
                        <a:cs typeface="+mn-cs"/>
                      </a:endParaRPr>
                    </a:p>
                  </a:txBody>
                  <a:tcPr/>
                </a:tc>
                <a:tc>
                  <a:txBody>
                    <a:bodyPr/>
                    <a:lstStyle/>
                    <a:p>
                      <a:pPr marL="0" algn="l" defTabSz="914400" rtl="0" eaLnBrk="1" latinLnBrk="0" hangingPunct="1"/>
                      <a:r>
                        <a:rPr lang="zh-CN" altLang="en-US" sz="1600" kern="1200" dirty="0" smtClean="0">
                          <a:solidFill>
                            <a:schemeClr val="dk1"/>
                          </a:solidFill>
                          <a:latin typeface="+mn-lt"/>
                          <a:ea typeface="+mn-ea"/>
                          <a:cs typeface="+mn-cs"/>
                        </a:rPr>
                        <a:t>？</a:t>
                      </a:r>
                      <a:endParaRPr lang="zh-CN" altLang="en-US" sz="1600" kern="1200" dirty="0" smtClean="0">
                        <a:solidFill>
                          <a:schemeClr val="dk1"/>
                        </a:solidFill>
                        <a:latin typeface="+mn-lt"/>
                        <a:ea typeface="+mn-ea"/>
                        <a:cs typeface="+mn-cs"/>
                      </a:endParaRPr>
                    </a:p>
                  </a:txBody>
                  <a:tcPr/>
                </a:tc>
              </a:tr>
            </a:tbl>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90208"/>
            <a:ext cx="8229600" cy="1143000"/>
          </a:xfrm>
        </p:spPr>
        <p:txBody>
          <a:bodyPr/>
          <a:lstStyle/>
          <a:p>
            <a:br>
              <a:rPr lang="zh-CN" altLang="en-US" b="1" dirty="0">
                <a:solidFill>
                  <a:schemeClr val="bg1"/>
                </a:solidFill>
                <a:latin typeface="楷体" panose="02010609060101010101" pitchFamily="49" charset="-122"/>
                <a:ea typeface="楷体" panose="02010609060101010101" pitchFamily="49" charset="-122"/>
                <a:sym typeface="+mn-ea"/>
              </a:rPr>
            </a:br>
            <a:r>
              <a:rPr lang="en-US" altLang="zh-CN" sz="3200" b="1" dirty="0">
                <a:solidFill>
                  <a:srgbClr val="FFFF00"/>
                </a:solidFill>
                <a:latin typeface="微软雅黑" panose="020B0503020204020204" charset="-122"/>
                <a:ea typeface="微软雅黑" panose="020B0503020204020204" charset="-122"/>
                <a:sym typeface="+mn-ea"/>
              </a:rPr>
              <a:t>8.  </a:t>
            </a:r>
            <a:r>
              <a:rPr lang="zh-CN" altLang="en-US" sz="3200" b="1" dirty="0">
                <a:solidFill>
                  <a:srgbClr val="FFFF00"/>
                </a:solidFill>
                <a:latin typeface="微软雅黑" panose="020B0503020204020204" charset="-122"/>
                <a:ea typeface="微软雅黑" panose="020B0503020204020204" charset="-122"/>
                <a:sym typeface="+mn-ea"/>
              </a:rPr>
              <a:t>美丽校园建设计划</a:t>
            </a:r>
            <a:br>
              <a:rPr lang="zh-CN" altLang="en-US" sz="3200" b="1" dirty="0">
                <a:solidFill>
                  <a:srgbClr val="FFFF00"/>
                </a:solidFill>
                <a:latin typeface="微软雅黑" panose="020B0503020204020204" charset="-122"/>
                <a:ea typeface="微软雅黑" panose="020B0503020204020204" charset="-122"/>
                <a:sym typeface="+mn-ea"/>
              </a:rPr>
            </a:br>
            <a:endParaRPr lang="zh-CN" altLang="en-US" sz="3200" b="1" dirty="0">
              <a:solidFill>
                <a:srgbClr val="FFFF00"/>
              </a:solidFill>
              <a:latin typeface="微软雅黑" panose="020B0503020204020204" charset="-122"/>
              <a:ea typeface="微软雅黑" panose="020B0503020204020204" charset="-122"/>
              <a:sym typeface="+mn-ea"/>
            </a:endParaRPr>
          </a:p>
        </p:txBody>
      </p:sp>
      <p:sp>
        <p:nvSpPr>
          <p:cNvPr id="3" name="内容占位符 2"/>
          <p:cNvSpPr>
            <a:spLocks noGrp="1"/>
          </p:cNvSpPr>
          <p:nvPr>
            <p:ph idx="1"/>
          </p:nvPr>
        </p:nvSpPr>
        <p:spPr>
          <a:xfrm>
            <a:off x="418465" y="1473835"/>
            <a:ext cx="3330575" cy="4681220"/>
          </a:xfrm>
        </p:spPr>
        <p:txBody>
          <a:bodyPr/>
          <a:lstStyle/>
          <a:p>
            <a:pPr marL="0" indent="0" latinLnBrk="0">
              <a:lnSpc>
                <a:spcPts val="3100"/>
              </a:lnSpc>
              <a:spcBef>
                <a:spcPts val="0"/>
              </a:spcBef>
              <a:buNone/>
            </a:pPr>
            <a:r>
              <a:rPr lang="zh-CN" altLang="en-US" sz="1800" b="1">
                <a:solidFill>
                  <a:schemeClr val="bg1"/>
                </a:solidFill>
                <a:sym typeface="+mn-ea"/>
              </a:rPr>
              <a:t>新</a:t>
            </a:r>
            <a:r>
              <a:rPr lang="zh-CN" altLang="en-US" sz="2000" b="1">
                <a:solidFill>
                  <a:schemeClr val="bg1"/>
                </a:solidFill>
                <a:sym typeface="+mn-ea"/>
              </a:rPr>
              <a:t>校区二期建设行动计划：实训中心（</a:t>
            </a:r>
            <a:r>
              <a:rPr lang="en-US" altLang="zh-CN" sz="2000" b="1">
                <a:solidFill>
                  <a:schemeClr val="bg1"/>
                </a:solidFill>
                <a:sym typeface="+mn-ea"/>
              </a:rPr>
              <a:t>1</a:t>
            </a:r>
            <a:r>
              <a:rPr lang="zh-CN" altLang="en-US" sz="2000" b="1">
                <a:solidFill>
                  <a:schemeClr val="bg1"/>
                </a:solidFill>
                <a:sym typeface="+mn-ea"/>
              </a:rPr>
              <a:t>、</a:t>
            </a:r>
            <a:r>
              <a:rPr lang="en-US" altLang="zh-CN" sz="2000" b="1">
                <a:solidFill>
                  <a:schemeClr val="bg1"/>
                </a:solidFill>
                <a:sym typeface="+mn-ea"/>
              </a:rPr>
              <a:t>2</a:t>
            </a:r>
            <a:r>
              <a:rPr lang="zh-CN" altLang="en-US" sz="2000" b="1">
                <a:solidFill>
                  <a:schemeClr val="bg1"/>
                </a:solidFill>
                <a:sym typeface="+mn-ea"/>
              </a:rPr>
              <a:t>）、二教学楼二期、图情信息大楼、体育场、环湖路和镜湖建设、学生生活设施、校园文化景观、校史博物档案“三馆”等工程建设。</a:t>
            </a:r>
            <a:endParaRPr lang="zh-CN" altLang="en-US" sz="2000" b="1">
              <a:solidFill>
                <a:schemeClr val="bg1"/>
              </a:solidFill>
              <a:sym typeface="+mn-ea"/>
            </a:endParaRPr>
          </a:p>
          <a:p>
            <a:pPr marL="0" indent="0" latinLnBrk="0">
              <a:lnSpc>
                <a:spcPts val="3100"/>
              </a:lnSpc>
              <a:spcBef>
                <a:spcPts val="0"/>
              </a:spcBef>
              <a:buNone/>
            </a:pPr>
            <a:endParaRPr lang="zh-CN" altLang="en-US" sz="2000" b="1">
              <a:solidFill>
                <a:schemeClr val="bg1"/>
              </a:solidFill>
              <a:sym typeface="+mn-ea"/>
            </a:endParaRPr>
          </a:p>
          <a:p>
            <a:pPr marL="0" indent="0" latinLnBrk="0">
              <a:lnSpc>
                <a:spcPts val="3100"/>
              </a:lnSpc>
              <a:spcBef>
                <a:spcPts val="0"/>
              </a:spcBef>
              <a:buNone/>
            </a:pPr>
            <a:r>
              <a:rPr lang="en-US" altLang="zh-CN" sz="2000" b="1">
                <a:solidFill>
                  <a:schemeClr val="bg1"/>
                </a:solidFill>
                <a:sym typeface="+mn-ea"/>
              </a:rPr>
              <a:t>2018</a:t>
            </a:r>
            <a:r>
              <a:rPr lang="zh-CN" altLang="en-US" sz="2000" b="1">
                <a:solidFill>
                  <a:schemeClr val="bg1"/>
                </a:solidFill>
                <a:sym typeface="+mn-ea"/>
              </a:rPr>
              <a:t>年学校组建</a:t>
            </a:r>
            <a:r>
              <a:rPr lang="en-US" altLang="zh-CN" sz="2000" b="1">
                <a:solidFill>
                  <a:schemeClr val="bg1"/>
                </a:solidFill>
                <a:sym typeface="+mn-ea"/>
              </a:rPr>
              <a:t>15</a:t>
            </a:r>
            <a:r>
              <a:rPr lang="zh-CN" altLang="en-US" sz="2000" b="1">
                <a:solidFill>
                  <a:schemeClr val="bg1"/>
                </a:solidFill>
                <a:sym typeface="+mn-ea"/>
              </a:rPr>
              <a:t>周年。</a:t>
            </a:r>
            <a:endParaRPr lang="zh-CN" altLang="en-US" sz="2000" b="1">
              <a:solidFill>
                <a:schemeClr val="bg1"/>
              </a:solidFill>
              <a:sym typeface="+mn-ea"/>
            </a:endParaRPr>
          </a:p>
          <a:p>
            <a:pPr marL="0" indent="0" latinLnBrk="0">
              <a:lnSpc>
                <a:spcPts val="3100"/>
              </a:lnSpc>
              <a:spcBef>
                <a:spcPts val="0"/>
              </a:spcBef>
              <a:buNone/>
            </a:pPr>
            <a:r>
              <a:rPr lang="zh-CN" altLang="en-US" sz="2000" b="1">
                <a:solidFill>
                  <a:schemeClr val="bg1"/>
                </a:solidFill>
                <a:sym typeface="+mn-ea"/>
              </a:rPr>
              <a:t>加强绿化、移栽大树、办公楼前绿化改造、镜湖建设、音乐厅建设。</a:t>
            </a:r>
            <a:endParaRPr lang="zh-CN" altLang="en-US" sz="2000" b="1"/>
          </a:p>
          <a:p>
            <a:endParaRPr lang="zh-CN" altLang="en-US" sz="2000" b="1" smtClean="0"/>
          </a:p>
          <a:p>
            <a:endParaRPr lang="zh-CN" altLang="en-US"/>
          </a:p>
        </p:txBody>
      </p:sp>
      <p:pic>
        <p:nvPicPr>
          <p:cNvPr id="6" name="图片 5"/>
          <p:cNvPicPr>
            <a:picLocks noChangeAspect="1"/>
          </p:cNvPicPr>
          <p:nvPr/>
        </p:nvPicPr>
        <p:blipFill>
          <a:blip r:embed="rId1" cstate="print"/>
          <a:stretch>
            <a:fillRect/>
          </a:stretch>
        </p:blipFill>
        <p:spPr>
          <a:xfrm>
            <a:off x="3926840" y="1619250"/>
            <a:ext cx="4856480" cy="4648835"/>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548680"/>
            <a:ext cx="8229600" cy="792088"/>
          </a:xfrm>
        </p:spPr>
        <p:txBody>
          <a:bodyPr/>
          <a:lstStyle/>
          <a:p>
            <a:br>
              <a:rPr lang="en-US" altLang="zh-CN" b="1" dirty="0" smtClean="0">
                <a:solidFill>
                  <a:schemeClr val="bg1"/>
                </a:solidFill>
                <a:latin typeface="楷体" panose="02010609060101010101" pitchFamily="49" charset="-122"/>
                <a:ea typeface="楷体" panose="02010609060101010101" pitchFamily="49" charset="-122"/>
              </a:rPr>
            </a:br>
            <a:r>
              <a:rPr lang="en-US" altLang="zh-CN" sz="3200" b="1" dirty="0" smtClean="0">
                <a:solidFill>
                  <a:srgbClr val="FFFF00"/>
                </a:solidFill>
                <a:latin typeface="微软雅黑" panose="020B0503020204020204" charset="-122"/>
                <a:ea typeface="微软雅黑" panose="020B0503020204020204" charset="-122"/>
                <a:sym typeface="+mn-ea"/>
              </a:rPr>
              <a:t>9. </a:t>
            </a:r>
            <a:r>
              <a:rPr lang="zh-CN" altLang="en-US" sz="3200" b="1" dirty="0" smtClean="0">
                <a:solidFill>
                  <a:srgbClr val="FFFF00"/>
                </a:solidFill>
                <a:latin typeface="微软雅黑" panose="020B0503020204020204" charset="-122"/>
                <a:ea typeface="微软雅黑" panose="020B0503020204020204" charset="-122"/>
                <a:sym typeface="+mn-ea"/>
              </a:rPr>
              <a:t>文化校园建设计划</a:t>
            </a:r>
            <a:br>
              <a:rPr lang="zh-CN" altLang="en-US" sz="3200" b="1" dirty="0" smtClean="0">
                <a:solidFill>
                  <a:srgbClr val="FFFF00"/>
                </a:solidFill>
                <a:latin typeface="微软雅黑" panose="020B0503020204020204" charset="-122"/>
                <a:ea typeface="微软雅黑" panose="020B0503020204020204" charset="-122"/>
                <a:sym typeface="+mn-ea"/>
              </a:rPr>
            </a:br>
            <a:endParaRPr lang="zh-CN" altLang="en-US" sz="3200" b="1" dirty="0">
              <a:solidFill>
                <a:srgbClr val="FFFF00"/>
              </a:solidFill>
              <a:latin typeface="微软雅黑" panose="020B0503020204020204" charset="-122"/>
              <a:ea typeface="微软雅黑" panose="020B0503020204020204" charset="-122"/>
              <a:sym typeface="+mn-ea"/>
            </a:endParaRPr>
          </a:p>
        </p:txBody>
      </p:sp>
      <p:sp>
        <p:nvSpPr>
          <p:cNvPr id="3" name="内容占位符 2"/>
          <p:cNvSpPr>
            <a:spLocks noGrp="1"/>
          </p:cNvSpPr>
          <p:nvPr>
            <p:ph idx="1"/>
          </p:nvPr>
        </p:nvSpPr>
        <p:spPr>
          <a:xfrm>
            <a:off x="395536" y="1484784"/>
            <a:ext cx="8229600" cy="4525963"/>
          </a:xfrm>
        </p:spPr>
        <p:txBody>
          <a:bodyPr/>
          <a:lstStyle/>
          <a:p>
            <a:pPr>
              <a:lnSpc>
                <a:spcPts val="3300"/>
              </a:lnSpc>
            </a:pPr>
            <a:r>
              <a:rPr lang="zh-CN" altLang="en-US" sz="2400" b="1" dirty="0" smtClean="0">
                <a:solidFill>
                  <a:schemeClr val="bg1"/>
                </a:solidFill>
                <a:latin typeface="楷体" panose="02010609060101010101" pitchFamily="49" charset="-122"/>
                <a:ea typeface="楷体" panose="02010609060101010101" pitchFamily="49" charset="-122"/>
                <a:sym typeface="宋体" panose="02010600030101010101" pitchFamily="2" charset="-122"/>
              </a:rPr>
              <a:t>高校的文化建设，它反映了一所高校师生的精神面貌、价值取向，学术氛围和求真精神，体现在校风、教风和学风之中，体现在一所高校的校园规划、建筑风貌、人文景观之中，是一所大学的立校之本，我们必须高度重视。</a:t>
            </a:r>
            <a:endParaRPr lang="zh-CN" altLang="en-US" sz="2400" dirty="0">
              <a:solidFill>
                <a:schemeClr val="bg1"/>
              </a:solidFill>
              <a:latin typeface="楷体" panose="02010609060101010101" pitchFamily="49" charset="-122"/>
              <a:ea typeface="楷体" panose="02010609060101010101" pitchFamily="49" charset="-122"/>
            </a:endParaRPr>
          </a:p>
        </p:txBody>
      </p:sp>
      <p:sp>
        <p:nvSpPr>
          <p:cNvPr id="4" name="文本框 342030"/>
          <p:cNvSpPr txBox="1">
            <a:spLocks noChangeArrowheads="1"/>
          </p:cNvSpPr>
          <p:nvPr/>
        </p:nvSpPr>
        <p:spPr bwMode="auto">
          <a:xfrm>
            <a:off x="899592" y="3356992"/>
            <a:ext cx="7053088" cy="46166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eaLnBrk="0" hangingPunct="0">
              <a:buFont typeface="Wingdings" panose="05000000000000000000" pitchFamily="2" charset="2"/>
              <a:buChar char="Ø"/>
            </a:pPr>
            <a:r>
              <a:rPr lang="zh-CN" altLang="en-US" sz="2400" b="1" dirty="0">
                <a:solidFill>
                  <a:srgbClr val="33FF8F"/>
                </a:solidFill>
                <a:latin typeface="+mj-ea"/>
                <a:ea typeface="+mj-ea"/>
                <a:sym typeface="宋体" panose="02010600030101010101" pitchFamily="2" charset="-122"/>
              </a:rPr>
              <a:t>一流的高职院校应有一流的文化</a:t>
            </a:r>
            <a:endParaRPr lang="zh-CN" altLang="en-US" sz="2400" b="1" dirty="0">
              <a:solidFill>
                <a:srgbClr val="33FF8F"/>
              </a:solidFill>
              <a:latin typeface="+mj-ea"/>
              <a:ea typeface="+mj-ea"/>
              <a:sym typeface="宋体" panose="02010600030101010101" pitchFamily="2" charset="-122"/>
            </a:endParaRPr>
          </a:p>
        </p:txBody>
      </p:sp>
      <p:sp>
        <p:nvSpPr>
          <p:cNvPr id="5" name="文本框 342027"/>
          <p:cNvSpPr txBox="1">
            <a:spLocks noChangeArrowheads="1"/>
          </p:cNvSpPr>
          <p:nvPr/>
        </p:nvSpPr>
        <p:spPr bwMode="auto">
          <a:xfrm>
            <a:off x="971600" y="4005064"/>
            <a:ext cx="7171258" cy="4247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90000"/>
              </a:lnSpc>
              <a:buFont typeface="Wingdings" panose="05000000000000000000" pitchFamily="2" charset="2"/>
              <a:buChar char="Ø"/>
            </a:pPr>
            <a:r>
              <a:rPr lang="zh-CN" altLang="en-US" sz="2400" b="1" dirty="0">
                <a:solidFill>
                  <a:srgbClr val="33FF8F"/>
                </a:solidFill>
                <a:latin typeface="+mj-ea"/>
                <a:ea typeface="+mj-ea"/>
                <a:sym typeface="宋体" panose="02010600030101010101" pitchFamily="2" charset="-122"/>
              </a:rPr>
              <a:t>一流的文化是一流的高职院校建</a:t>
            </a:r>
            <a:r>
              <a:rPr lang="zh-CN" altLang="en-US" sz="2400" b="1" dirty="0" smtClean="0">
                <a:solidFill>
                  <a:srgbClr val="33FF8F"/>
                </a:solidFill>
                <a:latin typeface="+mj-ea"/>
                <a:ea typeface="+mj-ea"/>
                <a:sym typeface="宋体" panose="02010600030101010101" pitchFamily="2" charset="-122"/>
              </a:rPr>
              <a:t>设持</a:t>
            </a:r>
            <a:r>
              <a:rPr lang="zh-CN" altLang="en-US" sz="2400" b="1" dirty="0">
                <a:solidFill>
                  <a:srgbClr val="33FF8F"/>
                </a:solidFill>
                <a:latin typeface="+mj-ea"/>
                <a:ea typeface="+mj-ea"/>
                <a:sym typeface="宋体" panose="02010600030101010101" pitchFamily="2" charset="-122"/>
              </a:rPr>
              <a:t>续发展的支撑</a:t>
            </a:r>
            <a:endParaRPr lang="zh-CN" altLang="en-US" sz="2400" b="1" dirty="0">
              <a:solidFill>
                <a:srgbClr val="33FF8F"/>
              </a:solidFill>
              <a:latin typeface="+mj-ea"/>
              <a:ea typeface="+mj-ea"/>
              <a:sym typeface="宋体" panose="02010600030101010101" pitchFamily="2" charset="-122"/>
            </a:endParaRPr>
          </a:p>
        </p:txBody>
      </p:sp>
      <p:sp>
        <p:nvSpPr>
          <p:cNvPr id="6" name="文本框 342026"/>
          <p:cNvSpPr txBox="1">
            <a:spLocks noChangeArrowheads="1"/>
          </p:cNvSpPr>
          <p:nvPr/>
        </p:nvSpPr>
        <p:spPr bwMode="auto">
          <a:xfrm>
            <a:off x="971600" y="4581128"/>
            <a:ext cx="702945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eaLnBrk="0" hangingPunct="0">
              <a:buFont typeface="Wingdings" panose="05000000000000000000" pitchFamily="2" charset="2"/>
              <a:buChar char="Ø"/>
            </a:pPr>
            <a:r>
              <a:rPr lang="zh-CN" altLang="en-US" sz="2400" b="1" dirty="0">
                <a:solidFill>
                  <a:srgbClr val="33FF8F"/>
                </a:solidFill>
                <a:latin typeface="+mj-ea"/>
                <a:ea typeface="+mj-ea"/>
                <a:sym typeface="宋体" panose="02010600030101010101" pitchFamily="2" charset="-122"/>
              </a:rPr>
              <a:t>一所高职院校的特色主要体现在她</a:t>
            </a:r>
            <a:r>
              <a:rPr lang="zh-CN" altLang="en-US" sz="2400" b="1" dirty="0" smtClean="0">
                <a:solidFill>
                  <a:srgbClr val="33FF8F"/>
                </a:solidFill>
                <a:latin typeface="+mj-ea"/>
                <a:ea typeface="+mj-ea"/>
                <a:sym typeface="宋体" panose="02010600030101010101" pitchFamily="2" charset="-122"/>
              </a:rPr>
              <a:t>的主</a:t>
            </a:r>
            <a:r>
              <a:rPr lang="zh-CN" altLang="en-US" sz="2400" b="1" dirty="0">
                <a:solidFill>
                  <a:srgbClr val="33FF8F"/>
                </a:solidFill>
                <a:latin typeface="+mj-ea"/>
                <a:ea typeface="+mj-ea"/>
                <a:sym typeface="宋体" panose="02010600030101010101" pitchFamily="2" charset="-122"/>
              </a:rPr>
              <a:t>体文化上</a:t>
            </a:r>
            <a:endParaRPr lang="zh-CN" altLang="en-US" sz="2400" b="1" dirty="0">
              <a:solidFill>
                <a:srgbClr val="33FF8F"/>
              </a:solidFill>
              <a:latin typeface="+mj-ea"/>
              <a:ea typeface="+mj-ea"/>
              <a:sym typeface="宋体" panose="02010600030101010101" pitchFamily="2" charset="-122"/>
            </a:endParaRPr>
          </a:p>
        </p:txBody>
      </p:sp>
      <p:sp>
        <p:nvSpPr>
          <p:cNvPr id="7" name="文本框 342026"/>
          <p:cNvSpPr txBox="1">
            <a:spLocks noChangeArrowheads="1"/>
          </p:cNvSpPr>
          <p:nvPr/>
        </p:nvSpPr>
        <p:spPr bwMode="auto">
          <a:xfrm>
            <a:off x="755576" y="5301208"/>
            <a:ext cx="7560840" cy="46166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eaLnBrk="0" hangingPunct="0"/>
            <a:r>
              <a:rPr lang="zh-CN" altLang="en-US" sz="2400" b="1" dirty="0" smtClean="0">
                <a:solidFill>
                  <a:srgbClr val="FFFF00"/>
                </a:solidFill>
                <a:latin typeface="+mj-ea"/>
                <a:ea typeface="+mj-ea"/>
                <a:sym typeface="宋体" panose="02010600030101010101" pitchFamily="2" charset="-122"/>
              </a:rPr>
              <a:t>不同高校学生为什么有差异，主要体现在文化的差异上</a:t>
            </a:r>
            <a:endParaRPr lang="zh-CN" altLang="en-US" sz="2400" b="1" dirty="0">
              <a:solidFill>
                <a:srgbClr val="FFFF00"/>
              </a:solidFill>
              <a:latin typeface="+mj-ea"/>
              <a:ea typeface="+mj-ea"/>
              <a:sym typeface="宋体" panose="02010600030101010101" pitchFamily="2" charset="-122"/>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971600" y="1916833"/>
            <a:ext cx="7488832" cy="3816424"/>
          </a:xfrm>
        </p:spPr>
        <p:style>
          <a:lnRef idx="0">
            <a:schemeClr val="accent6"/>
          </a:lnRef>
          <a:fillRef idx="3">
            <a:schemeClr val="accent6"/>
          </a:fillRef>
          <a:effectRef idx="3">
            <a:schemeClr val="accent6"/>
          </a:effectRef>
          <a:fontRef idx="minor">
            <a:schemeClr val="lt1"/>
          </a:fontRef>
        </p:style>
        <p:txBody>
          <a:bodyPr/>
          <a:lstStyle/>
          <a:p>
            <a:r>
              <a:rPr lang="zh-CN" altLang="en-US" b="1" dirty="0" smtClean="0">
                <a:solidFill>
                  <a:schemeClr val="bg1"/>
                </a:solidFill>
                <a:latin typeface="+mj-ea"/>
                <a:ea typeface="+mj-ea"/>
              </a:rPr>
              <a:t>文化是一所学校的灵魂</a:t>
            </a:r>
            <a:r>
              <a:rPr lang="en-US" altLang="zh-CN" b="1" dirty="0" smtClean="0">
                <a:solidFill>
                  <a:schemeClr val="bg1"/>
                </a:solidFill>
                <a:latin typeface="+mj-ea"/>
                <a:ea typeface="+mj-ea"/>
              </a:rPr>
              <a:t>;</a:t>
            </a:r>
            <a:endParaRPr lang="en-US" altLang="zh-CN" b="1" dirty="0" smtClean="0">
              <a:solidFill>
                <a:schemeClr val="bg1"/>
              </a:solidFill>
              <a:latin typeface="+mj-ea"/>
              <a:ea typeface="+mj-ea"/>
            </a:endParaRPr>
          </a:p>
          <a:p>
            <a:r>
              <a:rPr lang="zh-CN" altLang="en-US" b="1" dirty="0" smtClean="0">
                <a:solidFill>
                  <a:schemeClr val="bg1"/>
                </a:solidFill>
                <a:latin typeface="+mj-ea"/>
                <a:ea typeface="+mj-ea"/>
              </a:rPr>
              <a:t>文化是学校发展之根</a:t>
            </a:r>
            <a:r>
              <a:rPr lang="en-US" altLang="zh-CN" b="1" dirty="0" smtClean="0">
                <a:solidFill>
                  <a:schemeClr val="bg1"/>
                </a:solidFill>
                <a:latin typeface="+mj-ea"/>
                <a:ea typeface="+mj-ea"/>
              </a:rPr>
              <a:t>;</a:t>
            </a:r>
            <a:endParaRPr lang="en-US" altLang="zh-CN" b="1" dirty="0" smtClean="0">
              <a:solidFill>
                <a:schemeClr val="bg1"/>
              </a:solidFill>
              <a:latin typeface="+mj-ea"/>
              <a:ea typeface="+mj-ea"/>
            </a:endParaRPr>
          </a:p>
          <a:p>
            <a:r>
              <a:rPr lang="zh-CN" altLang="en-US" b="1" dirty="0" smtClean="0">
                <a:solidFill>
                  <a:schemeClr val="bg1"/>
                </a:solidFill>
                <a:latin typeface="+mj-ea"/>
                <a:ea typeface="+mj-ea"/>
              </a:rPr>
              <a:t>文化是一所学校凝聚力和活力的源泉；</a:t>
            </a:r>
            <a:endParaRPr lang="zh-CN" altLang="en-US" b="1" dirty="0" smtClean="0">
              <a:solidFill>
                <a:schemeClr val="bg1"/>
              </a:solidFill>
              <a:latin typeface="+mj-ea"/>
              <a:ea typeface="+mj-ea"/>
            </a:endParaRPr>
          </a:p>
          <a:p>
            <a:r>
              <a:rPr lang="zh-CN" altLang="en-US" b="1" dirty="0" smtClean="0">
                <a:solidFill>
                  <a:schemeClr val="bg1"/>
                </a:solidFill>
                <a:latin typeface="+mj-ea"/>
                <a:ea typeface="+mj-ea"/>
              </a:rPr>
              <a:t>办学校就是办文化</a:t>
            </a:r>
            <a:r>
              <a:rPr lang="en-US" altLang="zh-CN" b="1" dirty="0" smtClean="0">
                <a:solidFill>
                  <a:schemeClr val="bg1"/>
                </a:solidFill>
                <a:latin typeface="+mj-ea"/>
                <a:ea typeface="+mj-ea"/>
              </a:rPr>
              <a:t>;</a:t>
            </a:r>
            <a:endParaRPr lang="en-US" altLang="zh-CN" b="1" dirty="0" smtClean="0">
              <a:solidFill>
                <a:schemeClr val="bg1"/>
              </a:solidFill>
              <a:latin typeface="+mj-ea"/>
              <a:ea typeface="+mj-ea"/>
            </a:endParaRPr>
          </a:p>
          <a:p>
            <a:r>
              <a:rPr lang="zh-CN" altLang="en-US" b="1" dirty="0" smtClean="0">
                <a:solidFill>
                  <a:schemeClr val="bg1"/>
                </a:solidFill>
                <a:latin typeface="+mj-ea"/>
                <a:ea typeface="+mj-ea"/>
              </a:rPr>
              <a:t>办大学就是办氛围；</a:t>
            </a:r>
            <a:endParaRPr lang="en-US" altLang="zh-CN" b="1" dirty="0" smtClean="0">
              <a:solidFill>
                <a:schemeClr val="bg1"/>
              </a:solidFill>
              <a:latin typeface="+mj-ea"/>
              <a:ea typeface="+mj-ea"/>
            </a:endParaRPr>
          </a:p>
          <a:p>
            <a:r>
              <a:rPr lang="zh-CN" altLang="en-US" b="1" dirty="0" smtClean="0">
                <a:solidFill>
                  <a:schemeClr val="bg1"/>
                </a:solidFill>
                <a:latin typeface="+mj-ea"/>
                <a:ea typeface="+mj-ea"/>
              </a:rPr>
              <a:t>先进学校文化将使大学生一生受益。</a:t>
            </a:r>
            <a:endParaRPr lang="zh-CN" altLang="en-US" b="1" dirty="0">
              <a:solidFill>
                <a:schemeClr val="bg1"/>
              </a:solidFill>
              <a:latin typeface="+mj-ea"/>
              <a:ea typeface="+mj-ea"/>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Rectangle 6"/>
          <p:cNvSpPr>
            <a:spLocks noGrp="1" noChangeArrowheads="1"/>
          </p:cNvSpPr>
          <p:nvPr>
            <p:ph idx="1"/>
          </p:nvPr>
        </p:nvSpPr>
        <p:spPr>
          <a:xfrm>
            <a:off x="467544" y="1844824"/>
            <a:ext cx="8229600" cy="4525963"/>
          </a:xfrm>
        </p:spPr>
        <p:txBody>
          <a:bodyPr/>
          <a:lstStyle/>
          <a:p>
            <a:pPr>
              <a:lnSpc>
                <a:spcPts val="8000"/>
              </a:lnSpc>
              <a:buNone/>
            </a:pPr>
            <a:r>
              <a:rPr lang="zh-CN" altLang="en-US" sz="5400" b="1" dirty="0" smtClean="0">
                <a:solidFill>
                  <a:schemeClr val="bg1"/>
                </a:solidFill>
                <a:ea typeface="华文彩云" panose="02010800040101010101" pitchFamily="2" charset="-122"/>
              </a:rPr>
              <a:t>  缺</a:t>
            </a:r>
            <a:r>
              <a:rPr lang="zh-CN" altLang="en-US" sz="5400" b="1" dirty="0">
                <a:solidFill>
                  <a:schemeClr val="bg1"/>
                </a:solidFill>
                <a:ea typeface="华文彩云" panose="02010800040101010101" pitchFamily="2" charset="-122"/>
              </a:rPr>
              <a:t>乏卓越的大学文化，永远不可能成为卓越的大学</a:t>
            </a:r>
            <a:br>
              <a:rPr lang="zh-CN" altLang="en-US" sz="4000" dirty="0">
                <a:solidFill>
                  <a:schemeClr val="bg1"/>
                </a:solidFill>
              </a:rPr>
            </a:br>
            <a:r>
              <a:rPr lang="zh-CN" altLang="en-US" sz="4000" dirty="0">
                <a:solidFill>
                  <a:schemeClr val="bg1"/>
                </a:solidFill>
              </a:rPr>
              <a:t>                     </a:t>
            </a:r>
            <a:r>
              <a:rPr lang="zh-CN" altLang="en-US" sz="4000" dirty="0" smtClean="0">
                <a:solidFill>
                  <a:schemeClr val="bg1"/>
                </a:solidFill>
              </a:rPr>
              <a:t>          </a:t>
            </a:r>
            <a:r>
              <a:rPr lang="en-US" altLang="zh-CN" sz="4000" dirty="0" smtClean="0">
                <a:solidFill>
                  <a:schemeClr val="bg1"/>
                </a:solidFill>
              </a:rPr>
              <a:t>       </a:t>
            </a:r>
            <a:r>
              <a:rPr lang="zh-CN" altLang="en-US" sz="4000" dirty="0" smtClean="0">
                <a:solidFill>
                  <a:schemeClr val="bg1"/>
                </a:solidFill>
              </a:rPr>
              <a:t>眭</a:t>
            </a:r>
            <a:r>
              <a:rPr lang="zh-CN" altLang="en-US" sz="4000" dirty="0">
                <a:solidFill>
                  <a:schemeClr val="bg1"/>
                </a:solidFill>
              </a:rPr>
              <a:t>依凡</a:t>
            </a:r>
            <a:br>
              <a:rPr lang="zh-CN" altLang="en-US" sz="4000" dirty="0"/>
            </a:br>
            <a:endParaRPr lang="zh-CN" altLang="en-US" sz="4000"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95536" y="2060848"/>
            <a:ext cx="8229600" cy="4525963"/>
          </a:xfrm>
        </p:spPr>
        <p:txBody>
          <a:bodyPr/>
          <a:lstStyle/>
          <a:p>
            <a:pPr algn="ctr"/>
            <a:r>
              <a:rPr lang="zh-CN" altLang="en-US" sz="4800" b="1" dirty="0" smtClean="0">
                <a:solidFill>
                  <a:schemeClr val="bg1"/>
                </a:solidFill>
                <a:ea typeface="华文彩云" panose="02010800040101010101" pitchFamily="2" charset="-122"/>
              </a:rPr>
              <a:t>文化铸就品格</a:t>
            </a:r>
            <a:endParaRPr lang="zh-CN" altLang="en-US" sz="4800" b="1" dirty="0" smtClean="0">
              <a:solidFill>
                <a:schemeClr val="bg1"/>
              </a:solidFill>
              <a:ea typeface="华文彩云" panose="02010800040101010101" pitchFamily="2" charset="-122"/>
            </a:endParaRPr>
          </a:p>
          <a:p>
            <a:pPr algn="ctr"/>
            <a:endParaRPr lang="zh-CN" altLang="en-US" sz="4800" b="1" dirty="0" smtClean="0">
              <a:solidFill>
                <a:schemeClr val="bg1"/>
              </a:solidFill>
              <a:ea typeface="华文彩云" panose="02010800040101010101" pitchFamily="2" charset="-122"/>
            </a:endParaRPr>
          </a:p>
          <a:p>
            <a:pPr algn="ctr"/>
            <a:r>
              <a:rPr lang="zh-CN" altLang="en-US" sz="4800" b="1" dirty="0" smtClean="0">
                <a:solidFill>
                  <a:schemeClr val="bg1"/>
                </a:solidFill>
                <a:ea typeface="华文彩云" panose="02010800040101010101" pitchFamily="2" charset="-122"/>
              </a:rPr>
              <a:t>文化铸就品牌</a:t>
            </a:r>
            <a:endParaRPr lang="zh-CN" altLang="en-US" sz="4800" b="1" dirty="0">
              <a:solidFill>
                <a:schemeClr val="bg1"/>
              </a:solidFill>
              <a:ea typeface="华文彩云" panose="02010800040101010101" pitchFamily="2" charset="-122"/>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83568" y="1916832"/>
            <a:ext cx="7704856" cy="2221121"/>
          </a:xfrm>
          <a:prstGeom prst="rect">
            <a:avLst/>
          </a:prstGeom>
        </p:spPr>
        <p:txBody>
          <a:bodyPr wrap="square">
            <a:spAutoFit/>
          </a:bodyPr>
          <a:lstStyle/>
          <a:p>
            <a:pPr>
              <a:lnSpc>
                <a:spcPts val="8300"/>
              </a:lnSpc>
            </a:pPr>
            <a:r>
              <a:rPr lang="zh-CN" altLang="en-US" sz="4800" b="1" dirty="0" smtClean="0">
                <a:solidFill>
                  <a:schemeClr val="bg1"/>
                </a:solidFill>
                <a:ea typeface="隶书" panose="02010509060101010101" charset="-122"/>
              </a:rPr>
              <a:t>让文化融入校园的每个角落；</a:t>
            </a:r>
            <a:endParaRPr lang="zh-CN" altLang="en-US" sz="4800" b="1" dirty="0" smtClean="0">
              <a:solidFill>
                <a:schemeClr val="bg1"/>
              </a:solidFill>
              <a:ea typeface="隶书" panose="02010509060101010101" charset="-122"/>
            </a:endParaRPr>
          </a:p>
          <a:p>
            <a:pPr>
              <a:lnSpc>
                <a:spcPts val="8300"/>
              </a:lnSpc>
            </a:pPr>
            <a:r>
              <a:rPr lang="zh-CN" altLang="en-US" sz="4800" b="1" dirty="0" smtClean="0">
                <a:solidFill>
                  <a:schemeClr val="bg1"/>
                </a:solidFill>
                <a:ea typeface="隶书" panose="02010509060101010101" charset="-122"/>
              </a:rPr>
              <a:t>让文化融进每个南职人心中。</a:t>
            </a:r>
            <a:endParaRPr lang="zh-CN" altLang="en-US" sz="4800" b="1" dirty="0">
              <a:solidFill>
                <a:schemeClr val="bg1"/>
              </a:solidFill>
              <a:ea typeface="隶书" panose="02010509060101010101" charset="-122"/>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043608" y="1844824"/>
            <a:ext cx="6336704" cy="4525963"/>
          </a:xfrm>
        </p:spPr>
        <p:txBody>
          <a:bodyPr/>
          <a:lstStyle/>
          <a:p>
            <a:pPr>
              <a:lnSpc>
                <a:spcPts val="5500"/>
              </a:lnSpc>
            </a:pPr>
            <a:r>
              <a:rPr lang="zh-CN" altLang="en-US" b="1" dirty="0" smtClean="0">
                <a:solidFill>
                  <a:schemeClr val="bg1"/>
                </a:solidFill>
              </a:rPr>
              <a:t>聘请校园文化建设高手来规划，必须高起点、高水准、高规格。</a:t>
            </a:r>
            <a:endParaRPr lang="en-US" altLang="zh-CN" b="1" dirty="0" smtClean="0">
              <a:solidFill>
                <a:schemeClr val="bg1"/>
              </a:solidFill>
            </a:endParaRPr>
          </a:p>
          <a:p>
            <a:pPr>
              <a:lnSpc>
                <a:spcPts val="5500"/>
              </a:lnSpc>
            </a:pPr>
            <a:r>
              <a:rPr lang="zh-CN" altLang="en-US" b="1" dirty="0" smtClean="0">
                <a:solidFill>
                  <a:schemeClr val="bg1"/>
                </a:solidFill>
              </a:rPr>
              <a:t>现在开始逐步建设</a:t>
            </a:r>
            <a:endParaRPr lang="en-US" altLang="zh-CN" b="1" dirty="0" smtClean="0">
              <a:solidFill>
                <a:schemeClr val="bg1"/>
              </a:solidFill>
            </a:endParaRPr>
          </a:p>
          <a:p>
            <a:pPr>
              <a:lnSpc>
                <a:spcPts val="5500"/>
              </a:lnSpc>
            </a:pPr>
            <a:r>
              <a:rPr lang="zh-CN" altLang="en-US" b="1" dirty="0" smtClean="0">
                <a:solidFill>
                  <a:schemeClr val="bg1"/>
                </a:solidFill>
              </a:rPr>
              <a:t>用五到十年的时间基本完成</a:t>
            </a:r>
            <a:endParaRPr lang="zh-CN" altLang="en-US" b="1" dirty="0">
              <a:solidFill>
                <a:schemeClr val="bg1"/>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标题 1"/>
          <p:cNvSpPr>
            <a:spLocks noGrp="1"/>
          </p:cNvSpPr>
          <p:nvPr>
            <p:ph type="title"/>
          </p:nvPr>
        </p:nvSpPr>
        <p:spPr>
          <a:xfrm>
            <a:off x="395536" y="764704"/>
            <a:ext cx="8229600" cy="1143000"/>
          </a:xfrm>
        </p:spPr>
        <p:txBody>
          <a:bodyPr/>
          <a:lstStyle/>
          <a:p>
            <a:r>
              <a:rPr lang="en-US" altLang="zh-CN" sz="3200" b="1" dirty="0" smtClean="0">
                <a:solidFill>
                  <a:srgbClr val="FFFF00"/>
                </a:solidFill>
                <a:latin typeface="黑体" panose="02010609060101010101" pitchFamily="49" charset="-122"/>
                <a:ea typeface="黑体" panose="02010609060101010101" pitchFamily="49" charset="-122"/>
              </a:rPr>
              <a:t>10. </a:t>
            </a:r>
            <a:r>
              <a:rPr lang="zh-CN" altLang="en-US" sz="3200" b="1" dirty="0" smtClean="0">
                <a:solidFill>
                  <a:srgbClr val="FFFF00"/>
                </a:solidFill>
                <a:latin typeface="黑体" panose="02010609060101010101" pitchFamily="49" charset="-122"/>
                <a:ea typeface="黑体" panose="02010609060101010101" pitchFamily="49" charset="-122"/>
              </a:rPr>
              <a:t>治校水平提升计划</a:t>
            </a:r>
            <a:br>
              <a:rPr lang="zh-CN" altLang="en-US" sz="3200" b="1" dirty="0" smtClean="0">
                <a:solidFill>
                  <a:srgbClr val="FFFF00"/>
                </a:solidFill>
                <a:latin typeface="黑体" panose="02010609060101010101" pitchFamily="49" charset="-122"/>
                <a:ea typeface="黑体" panose="02010609060101010101" pitchFamily="49" charset="-122"/>
              </a:rPr>
            </a:br>
            <a:endParaRPr lang="zh-CN" altLang="en-US" sz="3200" dirty="0" smtClean="0">
              <a:solidFill>
                <a:srgbClr val="FFFF00"/>
              </a:solidFill>
              <a:latin typeface="黑体" panose="02010609060101010101" pitchFamily="49" charset="-122"/>
              <a:ea typeface="黑体" panose="02010609060101010101" pitchFamily="49" charset="-122"/>
            </a:endParaRPr>
          </a:p>
        </p:txBody>
      </p:sp>
      <p:sp>
        <p:nvSpPr>
          <p:cNvPr id="63490" name="内容占位符 2"/>
          <p:cNvSpPr>
            <a:spLocks noGrp="1"/>
          </p:cNvSpPr>
          <p:nvPr>
            <p:ph idx="1"/>
          </p:nvPr>
        </p:nvSpPr>
        <p:spPr>
          <a:xfrm>
            <a:off x="395536" y="1700809"/>
            <a:ext cx="8229600" cy="4320480"/>
          </a:xfrm>
        </p:spPr>
        <p:txBody>
          <a:bodyPr/>
          <a:lstStyle/>
          <a:p>
            <a:pPr>
              <a:buFontTx/>
              <a:buNone/>
            </a:pPr>
            <a:r>
              <a:rPr lang="en-US" altLang="zh-CN" sz="2400" b="1" dirty="0" smtClean="0">
                <a:solidFill>
                  <a:srgbClr val="33FF8F"/>
                </a:solidFill>
                <a:latin typeface="黑体" panose="02010609060101010101" pitchFamily="49" charset="-122"/>
                <a:ea typeface="黑体" panose="02010609060101010101" pitchFamily="49" charset="-122"/>
              </a:rPr>
              <a:t>  </a:t>
            </a:r>
            <a:r>
              <a:rPr lang="zh-CN" altLang="en-US" sz="2400" b="1" dirty="0" smtClean="0">
                <a:solidFill>
                  <a:srgbClr val="33FF8F"/>
                </a:solidFill>
                <a:latin typeface="黑体" panose="02010609060101010101" pitchFamily="49" charset="-122"/>
                <a:ea typeface="黑体" panose="02010609060101010101" pitchFamily="49" charset="-122"/>
              </a:rPr>
              <a:t>优质高职校申报之七：</a:t>
            </a:r>
            <a:r>
              <a:rPr lang="zh-CN" altLang="zh-CN" sz="2400" b="1" dirty="0" smtClean="0">
                <a:solidFill>
                  <a:srgbClr val="33FF8F"/>
                </a:solidFill>
                <a:latin typeface="黑体" panose="02010609060101010101" pitchFamily="49" charset="-122"/>
                <a:ea typeface="黑体" panose="02010609060101010101" pitchFamily="49" charset="-122"/>
              </a:rPr>
              <a:t>推进管理体制机制改革创新</a:t>
            </a:r>
            <a:endParaRPr lang="en-US" altLang="zh-CN" sz="2400" b="1" dirty="0" smtClean="0">
              <a:solidFill>
                <a:srgbClr val="33FF8F"/>
              </a:solidFill>
              <a:latin typeface="黑体" panose="02010609060101010101" pitchFamily="49" charset="-122"/>
              <a:ea typeface="黑体" panose="02010609060101010101" pitchFamily="49" charset="-122"/>
            </a:endParaRPr>
          </a:p>
          <a:p>
            <a:r>
              <a:rPr lang="zh-CN" altLang="zh-CN" sz="2400" b="1" dirty="0" smtClean="0">
                <a:solidFill>
                  <a:schemeClr val="bg1"/>
                </a:solidFill>
                <a:latin typeface="楷体" panose="02010609060101010101" pitchFamily="49" charset="-122"/>
                <a:ea typeface="楷体" panose="02010609060101010101" pitchFamily="49" charset="-122"/>
              </a:rPr>
              <a:t>建立和完善现代大学制度和</a:t>
            </a:r>
            <a:r>
              <a:rPr lang="zh-CN" altLang="zh-CN" sz="2400" b="1" dirty="0" smtClean="0">
                <a:solidFill>
                  <a:srgbClr val="FFFF00"/>
                </a:solidFill>
                <a:latin typeface="楷体" panose="02010609060101010101" pitchFamily="49" charset="-122"/>
                <a:ea typeface="楷体" panose="02010609060101010101" pitchFamily="49" charset="-122"/>
              </a:rPr>
              <a:t>治理体系</a:t>
            </a:r>
            <a:r>
              <a:rPr lang="zh-CN" altLang="zh-CN" sz="2400" b="1" dirty="0" smtClean="0">
                <a:solidFill>
                  <a:schemeClr val="bg1"/>
                </a:solidFill>
                <a:latin typeface="楷体" panose="02010609060101010101" pitchFamily="49" charset="-122"/>
                <a:ea typeface="楷体" panose="02010609060101010101" pitchFamily="49" charset="-122"/>
              </a:rPr>
              <a:t>，全面提升治理能力和水平。</a:t>
            </a:r>
            <a:endParaRPr lang="en-US" altLang="zh-CN" sz="2400" b="1" dirty="0" smtClean="0">
              <a:solidFill>
                <a:schemeClr val="bg1"/>
              </a:solidFill>
              <a:latin typeface="楷体" panose="02010609060101010101" pitchFamily="49" charset="-122"/>
              <a:ea typeface="楷体" panose="02010609060101010101" pitchFamily="49" charset="-122"/>
            </a:endParaRPr>
          </a:p>
          <a:p>
            <a:r>
              <a:rPr lang="zh-CN" altLang="zh-CN" sz="2400" b="1" dirty="0" smtClean="0">
                <a:solidFill>
                  <a:schemeClr val="bg1"/>
                </a:solidFill>
                <a:latin typeface="楷体" panose="02010609060101010101" pitchFamily="49" charset="-122"/>
                <a:ea typeface="楷体" panose="02010609060101010101" pitchFamily="49" charset="-122"/>
              </a:rPr>
              <a:t>推进依法治校，加强以学校章程为核心的</a:t>
            </a:r>
            <a:r>
              <a:rPr lang="zh-CN" altLang="zh-CN" sz="2400" b="1" dirty="0" smtClean="0">
                <a:solidFill>
                  <a:srgbClr val="FFFF00"/>
                </a:solidFill>
                <a:latin typeface="楷体" panose="02010609060101010101" pitchFamily="49" charset="-122"/>
                <a:ea typeface="楷体" panose="02010609060101010101" pitchFamily="49" charset="-122"/>
              </a:rPr>
              <a:t>制度体系</a:t>
            </a:r>
            <a:r>
              <a:rPr lang="zh-CN" altLang="zh-CN" sz="2400" b="1" dirty="0" smtClean="0">
                <a:solidFill>
                  <a:schemeClr val="bg1"/>
                </a:solidFill>
                <a:latin typeface="楷体" panose="02010609060101010101" pitchFamily="49" charset="-122"/>
                <a:ea typeface="楷体" panose="02010609060101010101" pitchFamily="49" charset="-122"/>
              </a:rPr>
              <a:t>建设。</a:t>
            </a:r>
            <a:endParaRPr lang="en-US" altLang="zh-CN" sz="2400" b="1" dirty="0" smtClean="0">
              <a:solidFill>
                <a:schemeClr val="bg1"/>
              </a:solidFill>
              <a:latin typeface="楷体" panose="02010609060101010101" pitchFamily="49" charset="-122"/>
              <a:ea typeface="楷体" panose="02010609060101010101" pitchFamily="49" charset="-122"/>
            </a:endParaRPr>
          </a:p>
          <a:p>
            <a:r>
              <a:rPr lang="zh-CN" altLang="zh-CN" sz="2400" b="1" dirty="0" smtClean="0">
                <a:solidFill>
                  <a:schemeClr val="bg1"/>
                </a:solidFill>
                <a:latin typeface="楷体" panose="02010609060101010101" pitchFamily="49" charset="-122"/>
                <a:ea typeface="楷体" panose="02010609060101010101" pitchFamily="49" charset="-122"/>
              </a:rPr>
              <a:t>坚持立德树人，弘扬工匠精神。加强校园文化建设，营造良好育人环境。</a:t>
            </a:r>
            <a:r>
              <a:rPr lang="zh-CN" altLang="en-US" sz="2400" b="1" dirty="0" smtClean="0">
                <a:solidFill>
                  <a:schemeClr val="bg1"/>
                </a:solidFill>
                <a:latin typeface="楷体" panose="02010609060101010101" pitchFamily="49" charset="-122"/>
                <a:ea typeface="楷体" panose="02010609060101010101" pitchFamily="49" charset="-122"/>
              </a:rPr>
              <a:t>（</a:t>
            </a:r>
            <a:r>
              <a:rPr lang="zh-CN" altLang="zh-CN" sz="2400" b="1" dirty="0" smtClean="0">
                <a:solidFill>
                  <a:srgbClr val="FFFF00"/>
                </a:solidFill>
                <a:latin typeface="楷体" panose="02010609060101010101" pitchFamily="49" charset="-122"/>
                <a:ea typeface="楷体" panose="02010609060101010101" pitchFamily="49" charset="-122"/>
              </a:rPr>
              <a:t>校园文化建设</a:t>
            </a:r>
            <a:r>
              <a:rPr lang="zh-CN" altLang="en-US" sz="2400" b="1" dirty="0" smtClean="0">
                <a:solidFill>
                  <a:srgbClr val="FFFF00"/>
                </a:solidFill>
                <a:latin typeface="楷体" panose="02010609060101010101" pitchFamily="49" charset="-122"/>
                <a:ea typeface="楷体" panose="02010609060101010101" pitchFamily="49" charset="-122"/>
              </a:rPr>
              <a:t>体系</a:t>
            </a:r>
            <a:r>
              <a:rPr lang="zh-CN" altLang="en-US" sz="2400" b="1" dirty="0" smtClean="0">
                <a:solidFill>
                  <a:schemeClr val="bg1"/>
                </a:solidFill>
                <a:latin typeface="楷体" panose="02010609060101010101" pitchFamily="49" charset="-122"/>
                <a:ea typeface="楷体" panose="02010609060101010101" pitchFamily="49" charset="-122"/>
              </a:rPr>
              <a:t>）</a:t>
            </a:r>
            <a:endParaRPr lang="en-US" altLang="zh-CN" sz="2400" b="1" dirty="0" smtClean="0">
              <a:solidFill>
                <a:schemeClr val="bg1"/>
              </a:solidFill>
              <a:latin typeface="楷体" panose="02010609060101010101" pitchFamily="49" charset="-122"/>
              <a:ea typeface="楷体" panose="02010609060101010101" pitchFamily="49" charset="-122"/>
            </a:endParaRPr>
          </a:p>
          <a:p>
            <a:r>
              <a:rPr lang="zh-CN" altLang="zh-CN" sz="2400" b="1" dirty="0" smtClean="0">
                <a:solidFill>
                  <a:schemeClr val="bg1"/>
                </a:solidFill>
                <a:latin typeface="楷体" panose="02010609060101010101" pitchFamily="49" charset="-122"/>
                <a:ea typeface="楷体" panose="02010609060101010101" pitchFamily="49" charset="-122"/>
              </a:rPr>
              <a:t>健全内部</a:t>
            </a:r>
            <a:r>
              <a:rPr lang="zh-CN" altLang="zh-CN" sz="2400" b="1" dirty="0" smtClean="0">
                <a:solidFill>
                  <a:srgbClr val="FFFF00"/>
                </a:solidFill>
                <a:latin typeface="楷体" panose="02010609060101010101" pitchFamily="49" charset="-122"/>
                <a:ea typeface="楷体" panose="02010609060101010101" pitchFamily="49" charset="-122"/>
              </a:rPr>
              <a:t>质量保障体系</a:t>
            </a:r>
            <a:r>
              <a:rPr lang="zh-CN" altLang="zh-CN" sz="2400" b="1" dirty="0" smtClean="0">
                <a:solidFill>
                  <a:schemeClr val="bg1"/>
                </a:solidFill>
                <a:latin typeface="楷体" panose="02010609060101010101" pitchFamily="49" charset="-122"/>
                <a:ea typeface="楷体" panose="02010609060101010101" pitchFamily="49" charset="-122"/>
              </a:rPr>
              <a:t>，建立教学工作诊断和改进制度。</a:t>
            </a:r>
            <a:endParaRPr lang="en-US" altLang="zh-CN" sz="2400" b="1" dirty="0" smtClean="0">
              <a:solidFill>
                <a:schemeClr val="bg1"/>
              </a:solidFill>
              <a:latin typeface="楷体" panose="02010609060101010101" pitchFamily="49" charset="-122"/>
              <a:ea typeface="楷体" panose="02010609060101010101" pitchFamily="49" charset="-122"/>
            </a:endParaRPr>
          </a:p>
          <a:p>
            <a:r>
              <a:rPr lang="zh-CN" altLang="zh-CN" sz="2400" b="1" dirty="0" smtClean="0">
                <a:solidFill>
                  <a:schemeClr val="bg1"/>
                </a:solidFill>
                <a:latin typeface="楷体" panose="02010609060101010101" pitchFamily="49" charset="-122"/>
                <a:ea typeface="楷体" panose="02010609060101010101" pitchFamily="49" charset="-122"/>
              </a:rPr>
              <a:t>深化创新创业教育改革，建立健全</a:t>
            </a:r>
            <a:r>
              <a:rPr lang="zh-CN" altLang="zh-CN" sz="2400" b="1" dirty="0" smtClean="0">
                <a:solidFill>
                  <a:srgbClr val="FFFF00"/>
                </a:solidFill>
                <a:latin typeface="楷体" panose="02010609060101010101" pitchFamily="49" charset="-122"/>
                <a:ea typeface="楷体" panose="02010609060101010101" pitchFamily="49" charset="-122"/>
              </a:rPr>
              <a:t>创新创业教育体系</a:t>
            </a:r>
            <a:r>
              <a:rPr lang="zh-CN" altLang="zh-CN" sz="2400" b="1" dirty="0" smtClean="0">
                <a:solidFill>
                  <a:schemeClr val="bg1"/>
                </a:solidFill>
                <a:latin typeface="楷体" panose="02010609060101010101" pitchFamily="49" charset="-122"/>
                <a:ea typeface="楷体" panose="02010609060101010101" pitchFamily="49" charset="-122"/>
              </a:rPr>
              <a:t>，积极推进创新创业教育课程和实践平台建设。</a:t>
            </a:r>
            <a:endParaRPr lang="zh-CN" altLang="zh-CN" sz="2400" b="1" dirty="0" smtClean="0">
              <a:solidFill>
                <a:schemeClr val="bg1"/>
              </a:solidFill>
              <a:latin typeface="楷体" panose="02010609060101010101" pitchFamily="49" charset="-122"/>
              <a:ea typeface="楷体" panose="02010609060101010101" pitchFamily="49" charset="-122"/>
            </a:endParaRPr>
          </a:p>
          <a:p>
            <a:endParaRPr lang="zh-CN" altLang="zh-CN" dirty="0" smtClean="0"/>
          </a:p>
          <a:p>
            <a:endParaRPr lang="zh-CN" altLang="en-US" dirty="0" smtClean="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Oval 3"/>
          <p:cNvSpPr>
            <a:spLocks noChangeArrowheads="1"/>
          </p:cNvSpPr>
          <p:nvPr/>
        </p:nvSpPr>
        <p:spPr bwMode="auto">
          <a:xfrm>
            <a:off x="323528" y="1628800"/>
            <a:ext cx="2952750" cy="1041400"/>
          </a:xfrm>
          <a:prstGeom prst="ellipse">
            <a:avLst/>
          </a:prstGeom>
          <a:gradFill rotWithShape="1">
            <a:gsLst>
              <a:gs pos="0">
                <a:schemeClr val="bg1"/>
              </a:gs>
              <a:gs pos="100000">
                <a:srgbClr val="00002F"/>
              </a:gs>
            </a:gsLst>
            <a:lin ang="18900000" scaled="1"/>
          </a:gradFill>
          <a:ln w="9525">
            <a:solidFill>
              <a:schemeClr val="tx1"/>
            </a:solidFill>
            <a:round/>
          </a:ln>
        </p:spPr>
        <p:txBody>
          <a:bodyPr wrap="none" anchor="ctr"/>
          <a:lstStyle/>
          <a:p>
            <a:pPr algn="ctr">
              <a:buFont typeface="Wingdings" panose="05000000000000000000" pitchFamily="2" charset="2"/>
              <a:buNone/>
            </a:pPr>
            <a:r>
              <a:rPr lang="zh-CN" altLang="en-US" sz="2400" b="1" dirty="0">
                <a:latin typeface="Arial" panose="020B0604020202020204" pitchFamily="34" charset="0"/>
                <a:ea typeface="楷体_GB2312" pitchFamily="49" charset="-122"/>
              </a:rPr>
              <a:t>学校自主</a:t>
            </a:r>
            <a:r>
              <a:rPr lang="zh-CN" altLang="en-US" sz="2400" b="1" dirty="0" smtClean="0">
                <a:latin typeface="Arial" panose="020B0604020202020204" pitchFamily="34" charset="0"/>
                <a:ea typeface="楷体_GB2312" pitchFamily="49" charset="-122"/>
              </a:rPr>
              <a:t>权：七自主</a:t>
            </a:r>
            <a:endParaRPr lang="zh-CN" altLang="en-US" sz="2400" b="1" dirty="0">
              <a:latin typeface="Arial" panose="020B0604020202020204" pitchFamily="34" charset="0"/>
              <a:ea typeface="楷体_GB2312" pitchFamily="49" charset="-122"/>
            </a:endParaRPr>
          </a:p>
        </p:txBody>
      </p:sp>
      <p:sp>
        <p:nvSpPr>
          <p:cNvPr id="33794" name="Oval 4"/>
          <p:cNvSpPr>
            <a:spLocks noChangeArrowheads="1"/>
          </p:cNvSpPr>
          <p:nvPr/>
        </p:nvSpPr>
        <p:spPr bwMode="auto">
          <a:xfrm>
            <a:off x="5436096" y="836712"/>
            <a:ext cx="2952750" cy="927100"/>
          </a:xfrm>
          <a:prstGeom prst="ellipse">
            <a:avLst/>
          </a:prstGeom>
          <a:gradFill rotWithShape="1">
            <a:gsLst>
              <a:gs pos="0">
                <a:srgbClr val="0033CC"/>
              </a:gs>
              <a:gs pos="100000">
                <a:srgbClr val="00185E"/>
              </a:gs>
            </a:gsLst>
            <a:lin ang="5400000" scaled="1"/>
          </a:gradFill>
          <a:ln w="9525">
            <a:solidFill>
              <a:schemeClr val="tx1"/>
            </a:solidFill>
            <a:round/>
          </a:ln>
        </p:spPr>
        <p:txBody>
          <a:bodyPr wrap="none" anchor="ctr"/>
          <a:lstStyle/>
          <a:p>
            <a:pPr algn="ctr">
              <a:buFont typeface="Wingdings" panose="05000000000000000000" pitchFamily="2" charset="2"/>
              <a:buNone/>
            </a:pPr>
            <a:r>
              <a:rPr lang="zh-CN" altLang="en-US" sz="2800" b="1" dirty="0">
                <a:solidFill>
                  <a:schemeClr val="bg1"/>
                </a:solidFill>
                <a:latin typeface="Arial" panose="020B0604020202020204" pitchFamily="34" charset="0"/>
                <a:ea typeface="楷体_GB2312" pitchFamily="49" charset="-122"/>
              </a:rPr>
              <a:t>学校章程</a:t>
            </a:r>
            <a:endParaRPr lang="zh-CN" altLang="en-US" sz="2800" b="1" dirty="0">
              <a:solidFill>
                <a:schemeClr val="bg1"/>
              </a:solidFill>
              <a:latin typeface="Arial" panose="020B0604020202020204" pitchFamily="34" charset="0"/>
              <a:ea typeface="楷体_GB2312" pitchFamily="49" charset="-122"/>
            </a:endParaRPr>
          </a:p>
          <a:p>
            <a:pPr algn="ctr">
              <a:buFont typeface="Wingdings" panose="05000000000000000000" pitchFamily="2" charset="2"/>
              <a:buNone/>
            </a:pPr>
            <a:r>
              <a:rPr lang="zh-CN" altLang="en-US" b="1" dirty="0">
                <a:solidFill>
                  <a:schemeClr val="bg1"/>
                </a:solidFill>
                <a:latin typeface="Arial" panose="020B0604020202020204" pitchFamily="34" charset="0"/>
                <a:ea typeface="楷体_GB2312" pitchFamily="49" charset="-122"/>
              </a:rPr>
              <a:t>（管理制度）</a:t>
            </a:r>
            <a:endParaRPr lang="zh-CN" altLang="en-US" b="1" dirty="0">
              <a:solidFill>
                <a:schemeClr val="bg1"/>
              </a:solidFill>
              <a:latin typeface="Arial" panose="020B0604020202020204" pitchFamily="34" charset="0"/>
              <a:ea typeface="楷体_GB2312" pitchFamily="49" charset="-122"/>
            </a:endParaRPr>
          </a:p>
        </p:txBody>
      </p:sp>
      <p:sp>
        <p:nvSpPr>
          <p:cNvPr id="33795" name="Oval 5"/>
          <p:cNvSpPr>
            <a:spLocks noChangeArrowheads="1"/>
          </p:cNvSpPr>
          <p:nvPr/>
        </p:nvSpPr>
        <p:spPr bwMode="auto">
          <a:xfrm>
            <a:off x="395536" y="4437112"/>
            <a:ext cx="2951162" cy="1065212"/>
          </a:xfrm>
          <a:prstGeom prst="ellipse">
            <a:avLst/>
          </a:prstGeom>
          <a:gradFill rotWithShape="1">
            <a:gsLst>
              <a:gs pos="0">
                <a:srgbClr val="0000CC"/>
              </a:gs>
              <a:gs pos="100000">
                <a:srgbClr val="00005E"/>
              </a:gs>
            </a:gsLst>
            <a:lin ang="18900000" scaled="1"/>
          </a:gradFill>
          <a:ln w="9525">
            <a:solidFill>
              <a:schemeClr val="tx1"/>
            </a:solidFill>
            <a:round/>
          </a:ln>
        </p:spPr>
        <p:txBody>
          <a:bodyPr wrap="none" anchor="ctr"/>
          <a:lstStyle/>
          <a:p>
            <a:pPr>
              <a:buFont typeface="Wingdings" panose="05000000000000000000" pitchFamily="2" charset="2"/>
              <a:buNone/>
            </a:pPr>
            <a:r>
              <a:rPr lang="zh-CN" altLang="en-US" b="1" dirty="0" smtClean="0">
                <a:solidFill>
                  <a:schemeClr val="bg1"/>
                </a:solidFill>
                <a:ea typeface="楷体_GB2312" pitchFamily="49" charset="-122"/>
              </a:rPr>
              <a:t>合作办学</a:t>
            </a:r>
            <a:r>
              <a:rPr lang="zh-CN" altLang="en-US" b="1" dirty="0" smtClean="0">
                <a:solidFill>
                  <a:schemeClr val="bg1"/>
                </a:solidFill>
                <a:latin typeface="Arial" panose="020B0604020202020204" pitchFamily="34" charset="0"/>
              </a:rPr>
              <a:t>理</a:t>
            </a:r>
            <a:r>
              <a:rPr lang="zh-CN" altLang="en-US" b="1" dirty="0">
                <a:solidFill>
                  <a:schemeClr val="bg1"/>
                </a:solidFill>
                <a:latin typeface="Arial" panose="020B0604020202020204" pitchFamily="34" charset="0"/>
              </a:rPr>
              <a:t>事会</a:t>
            </a:r>
            <a:endParaRPr lang="zh-CN" altLang="en-US" b="1" dirty="0">
              <a:solidFill>
                <a:schemeClr val="bg1"/>
              </a:solidFill>
              <a:latin typeface="Arial" panose="020B0604020202020204" pitchFamily="34" charset="0"/>
            </a:endParaRPr>
          </a:p>
          <a:p>
            <a:pPr>
              <a:buFont typeface="Wingdings" panose="05000000000000000000" pitchFamily="2" charset="2"/>
              <a:buNone/>
            </a:pPr>
            <a:r>
              <a:rPr lang="zh-CN" altLang="en-US" b="1" dirty="0" smtClean="0">
                <a:solidFill>
                  <a:schemeClr val="bg1"/>
                </a:solidFill>
                <a:latin typeface="Arial" panose="020B0604020202020204" pitchFamily="34" charset="0"/>
                <a:ea typeface="楷体_GB2312" pitchFamily="49" charset="-122"/>
              </a:rPr>
              <a:t>校企合作董</a:t>
            </a:r>
            <a:r>
              <a:rPr lang="zh-CN" altLang="en-US" b="1" dirty="0">
                <a:solidFill>
                  <a:schemeClr val="bg1"/>
                </a:solidFill>
                <a:latin typeface="Arial" panose="020B0604020202020204" pitchFamily="34" charset="0"/>
                <a:ea typeface="楷体_GB2312" pitchFamily="49" charset="-122"/>
              </a:rPr>
              <a:t>事会制度</a:t>
            </a:r>
            <a:endParaRPr lang="zh-CN" altLang="en-US" b="1" dirty="0">
              <a:solidFill>
                <a:schemeClr val="bg1"/>
              </a:solidFill>
              <a:latin typeface="Arial" panose="020B0604020202020204" pitchFamily="34" charset="0"/>
              <a:ea typeface="楷体_GB2312" pitchFamily="49" charset="-122"/>
            </a:endParaRPr>
          </a:p>
        </p:txBody>
      </p:sp>
      <p:sp>
        <p:nvSpPr>
          <p:cNvPr id="33796" name="Oval 7"/>
          <p:cNvSpPr>
            <a:spLocks noChangeArrowheads="1"/>
          </p:cNvSpPr>
          <p:nvPr/>
        </p:nvSpPr>
        <p:spPr bwMode="auto">
          <a:xfrm>
            <a:off x="3189288" y="917575"/>
            <a:ext cx="2232025" cy="5680075"/>
          </a:xfrm>
          <a:prstGeom prst="ellipse">
            <a:avLst/>
          </a:prstGeom>
          <a:solidFill>
            <a:srgbClr val="FFFF00"/>
          </a:solidFill>
          <a:ln w="9525">
            <a:solidFill>
              <a:schemeClr val="tx1"/>
            </a:solidFill>
            <a:round/>
          </a:ln>
        </p:spPr>
        <p:txBody>
          <a:bodyPr wrap="none" anchor="ctr"/>
          <a:lstStyle/>
          <a:p>
            <a:pPr algn="ctr">
              <a:buFont typeface="Wingdings" panose="05000000000000000000" pitchFamily="2" charset="2"/>
              <a:buNone/>
            </a:pPr>
            <a:r>
              <a:rPr lang="zh-CN" altLang="en-US" sz="3200" b="1" dirty="0">
                <a:latin typeface="Arial" panose="020B0604020202020204" pitchFamily="34" charset="0"/>
                <a:ea typeface="黑体" panose="02010609060101010101" pitchFamily="49" charset="-122"/>
              </a:rPr>
              <a:t>现代职业</a:t>
            </a:r>
            <a:endParaRPr lang="zh-CN" altLang="en-US" sz="3200" b="1" dirty="0">
              <a:latin typeface="Arial" panose="020B0604020202020204" pitchFamily="34" charset="0"/>
              <a:ea typeface="黑体" panose="02010609060101010101" pitchFamily="49" charset="-122"/>
            </a:endParaRPr>
          </a:p>
          <a:p>
            <a:pPr algn="ctr">
              <a:buFont typeface="Wingdings" panose="05000000000000000000" pitchFamily="2" charset="2"/>
              <a:buNone/>
            </a:pPr>
            <a:r>
              <a:rPr lang="zh-CN" altLang="en-US" sz="3200" b="1" dirty="0">
                <a:latin typeface="Arial" panose="020B0604020202020204" pitchFamily="34" charset="0"/>
                <a:ea typeface="黑体" panose="02010609060101010101" pitchFamily="49" charset="-122"/>
              </a:rPr>
              <a:t>学校制度</a:t>
            </a:r>
            <a:endParaRPr lang="zh-CN" altLang="en-US" sz="3200" b="1" dirty="0">
              <a:latin typeface="Arial" panose="020B0604020202020204" pitchFamily="34" charset="0"/>
              <a:ea typeface="黑体" panose="02010609060101010101" pitchFamily="49" charset="-122"/>
            </a:endParaRPr>
          </a:p>
          <a:p>
            <a:pPr algn="ctr">
              <a:buFont typeface="Wingdings" panose="05000000000000000000" pitchFamily="2" charset="2"/>
              <a:buNone/>
            </a:pPr>
            <a:endParaRPr lang="zh-CN" altLang="en-US" sz="3200" b="1" dirty="0">
              <a:latin typeface="Arial" panose="020B0604020202020204" pitchFamily="34" charset="0"/>
              <a:ea typeface="黑体" panose="02010609060101010101" pitchFamily="49" charset="-122"/>
            </a:endParaRPr>
          </a:p>
          <a:p>
            <a:pPr algn="ctr">
              <a:buFont typeface="Wingdings" panose="05000000000000000000" pitchFamily="2" charset="2"/>
              <a:buNone/>
            </a:pPr>
            <a:r>
              <a:rPr lang="zh-CN" altLang="en-US" sz="3200" b="1" dirty="0">
                <a:latin typeface="Arial" panose="020B0604020202020204" pitchFamily="34" charset="0"/>
                <a:ea typeface="黑体" panose="02010609060101010101" pitchFamily="49" charset="-122"/>
              </a:rPr>
              <a:t>治理结构</a:t>
            </a:r>
            <a:endParaRPr lang="zh-CN" altLang="en-US" sz="3200" b="1" dirty="0">
              <a:latin typeface="Arial" panose="020B0604020202020204" pitchFamily="34" charset="0"/>
              <a:ea typeface="黑体" panose="02010609060101010101" pitchFamily="49" charset="-122"/>
            </a:endParaRPr>
          </a:p>
        </p:txBody>
      </p:sp>
      <p:sp>
        <p:nvSpPr>
          <p:cNvPr id="33797" name="Oval 3"/>
          <p:cNvSpPr>
            <a:spLocks noChangeArrowheads="1"/>
          </p:cNvSpPr>
          <p:nvPr/>
        </p:nvSpPr>
        <p:spPr bwMode="auto">
          <a:xfrm>
            <a:off x="179512" y="692696"/>
            <a:ext cx="2952750" cy="1079500"/>
          </a:xfrm>
          <a:prstGeom prst="ellipse">
            <a:avLst/>
          </a:prstGeom>
        </p:spPr>
        <p:style>
          <a:lnRef idx="1">
            <a:schemeClr val="accent1"/>
          </a:lnRef>
          <a:fillRef idx="3">
            <a:schemeClr val="accent1"/>
          </a:fillRef>
          <a:effectRef idx="2">
            <a:schemeClr val="accent1"/>
          </a:effectRef>
          <a:fontRef idx="minor">
            <a:schemeClr val="lt1"/>
          </a:fontRef>
        </p:style>
        <p:txBody>
          <a:bodyPr wrap="none" anchor="ctr"/>
          <a:lstStyle/>
          <a:p>
            <a:pPr algn="ctr">
              <a:buFont typeface="Wingdings" panose="05000000000000000000" pitchFamily="2" charset="2"/>
              <a:buNone/>
            </a:pPr>
            <a:r>
              <a:rPr lang="zh-CN" altLang="en-US" sz="2400" b="1" dirty="0" smtClean="0">
                <a:solidFill>
                  <a:srgbClr val="FF0000"/>
                </a:solidFill>
                <a:latin typeface="Arial" panose="020B0604020202020204" pitchFamily="34" charset="0"/>
                <a:ea typeface="楷体_GB2312" pitchFamily="49" charset="-122"/>
              </a:rPr>
              <a:t>党委领导下校</a:t>
            </a:r>
            <a:r>
              <a:rPr lang="zh-CN" altLang="en-US" sz="2400" b="1" dirty="0">
                <a:solidFill>
                  <a:srgbClr val="FF0000"/>
                </a:solidFill>
                <a:latin typeface="Arial" panose="020B0604020202020204" pitchFamily="34" charset="0"/>
                <a:ea typeface="楷体_GB2312" pitchFamily="49" charset="-122"/>
              </a:rPr>
              <a:t>长负责制</a:t>
            </a:r>
            <a:endParaRPr lang="zh-CN" altLang="en-US" sz="2400" b="1" dirty="0">
              <a:solidFill>
                <a:srgbClr val="FF0000"/>
              </a:solidFill>
              <a:latin typeface="Arial" panose="020B0604020202020204" pitchFamily="34" charset="0"/>
              <a:ea typeface="楷体_GB2312" pitchFamily="49" charset="-122"/>
            </a:endParaRPr>
          </a:p>
        </p:txBody>
      </p:sp>
      <p:sp>
        <p:nvSpPr>
          <p:cNvPr id="33798" name="Oval 5"/>
          <p:cNvSpPr>
            <a:spLocks noChangeArrowheads="1"/>
          </p:cNvSpPr>
          <p:nvPr/>
        </p:nvSpPr>
        <p:spPr bwMode="auto">
          <a:xfrm>
            <a:off x="395536" y="5301208"/>
            <a:ext cx="2952750" cy="1308100"/>
          </a:xfrm>
          <a:prstGeom prst="ellipse">
            <a:avLst/>
          </a:prstGeom>
          <a:gradFill rotWithShape="1">
            <a:gsLst>
              <a:gs pos="0">
                <a:srgbClr val="0000CC"/>
              </a:gs>
              <a:gs pos="100000">
                <a:srgbClr val="00005E"/>
              </a:gs>
            </a:gsLst>
            <a:lin ang="18900000" scaled="1"/>
          </a:gradFill>
          <a:ln w="9525">
            <a:solidFill>
              <a:schemeClr val="tx1"/>
            </a:solidFill>
            <a:round/>
          </a:ln>
        </p:spPr>
        <p:txBody>
          <a:bodyPr wrap="none" anchor="ctr"/>
          <a:lstStyle/>
          <a:p>
            <a:pPr>
              <a:buFont typeface="Wingdings" panose="05000000000000000000" pitchFamily="2" charset="2"/>
              <a:buNone/>
            </a:pPr>
            <a:r>
              <a:rPr lang="zh-CN" altLang="en-US" sz="2800" b="1">
                <a:solidFill>
                  <a:schemeClr val="bg1"/>
                </a:solidFill>
                <a:latin typeface="Arial" panose="020B0604020202020204" pitchFamily="34" charset="0"/>
                <a:ea typeface="楷体_GB2312" pitchFamily="49" charset="-122"/>
              </a:rPr>
              <a:t>内部评价</a:t>
            </a:r>
            <a:endParaRPr lang="zh-CN" altLang="en-US" sz="2800" b="1">
              <a:solidFill>
                <a:schemeClr val="bg1"/>
              </a:solidFill>
              <a:latin typeface="Arial" panose="020B0604020202020204" pitchFamily="34" charset="0"/>
              <a:ea typeface="楷体_GB2312" pitchFamily="49" charset="-122"/>
            </a:endParaRPr>
          </a:p>
          <a:p>
            <a:pPr>
              <a:buFont typeface="Wingdings" panose="05000000000000000000" pitchFamily="2" charset="2"/>
              <a:buNone/>
            </a:pPr>
            <a:r>
              <a:rPr lang="zh-CN" altLang="en-US" sz="2800" b="1">
                <a:solidFill>
                  <a:schemeClr val="bg1"/>
                </a:solidFill>
                <a:latin typeface="Arial" panose="020B0604020202020204" pitchFamily="34" charset="0"/>
                <a:ea typeface="楷体_GB2312" pitchFamily="49" charset="-122"/>
              </a:rPr>
              <a:t>分配制度</a:t>
            </a:r>
            <a:endParaRPr lang="zh-CN" altLang="en-US" sz="2800" b="1">
              <a:solidFill>
                <a:schemeClr val="bg1"/>
              </a:solidFill>
              <a:latin typeface="Arial" panose="020B0604020202020204" pitchFamily="34" charset="0"/>
              <a:ea typeface="楷体_GB2312" pitchFamily="49" charset="-122"/>
            </a:endParaRPr>
          </a:p>
        </p:txBody>
      </p:sp>
      <p:sp>
        <p:nvSpPr>
          <p:cNvPr id="33799" name="Oval 3"/>
          <p:cNvSpPr>
            <a:spLocks noChangeArrowheads="1"/>
          </p:cNvSpPr>
          <p:nvPr/>
        </p:nvSpPr>
        <p:spPr bwMode="auto">
          <a:xfrm>
            <a:off x="323528" y="3429000"/>
            <a:ext cx="2952750" cy="1081088"/>
          </a:xfrm>
          <a:prstGeom prst="ellipse">
            <a:avLst/>
          </a:prstGeom>
          <a:gradFill rotWithShape="1">
            <a:gsLst>
              <a:gs pos="0">
                <a:schemeClr val="bg1"/>
              </a:gs>
              <a:gs pos="100000">
                <a:srgbClr val="00002F"/>
              </a:gs>
            </a:gsLst>
            <a:lin ang="18900000" scaled="1"/>
          </a:gradFill>
          <a:ln w="9525">
            <a:solidFill>
              <a:schemeClr val="tx1"/>
            </a:solidFill>
            <a:round/>
          </a:ln>
        </p:spPr>
        <p:txBody>
          <a:bodyPr wrap="none" anchor="ctr"/>
          <a:lstStyle/>
          <a:p>
            <a:pPr algn="ctr">
              <a:buFont typeface="Wingdings" panose="05000000000000000000" pitchFamily="2" charset="2"/>
              <a:buNone/>
            </a:pPr>
            <a:r>
              <a:rPr lang="zh-CN" altLang="en-US" sz="2400" b="1" dirty="0">
                <a:latin typeface="Arial" panose="020B0604020202020204" pitchFamily="34" charset="0"/>
                <a:ea typeface="楷体_GB2312" pitchFamily="49" charset="-122"/>
              </a:rPr>
              <a:t>教职工代表</a:t>
            </a:r>
            <a:endParaRPr lang="zh-CN" altLang="en-US" sz="2400" b="1" dirty="0">
              <a:latin typeface="Arial" panose="020B0604020202020204" pitchFamily="34" charset="0"/>
              <a:ea typeface="楷体_GB2312" pitchFamily="49" charset="-122"/>
            </a:endParaRPr>
          </a:p>
          <a:p>
            <a:pPr algn="ctr">
              <a:buFont typeface="Wingdings" panose="05000000000000000000" pitchFamily="2" charset="2"/>
              <a:buNone/>
            </a:pPr>
            <a:r>
              <a:rPr lang="zh-CN" altLang="en-US" sz="2400" b="1" dirty="0">
                <a:latin typeface="Arial" panose="020B0604020202020204" pitchFamily="34" charset="0"/>
                <a:ea typeface="楷体_GB2312" pitchFamily="49" charset="-122"/>
              </a:rPr>
              <a:t>大会制</a:t>
            </a:r>
            <a:endParaRPr lang="zh-CN" altLang="en-US" sz="2400" dirty="0">
              <a:latin typeface="Arial" panose="020B0604020202020204" pitchFamily="34" charset="0"/>
            </a:endParaRPr>
          </a:p>
        </p:txBody>
      </p:sp>
      <p:sp>
        <p:nvSpPr>
          <p:cNvPr id="35850" name="AutoShape 23"/>
          <p:cNvSpPr>
            <a:spLocks noChangeArrowheads="1"/>
          </p:cNvSpPr>
          <p:nvPr/>
        </p:nvSpPr>
        <p:spPr bwMode="auto">
          <a:xfrm>
            <a:off x="3347864" y="1124744"/>
            <a:ext cx="2052638" cy="673100"/>
          </a:xfrm>
          <a:prstGeom prst="roundRect">
            <a:avLst>
              <a:gd name="adj" fmla="val 50000"/>
            </a:avLst>
          </a:prstGeom>
          <a:solidFill>
            <a:schemeClr val="hlink"/>
          </a:solidFill>
          <a:ln w="9525">
            <a:noFill/>
            <a:round/>
          </a:ln>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Tx/>
              <a:buNone/>
              <a:defRPr/>
            </a:pPr>
            <a:r>
              <a:rPr kumimoji="1" lang="zh-CN" altLang="en-US" sz="3600" b="1" dirty="0" smtClean="0">
                <a:solidFill>
                  <a:schemeClr val="bg1"/>
                </a:solidFill>
                <a:effectLst>
                  <a:outerShdw blurRad="38100" dist="38100" dir="2700000" algn="tl">
                    <a:srgbClr val="000000"/>
                  </a:outerShdw>
                </a:effectLst>
              </a:rPr>
              <a:t>抓治理：</a:t>
            </a:r>
            <a:endParaRPr kumimoji="1" lang="zh-CN" altLang="en-US" sz="3600" b="1" dirty="0" smtClean="0">
              <a:solidFill>
                <a:schemeClr val="bg1"/>
              </a:solidFill>
              <a:effectLst>
                <a:outerShdw blurRad="38100" dist="38100" dir="2700000" algn="tl">
                  <a:srgbClr val="000000"/>
                </a:outerShdw>
              </a:effectLst>
            </a:endParaRPr>
          </a:p>
        </p:txBody>
      </p:sp>
      <p:sp>
        <p:nvSpPr>
          <p:cNvPr id="11" name="内容占位符 2"/>
          <p:cNvSpPr txBox="1"/>
          <p:nvPr/>
        </p:nvSpPr>
        <p:spPr>
          <a:xfrm>
            <a:off x="5364088" y="1916832"/>
            <a:ext cx="3528317" cy="4608512"/>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Tx/>
              <a:buChar char="•"/>
              <a:defRPr/>
            </a:pPr>
            <a:r>
              <a:rPr kumimoji="1" lang="zh-CN" altLang="en-US" sz="2800" b="1" kern="0" dirty="0" smtClean="0">
                <a:solidFill>
                  <a:schemeClr val="bg1"/>
                </a:solidFill>
              </a:rPr>
              <a:t>制度建设管理</a:t>
            </a:r>
            <a:endParaRPr kumimoji="1" lang="en-US" altLang="zh-CN" sz="2800" b="1" kern="0" dirty="0" smtClean="0">
              <a:solidFill>
                <a:schemeClr val="bg1"/>
              </a:solidFill>
            </a:endParaRPr>
          </a:p>
          <a:p>
            <a:pPr>
              <a:buFontTx/>
              <a:buChar char="•"/>
              <a:defRPr/>
            </a:pPr>
            <a:r>
              <a:rPr kumimoji="1" lang="zh-CN" altLang="en-US" sz="2800" b="1" kern="0" dirty="0" smtClean="0">
                <a:solidFill>
                  <a:schemeClr val="bg1"/>
                </a:solidFill>
              </a:rPr>
              <a:t>校企合作管理</a:t>
            </a:r>
            <a:endParaRPr kumimoji="1" lang="en-US" altLang="zh-CN" sz="2800" b="1" kern="0" dirty="0" smtClean="0">
              <a:solidFill>
                <a:schemeClr val="bg1"/>
              </a:solidFill>
            </a:endParaRPr>
          </a:p>
          <a:p>
            <a:pPr>
              <a:buFontTx/>
              <a:buChar char="•"/>
              <a:defRPr/>
            </a:pPr>
            <a:r>
              <a:rPr kumimoji="1" lang="zh-CN" altLang="en-US" sz="2800" b="1" kern="0" dirty="0" smtClean="0">
                <a:solidFill>
                  <a:schemeClr val="bg1"/>
                </a:solidFill>
              </a:rPr>
              <a:t>专业课程教学管理</a:t>
            </a:r>
            <a:endParaRPr kumimoji="1" lang="en-US" altLang="zh-CN" sz="2800" b="1" kern="0" dirty="0" smtClean="0">
              <a:solidFill>
                <a:schemeClr val="bg1"/>
              </a:solidFill>
            </a:endParaRPr>
          </a:p>
          <a:p>
            <a:pPr>
              <a:buFontTx/>
              <a:buChar char="•"/>
              <a:defRPr/>
            </a:pPr>
            <a:r>
              <a:rPr kumimoji="1" lang="zh-CN" altLang="en-US" sz="2800" b="1" kern="0" dirty="0" smtClean="0">
                <a:solidFill>
                  <a:schemeClr val="bg1"/>
                </a:solidFill>
              </a:rPr>
              <a:t>师资队伍管理</a:t>
            </a:r>
            <a:endParaRPr kumimoji="1" lang="en-US" altLang="zh-CN" sz="2800" b="1" kern="0" dirty="0" smtClean="0">
              <a:solidFill>
                <a:schemeClr val="bg1"/>
              </a:solidFill>
            </a:endParaRPr>
          </a:p>
          <a:p>
            <a:pPr>
              <a:buFontTx/>
              <a:buChar char="•"/>
              <a:defRPr/>
            </a:pPr>
            <a:r>
              <a:rPr kumimoji="1" lang="zh-CN" altLang="en-US" sz="2800" b="1" kern="0" dirty="0" smtClean="0">
                <a:solidFill>
                  <a:schemeClr val="bg1"/>
                </a:solidFill>
              </a:rPr>
              <a:t>学生健康管理</a:t>
            </a:r>
            <a:endParaRPr kumimoji="1" lang="en-US" altLang="zh-CN" sz="2800" b="1" kern="0" dirty="0" smtClean="0">
              <a:solidFill>
                <a:schemeClr val="bg1"/>
              </a:solidFill>
            </a:endParaRPr>
          </a:p>
          <a:p>
            <a:pPr>
              <a:buFontTx/>
              <a:buChar char="•"/>
              <a:defRPr/>
            </a:pPr>
            <a:r>
              <a:rPr kumimoji="1" lang="zh-CN" altLang="en-US" sz="2800" b="1" kern="0" dirty="0" smtClean="0">
                <a:solidFill>
                  <a:schemeClr val="bg1"/>
                </a:solidFill>
              </a:rPr>
              <a:t>招生与就业管理</a:t>
            </a:r>
            <a:endParaRPr kumimoji="1" lang="en-US" altLang="zh-CN" sz="2800" b="1" kern="0" dirty="0" smtClean="0">
              <a:solidFill>
                <a:schemeClr val="bg1"/>
              </a:solidFill>
            </a:endParaRPr>
          </a:p>
          <a:p>
            <a:pPr>
              <a:buFontTx/>
              <a:buChar char="•"/>
              <a:defRPr/>
            </a:pPr>
            <a:r>
              <a:rPr kumimoji="1" lang="zh-CN" altLang="en-US" sz="2800" b="1" kern="0" dirty="0" smtClean="0">
                <a:solidFill>
                  <a:schemeClr val="bg1"/>
                </a:solidFill>
              </a:rPr>
              <a:t>学校文化建设</a:t>
            </a:r>
            <a:endParaRPr kumimoji="1" lang="en-US" altLang="zh-CN" sz="2800" b="1" kern="0" dirty="0" smtClean="0">
              <a:solidFill>
                <a:schemeClr val="bg1"/>
              </a:solidFill>
            </a:endParaRPr>
          </a:p>
          <a:p>
            <a:pPr>
              <a:buFontTx/>
              <a:buChar char="•"/>
              <a:defRPr/>
            </a:pPr>
            <a:r>
              <a:rPr kumimoji="1" lang="zh-CN" altLang="en-US" sz="2800" b="1" kern="0" dirty="0" smtClean="0">
                <a:solidFill>
                  <a:schemeClr val="bg1"/>
                </a:solidFill>
              </a:rPr>
              <a:t>财务与后勤管理</a:t>
            </a:r>
            <a:br>
              <a:rPr kumimoji="1" lang="zh-CN" altLang="en-US" sz="2800" kern="0" dirty="0" smtClean="0"/>
            </a:br>
            <a:endParaRPr kumimoji="1" lang="zh-CN" altLang="en-US" sz="2800" kern="0" dirty="0" smtClean="0"/>
          </a:p>
        </p:txBody>
      </p:sp>
      <p:sp>
        <p:nvSpPr>
          <p:cNvPr id="12" name="Oval 3"/>
          <p:cNvSpPr>
            <a:spLocks noChangeArrowheads="1"/>
          </p:cNvSpPr>
          <p:nvPr/>
        </p:nvSpPr>
        <p:spPr bwMode="auto">
          <a:xfrm>
            <a:off x="251520" y="2492896"/>
            <a:ext cx="2952750" cy="1079500"/>
          </a:xfrm>
          <a:prstGeom prst="ellipse">
            <a:avLst/>
          </a:prstGeom>
          <a:gradFill rotWithShape="1">
            <a:gsLst>
              <a:gs pos="0">
                <a:schemeClr val="bg1"/>
              </a:gs>
              <a:gs pos="100000">
                <a:srgbClr val="00002F"/>
              </a:gs>
            </a:gsLst>
            <a:lin ang="18900000" scaled="1"/>
          </a:gradFill>
          <a:ln w="9525">
            <a:solidFill>
              <a:schemeClr val="tx1"/>
            </a:solidFill>
            <a:round/>
          </a:ln>
        </p:spPr>
        <p:txBody>
          <a:bodyPr wrap="none" anchor="ctr"/>
          <a:lstStyle/>
          <a:p>
            <a:pPr algn="ctr">
              <a:buFont typeface="Wingdings" panose="05000000000000000000" pitchFamily="2" charset="2"/>
              <a:buNone/>
            </a:pPr>
            <a:r>
              <a:rPr lang="zh-CN" altLang="en-US" sz="2400" b="1" dirty="0" smtClean="0">
                <a:latin typeface="Arial" panose="020B0604020202020204" pitchFamily="34" charset="0"/>
                <a:ea typeface="楷体_GB2312" pitchFamily="49" charset="-122"/>
              </a:rPr>
              <a:t>学术委员会</a:t>
            </a:r>
            <a:endParaRPr lang="zh-CN" altLang="en-US" sz="2400" b="1" dirty="0">
              <a:latin typeface="Arial" panose="020B0604020202020204" pitchFamily="34" charset="0"/>
              <a:ea typeface="楷体_GB2312" pitchFamily="49" charset="-122"/>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p:nvPr/>
        </p:nvSpPr>
        <p:spPr>
          <a:xfrm>
            <a:off x="827584" y="2060848"/>
            <a:ext cx="7776864" cy="1827212"/>
          </a:xfrm>
          <a:prstGeom prst="rect">
            <a:avLst/>
          </a:prstGeom>
        </p:spPr>
        <p:style>
          <a:lnRef idx="0">
            <a:schemeClr val="accent6"/>
          </a:lnRef>
          <a:fillRef idx="3">
            <a:schemeClr val="accent6"/>
          </a:fillRef>
          <a:effectRef idx="3">
            <a:schemeClr val="accent6"/>
          </a:effectRef>
          <a:fontRef idx="minor">
            <a:schemeClr val="lt1"/>
          </a:fontRef>
        </p:style>
        <p:txBody>
          <a:bodyPr vert="horz" wrap="square" lIns="91440" tIns="45720" rIns="91440" bIns="45720" anchor="ctr"/>
          <a:lstStyle/>
          <a:p>
            <a:pPr marL="0" marR="0" lvl="0" indent="0" algn="ctr" defTabSz="914400" rtl="0" eaLnBrk="0" fontAlgn="base" latinLnBrk="0" hangingPunct="0">
              <a:lnSpc>
                <a:spcPct val="100000"/>
              </a:lnSpc>
              <a:spcBef>
                <a:spcPct val="0"/>
              </a:spcBef>
              <a:spcAft>
                <a:spcPct val="0"/>
              </a:spcAft>
              <a:buClrTx/>
              <a:buSzTx/>
              <a:buFontTx/>
              <a:buNone/>
              <a:defRPr/>
            </a:pPr>
            <a:br>
              <a:rPr kumimoji="0" lang="en-US" altLang="zh-CN" sz="5400" b="1" i="0" u="none" strike="noStrike" kern="0" cap="none" spc="0" normalizeH="0" baseline="0" noProof="0" dirty="0" smtClean="0">
                <a:ln>
                  <a:noFill/>
                </a:ln>
                <a:solidFill>
                  <a:schemeClr val="tx2"/>
                </a:solidFill>
                <a:effectLst/>
                <a:uLnTx/>
                <a:uFillTx/>
                <a:latin typeface="华文新魏" panose="02010800040101010101" charset="-122"/>
                <a:ea typeface="华文新魏" panose="02010800040101010101" charset="-122"/>
                <a:cs typeface="+mj-cs"/>
              </a:rPr>
            </a:br>
            <a:r>
              <a:rPr kumimoji="0" lang="zh-CN" altLang="en-US" sz="5400" b="1" i="0" u="none" strike="noStrike" kern="0" cap="none" spc="0" normalizeH="0" baseline="0" noProof="0" dirty="0" smtClean="0">
                <a:ln>
                  <a:noFill/>
                </a:ln>
                <a:solidFill>
                  <a:srgbClr val="FFFF00"/>
                </a:solidFill>
                <a:effectLst/>
                <a:uLnTx/>
                <a:uFillTx/>
                <a:latin typeface="华文新魏" panose="02010800040101010101" charset="-122"/>
                <a:ea typeface="华文新魏" panose="02010800040101010101" charset="-122"/>
                <a:cs typeface="+mj-cs"/>
              </a:rPr>
              <a:t>“教育不是灌满一桶水，而是点燃一把火。”</a:t>
            </a:r>
            <a:br>
              <a:rPr kumimoji="0" lang="en-US" altLang="zh-CN" sz="5400" b="1" i="0" u="none" strike="noStrike" kern="0" cap="none" spc="0" normalizeH="0" baseline="0" noProof="0" dirty="0" smtClean="0">
                <a:ln>
                  <a:noFill/>
                </a:ln>
                <a:solidFill>
                  <a:schemeClr val="tx2"/>
                </a:solidFill>
                <a:effectLst/>
                <a:uLnTx/>
                <a:uFillTx/>
                <a:latin typeface="华文新魏" panose="02010800040101010101" charset="-122"/>
                <a:ea typeface="华文新魏" panose="02010800040101010101" charset="-122"/>
                <a:cs typeface="+mj-cs"/>
              </a:rPr>
            </a:br>
            <a:endParaRPr kumimoji="0" lang="zh-CN" altLang="en-US" sz="5400" b="1" i="0" u="none" strike="noStrike" kern="0" cap="none" spc="0" normalizeH="0" baseline="0" noProof="0" dirty="0">
              <a:ln>
                <a:noFill/>
              </a:ln>
              <a:solidFill>
                <a:schemeClr val="tx2"/>
              </a:solidFill>
              <a:effectLst/>
              <a:uLnTx/>
              <a:uFillTx/>
              <a:latin typeface="华文新魏" panose="02010800040101010101" charset="-122"/>
              <a:ea typeface="华文新魏" panose="02010800040101010101" charset="-122"/>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标题 1"/>
          <p:cNvSpPr>
            <a:spLocks noGrp="1"/>
          </p:cNvSpPr>
          <p:nvPr>
            <p:ph type="title"/>
          </p:nvPr>
        </p:nvSpPr>
        <p:spPr/>
        <p:txBody>
          <a:bodyPr/>
          <a:lstStyle/>
          <a:p>
            <a:endParaRPr lang="zh-CN" altLang="en-US" smtClean="0"/>
          </a:p>
        </p:txBody>
      </p:sp>
      <p:sp>
        <p:nvSpPr>
          <p:cNvPr id="37890" name="内容占位符 2"/>
          <p:cNvSpPr>
            <a:spLocks noGrp="1"/>
          </p:cNvSpPr>
          <p:nvPr>
            <p:ph idx="1"/>
          </p:nvPr>
        </p:nvSpPr>
        <p:spPr>
          <a:xfrm>
            <a:off x="539750" y="908050"/>
            <a:ext cx="8229600" cy="4525963"/>
          </a:xfrm>
        </p:spPr>
        <p:txBody>
          <a:bodyPr/>
          <a:lstStyle/>
          <a:p>
            <a:r>
              <a:rPr lang="zh-CN" altLang="zh-CN" sz="1800" b="1" smtClean="0">
                <a:solidFill>
                  <a:schemeClr val="bg1"/>
                </a:solidFill>
              </a:rPr>
              <a:t>四川信息职院</a:t>
            </a:r>
            <a:r>
              <a:rPr lang="zh-CN" altLang="en-US" sz="1800" b="1" smtClean="0">
                <a:solidFill>
                  <a:schemeClr val="bg1"/>
                </a:solidFill>
              </a:rPr>
              <a:t>：</a:t>
            </a:r>
            <a:r>
              <a:rPr lang="zh-CN" altLang="zh-CN" sz="1800" b="1" smtClean="0">
                <a:solidFill>
                  <a:schemeClr val="bg1"/>
                </a:solidFill>
              </a:rPr>
              <a:t>教职工总数</a:t>
            </a:r>
            <a:r>
              <a:rPr lang="en-US" altLang="zh-CN" sz="1800" b="1" smtClean="0">
                <a:solidFill>
                  <a:schemeClr val="bg1"/>
                </a:solidFill>
              </a:rPr>
              <a:t>532</a:t>
            </a:r>
            <a:r>
              <a:rPr lang="zh-CN" altLang="zh-CN" sz="1800" b="1" smtClean="0">
                <a:solidFill>
                  <a:schemeClr val="bg1"/>
                </a:solidFill>
              </a:rPr>
              <a:t>，专任教师</a:t>
            </a:r>
            <a:r>
              <a:rPr lang="en-US" altLang="zh-CN" sz="1800" b="1" smtClean="0">
                <a:solidFill>
                  <a:schemeClr val="bg1"/>
                </a:solidFill>
              </a:rPr>
              <a:t>328</a:t>
            </a:r>
            <a:r>
              <a:rPr lang="zh-CN" altLang="zh-CN" sz="1800" b="1" smtClean="0">
                <a:solidFill>
                  <a:schemeClr val="bg1"/>
                </a:solidFill>
              </a:rPr>
              <a:t>；硕士</a:t>
            </a:r>
            <a:r>
              <a:rPr lang="en-US" altLang="zh-CN" sz="1800" b="1" smtClean="0">
                <a:solidFill>
                  <a:schemeClr val="bg1"/>
                </a:solidFill>
              </a:rPr>
              <a:t>116</a:t>
            </a:r>
            <a:r>
              <a:rPr lang="zh-CN" altLang="zh-CN" sz="1800" b="1" smtClean="0">
                <a:solidFill>
                  <a:schemeClr val="bg1"/>
                </a:solidFill>
              </a:rPr>
              <a:t>，</a:t>
            </a:r>
            <a:r>
              <a:rPr lang="zh-CN" altLang="zh-CN" sz="1800" b="1" smtClean="0">
                <a:solidFill>
                  <a:srgbClr val="FE5858"/>
                </a:solidFill>
              </a:rPr>
              <a:t>占</a:t>
            </a:r>
            <a:r>
              <a:rPr lang="en-US" altLang="zh-CN" sz="1800" b="1" smtClean="0">
                <a:solidFill>
                  <a:srgbClr val="FE5858"/>
                </a:solidFill>
              </a:rPr>
              <a:t>35.37%</a:t>
            </a:r>
            <a:r>
              <a:rPr lang="zh-CN" altLang="zh-CN" sz="1800" b="1" smtClean="0">
                <a:solidFill>
                  <a:schemeClr val="bg1"/>
                </a:solidFill>
              </a:rPr>
              <a:t>；博士</a:t>
            </a:r>
            <a:r>
              <a:rPr lang="en-US" altLang="zh-CN" sz="1800" b="1" smtClean="0">
                <a:solidFill>
                  <a:schemeClr val="bg1"/>
                </a:solidFill>
              </a:rPr>
              <a:t>2</a:t>
            </a:r>
            <a:r>
              <a:rPr lang="zh-CN" altLang="zh-CN" sz="1800" b="1" smtClean="0">
                <a:solidFill>
                  <a:schemeClr val="bg1"/>
                </a:solidFill>
              </a:rPr>
              <a:t>，占</a:t>
            </a:r>
            <a:r>
              <a:rPr lang="en-US" altLang="zh-CN" sz="1800" b="1" smtClean="0">
                <a:solidFill>
                  <a:schemeClr val="bg1"/>
                </a:solidFill>
              </a:rPr>
              <a:t>0.61%</a:t>
            </a:r>
            <a:r>
              <a:rPr lang="zh-CN" altLang="zh-CN" sz="1800" b="1" smtClean="0">
                <a:solidFill>
                  <a:schemeClr val="bg1"/>
                </a:solidFill>
              </a:rPr>
              <a:t>。教授</a:t>
            </a:r>
            <a:r>
              <a:rPr lang="en-US" altLang="zh-CN" sz="1800" b="1" smtClean="0">
                <a:solidFill>
                  <a:schemeClr val="bg1"/>
                </a:solidFill>
              </a:rPr>
              <a:t>23</a:t>
            </a:r>
            <a:r>
              <a:rPr lang="zh-CN" altLang="zh-CN" sz="1800" b="1" smtClean="0">
                <a:solidFill>
                  <a:schemeClr val="bg1"/>
                </a:solidFill>
              </a:rPr>
              <a:t>人。</a:t>
            </a:r>
            <a:endParaRPr lang="zh-CN" altLang="zh-CN" sz="1800" b="1" smtClean="0">
              <a:solidFill>
                <a:schemeClr val="bg1"/>
              </a:solidFill>
            </a:endParaRPr>
          </a:p>
          <a:p>
            <a:r>
              <a:rPr lang="zh-CN" altLang="zh-CN" sz="1800" b="1" smtClean="0">
                <a:solidFill>
                  <a:schemeClr val="bg1"/>
                </a:solidFill>
              </a:rPr>
              <a:t>四川中医药高专</a:t>
            </a:r>
            <a:r>
              <a:rPr lang="zh-CN" altLang="en-US" sz="1800" b="1" smtClean="0">
                <a:solidFill>
                  <a:schemeClr val="bg1"/>
                </a:solidFill>
              </a:rPr>
              <a:t>：</a:t>
            </a:r>
            <a:r>
              <a:rPr lang="zh-CN" altLang="zh-CN" sz="1800" b="1" smtClean="0">
                <a:solidFill>
                  <a:schemeClr val="bg1"/>
                </a:solidFill>
              </a:rPr>
              <a:t>教职工总数</a:t>
            </a:r>
            <a:r>
              <a:rPr lang="en-US" altLang="zh-CN" sz="1800" b="1" smtClean="0">
                <a:solidFill>
                  <a:schemeClr val="bg1"/>
                </a:solidFill>
              </a:rPr>
              <a:t>655</a:t>
            </a:r>
            <a:r>
              <a:rPr lang="zh-CN" altLang="zh-CN" sz="1800" b="1" smtClean="0">
                <a:solidFill>
                  <a:schemeClr val="bg1"/>
                </a:solidFill>
              </a:rPr>
              <a:t>，专任教师</a:t>
            </a:r>
            <a:r>
              <a:rPr lang="en-US" altLang="zh-CN" sz="1800" b="1" smtClean="0">
                <a:solidFill>
                  <a:schemeClr val="bg1"/>
                </a:solidFill>
              </a:rPr>
              <a:t>570</a:t>
            </a:r>
            <a:r>
              <a:rPr lang="zh-CN" altLang="zh-CN" sz="1800" b="1" smtClean="0">
                <a:solidFill>
                  <a:schemeClr val="bg1"/>
                </a:solidFill>
              </a:rPr>
              <a:t>；硕士</a:t>
            </a:r>
            <a:r>
              <a:rPr lang="en-US" altLang="zh-CN" sz="1800" b="1" smtClean="0">
                <a:solidFill>
                  <a:schemeClr val="bg1"/>
                </a:solidFill>
              </a:rPr>
              <a:t>181</a:t>
            </a:r>
            <a:r>
              <a:rPr lang="zh-CN" altLang="zh-CN" sz="1800" b="1" smtClean="0">
                <a:solidFill>
                  <a:schemeClr val="bg1"/>
                </a:solidFill>
              </a:rPr>
              <a:t>，</a:t>
            </a:r>
            <a:r>
              <a:rPr lang="zh-CN" altLang="zh-CN" sz="1800" b="1" smtClean="0">
                <a:solidFill>
                  <a:srgbClr val="FE5858"/>
                </a:solidFill>
              </a:rPr>
              <a:t>占</a:t>
            </a:r>
            <a:r>
              <a:rPr lang="en-US" altLang="zh-CN" sz="1800" b="1" smtClean="0">
                <a:solidFill>
                  <a:srgbClr val="FE5858"/>
                </a:solidFill>
              </a:rPr>
              <a:t>31.8%</a:t>
            </a:r>
            <a:r>
              <a:rPr lang="zh-CN" altLang="zh-CN" sz="1800" b="1" smtClean="0">
                <a:solidFill>
                  <a:schemeClr val="bg1"/>
                </a:solidFill>
              </a:rPr>
              <a:t>；博士</a:t>
            </a:r>
            <a:r>
              <a:rPr lang="en-US" altLang="zh-CN" sz="1800" b="1" smtClean="0">
                <a:solidFill>
                  <a:schemeClr val="bg1"/>
                </a:solidFill>
              </a:rPr>
              <a:t>12</a:t>
            </a:r>
            <a:r>
              <a:rPr lang="zh-CN" altLang="zh-CN" sz="1800" b="1" smtClean="0">
                <a:solidFill>
                  <a:schemeClr val="bg1"/>
                </a:solidFill>
              </a:rPr>
              <a:t>，占</a:t>
            </a:r>
            <a:r>
              <a:rPr lang="en-US" altLang="zh-CN" sz="1800" b="1" smtClean="0">
                <a:solidFill>
                  <a:schemeClr val="bg1"/>
                </a:solidFill>
              </a:rPr>
              <a:t>2.1%</a:t>
            </a:r>
            <a:r>
              <a:rPr lang="zh-CN" altLang="zh-CN" sz="1800" b="1" smtClean="0">
                <a:solidFill>
                  <a:schemeClr val="bg1"/>
                </a:solidFill>
              </a:rPr>
              <a:t>。教授</a:t>
            </a:r>
            <a:r>
              <a:rPr lang="en-US" altLang="zh-CN" sz="1800" b="1" smtClean="0">
                <a:solidFill>
                  <a:schemeClr val="bg1"/>
                </a:solidFill>
              </a:rPr>
              <a:t>49</a:t>
            </a:r>
            <a:r>
              <a:rPr lang="zh-CN" altLang="zh-CN" sz="1800" b="1" smtClean="0">
                <a:solidFill>
                  <a:schemeClr val="bg1"/>
                </a:solidFill>
              </a:rPr>
              <a:t>人。</a:t>
            </a:r>
            <a:endParaRPr lang="en-US" altLang="zh-CN" sz="1800" b="1" smtClean="0">
              <a:solidFill>
                <a:schemeClr val="bg1"/>
              </a:solidFill>
            </a:endParaRPr>
          </a:p>
          <a:p>
            <a:r>
              <a:rPr lang="zh-CN" altLang="zh-CN" sz="1800" b="1" smtClean="0">
                <a:solidFill>
                  <a:schemeClr val="bg1"/>
                </a:solidFill>
              </a:rPr>
              <a:t>四川化工职院</a:t>
            </a:r>
            <a:r>
              <a:rPr lang="zh-CN" altLang="en-US" sz="1800" b="1" smtClean="0">
                <a:solidFill>
                  <a:schemeClr val="bg1"/>
                </a:solidFill>
              </a:rPr>
              <a:t>：</a:t>
            </a:r>
            <a:r>
              <a:rPr lang="zh-CN" altLang="zh-CN" sz="1800" b="1" smtClean="0">
                <a:solidFill>
                  <a:schemeClr val="bg1"/>
                </a:solidFill>
              </a:rPr>
              <a:t>教职工总数</a:t>
            </a:r>
            <a:r>
              <a:rPr lang="en-US" altLang="zh-CN" sz="1800" b="1" smtClean="0">
                <a:solidFill>
                  <a:schemeClr val="bg1"/>
                </a:solidFill>
              </a:rPr>
              <a:t>475</a:t>
            </a:r>
            <a:r>
              <a:rPr lang="zh-CN" altLang="zh-CN" sz="1800" b="1" smtClean="0">
                <a:solidFill>
                  <a:schemeClr val="bg1"/>
                </a:solidFill>
              </a:rPr>
              <a:t>，专任教师</a:t>
            </a:r>
            <a:r>
              <a:rPr lang="en-US" altLang="zh-CN" sz="1800" b="1" smtClean="0">
                <a:solidFill>
                  <a:schemeClr val="bg1"/>
                </a:solidFill>
              </a:rPr>
              <a:t>350</a:t>
            </a:r>
            <a:r>
              <a:rPr lang="zh-CN" altLang="zh-CN" sz="1800" b="1" smtClean="0">
                <a:solidFill>
                  <a:schemeClr val="bg1"/>
                </a:solidFill>
              </a:rPr>
              <a:t>；硕士</a:t>
            </a:r>
            <a:r>
              <a:rPr lang="en-US" altLang="zh-CN" sz="1800" b="1" smtClean="0">
                <a:solidFill>
                  <a:schemeClr val="bg1"/>
                </a:solidFill>
              </a:rPr>
              <a:t>101</a:t>
            </a:r>
            <a:r>
              <a:rPr lang="zh-CN" altLang="zh-CN" sz="1800" b="1" smtClean="0">
                <a:solidFill>
                  <a:schemeClr val="bg1"/>
                </a:solidFill>
              </a:rPr>
              <a:t>，</a:t>
            </a:r>
            <a:r>
              <a:rPr lang="zh-CN" altLang="zh-CN" sz="1800" b="1" smtClean="0">
                <a:solidFill>
                  <a:srgbClr val="FE5858"/>
                </a:solidFill>
              </a:rPr>
              <a:t>占</a:t>
            </a:r>
            <a:r>
              <a:rPr lang="en-US" altLang="zh-CN" sz="1800" b="1" smtClean="0">
                <a:solidFill>
                  <a:srgbClr val="FE5858"/>
                </a:solidFill>
              </a:rPr>
              <a:t>28.86%</a:t>
            </a:r>
            <a:r>
              <a:rPr lang="zh-CN" altLang="zh-CN" sz="1800" b="1" smtClean="0">
                <a:solidFill>
                  <a:schemeClr val="bg1"/>
                </a:solidFill>
              </a:rPr>
              <a:t>；博士</a:t>
            </a:r>
            <a:r>
              <a:rPr lang="en-US" altLang="zh-CN" sz="1800" b="1" smtClean="0">
                <a:solidFill>
                  <a:schemeClr val="bg1"/>
                </a:solidFill>
              </a:rPr>
              <a:t>3</a:t>
            </a:r>
            <a:r>
              <a:rPr lang="zh-CN" altLang="zh-CN" sz="1800" b="1" smtClean="0">
                <a:solidFill>
                  <a:schemeClr val="bg1"/>
                </a:solidFill>
              </a:rPr>
              <a:t>，占</a:t>
            </a:r>
            <a:r>
              <a:rPr lang="en-US" altLang="zh-CN" sz="1800" b="1" smtClean="0">
                <a:solidFill>
                  <a:schemeClr val="bg1"/>
                </a:solidFill>
              </a:rPr>
              <a:t>0.86%</a:t>
            </a:r>
            <a:r>
              <a:rPr lang="zh-CN" altLang="zh-CN" sz="1800" b="1" smtClean="0">
                <a:solidFill>
                  <a:schemeClr val="bg1"/>
                </a:solidFill>
              </a:rPr>
              <a:t>。教授？人。</a:t>
            </a:r>
            <a:endParaRPr lang="zh-CN" altLang="zh-CN" sz="1800" b="1" smtClean="0">
              <a:solidFill>
                <a:schemeClr val="bg1"/>
              </a:solidFill>
            </a:endParaRPr>
          </a:p>
          <a:p>
            <a:r>
              <a:rPr lang="zh-CN" altLang="zh-CN" sz="1800" b="1" smtClean="0">
                <a:solidFill>
                  <a:schemeClr val="bg1"/>
                </a:solidFill>
              </a:rPr>
              <a:t>四川文化产业职院</a:t>
            </a:r>
            <a:r>
              <a:rPr lang="zh-CN" altLang="en-US" sz="1800" b="1" smtClean="0">
                <a:solidFill>
                  <a:schemeClr val="bg1"/>
                </a:solidFill>
              </a:rPr>
              <a:t>：</a:t>
            </a:r>
            <a:r>
              <a:rPr lang="zh-CN" altLang="zh-CN" sz="1800" b="1" smtClean="0">
                <a:solidFill>
                  <a:schemeClr val="bg1"/>
                </a:solidFill>
              </a:rPr>
              <a:t>教职工总数</a:t>
            </a:r>
            <a:r>
              <a:rPr lang="en-US" altLang="zh-CN" sz="1800" b="1" smtClean="0">
                <a:solidFill>
                  <a:schemeClr val="bg1"/>
                </a:solidFill>
              </a:rPr>
              <a:t>506</a:t>
            </a:r>
            <a:r>
              <a:rPr lang="zh-CN" altLang="zh-CN" sz="1800" b="1" smtClean="0">
                <a:solidFill>
                  <a:schemeClr val="bg1"/>
                </a:solidFill>
              </a:rPr>
              <a:t>，专任教师</a:t>
            </a:r>
            <a:r>
              <a:rPr lang="en-US" altLang="zh-CN" sz="1800" b="1" smtClean="0">
                <a:solidFill>
                  <a:schemeClr val="bg1"/>
                </a:solidFill>
              </a:rPr>
              <a:t>420</a:t>
            </a:r>
            <a:r>
              <a:rPr lang="zh-CN" altLang="zh-CN" sz="1800" b="1" smtClean="0">
                <a:solidFill>
                  <a:schemeClr val="bg1"/>
                </a:solidFill>
              </a:rPr>
              <a:t>；硕士</a:t>
            </a:r>
            <a:r>
              <a:rPr lang="en-US" altLang="zh-CN" sz="1800" b="1" smtClean="0">
                <a:solidFill>
                  <a:schemeClr val="bg1"/>
                </a:solidFill>
              </a:rPr>
              <a:t>151</a:t>
            </a:r>
            <a:r>
              <a:rPr lang="zh-CN" altLang="zh-CN" sz="1800" b="1" smtClean="0">
                <a:solidFill>
                  <a:schemeClr val="bg1"/>
                </a:solidFill>
              </a:rPr>
              <a:t>，</a:t>
            </a:r>
            <a:r>
              <a:rPr lang="zh-CN" altLang="zh-CN" sz="1800" b="1" smtClean="0">
                <a:solidFill>
                  <a:srgbClr val="FE5858"/>
                </a:solidFill>
              </a:rPr>
              <a:t>占</a:t>
            </a:r>
            <a:r>
              <a:rPr lang="en-US" altLang="zh-CN" sz="1800" b="1" smtClean="0">
                <a:solidFill>
                  <a:srgbClr val="FE5858"/>
                </a:solidFill>
              </a:rPr>
              <a:t>36%</a:t>
            </a:r>
            <a:r>
              <a:rPr lang="zh-CN" altLang="zh-CN" sz="1800" b="1" smtClean="0">
                <a:solidFill>
                  <a:schemeClr val="bg1"/>
                </a:solidFill>
              </a:rPr>
              <a:t>；博士</a:t>
            </a:r>
            <a:r>
              <a:rPr lang="en-US" altLang="zh-CN" sz="1800" b="1" smtClean="0">
                <a:solidFill>
                  <a:schemeClr val="bg1"/>
                </a:solidFill>
              </a:rPr>
              <a:t>10</a:t>
            </a:r>
            <a:r>
              <a:rPr lang="zh-CN" altLang="zh-CN" sz="1800" b="1" smtClean="0">
                <a:solidFill>
                  <a:schemeClr val="bg1"/>
                </a:solidFill>
              </a:rPr>
              <a:t>，占</a:t>
            </a:r>
            <a:r>
              <a:rPr lang="en-US" altLang="zh-CN" sz="1800" b="1" smtClean="0">
                <a:solidFill>
                  <a:schemeClr val="bg1"/>
                </a:solidFill>
              </a:rPr>
              <a:t>2.4%</a:t>
            </a:r>
            <a:r>
              <a:rPr lang="zh-CN" altLang="zh-CN" sz="1800" b="1" smtClean="0">
                <a:solidFill>
                  <a:schemeClr val="bg1"/>
                </a:solidFill>
              </a:rPr>
              <a:t>。教授？人。</a:t>
            </a:r>
            <a:endParaRPr lang="zh-CN" altLang="zh-CN" sz="1800" b="1" smtClean="0">
              <a:solidFill>
                <a:schemeClr val="bg1"/>
              </a:solidFill>
            </a:endParaRPr>
          </a:p>
          <a:p>
            <a:r>
              <a:rPr lang="zh-CN" altLang="zh-CN" sz="1800" b="1" smtClean="0">
                <a:solidFill>
                  <a:schemeClr val="bg1"/>
                </a:solidFill>
              </a:rPr>
              <a:t>成都纺专</a:t>
            </a:r>
            <a:r>
              <a:rPr lang="zh-CN" altLang="en-US" sz="1800" b="1" smtClean="0">
                <a:solidFill>
                  <a:schemeClr val="bg1"/>
                </a:solidFill>
              </a:rPr>
              <a:t>：</a:t>
            </a:r>
            <a:r>
              <a:rPr lang="zh-CN" altLang="zh-CN" sz="1800" b="1" smtClean="0">
                <a:solidFill>
                  <a:schemeClr val="bg1"/>
                </a:solidFill>
              </a:rPr>
              <a:t>教职工总数</a:t>
            </a:r>
            <a:r>
              <a:rPr lang="en-US" altLang="zh-CN" sz="1800" b="1" smtClean="0">
                <a:solidFill>
                  <a:schemeClr val="bg1"/>
                </a:solidFill>
              </a:rPr>
              <a:t>762</a:t>
            </a:r>
            <a:r>
              <a:rPr lang="zh-CN" altLang="zh-CN" sz="1800" b="1" smtClean="0">
                <a:solidFill>
                  <a:schemeClr val="bg1"/>
                </a:solidFill>
              </a:rPr>
              <a:t>，专任教师</a:t>
            </a:r>
            <a:r>
              <a:rPr lang="en-US" altLang="zh-CN" sz="1800" b="1" smtClean="0">
                <a:solidFill>
                  <a:schemeClr val="bg1"/>
                </a:solidFill>
              </a:rPr>
              <a:t>399</a:t>
            </a:r>
            <a:r>
              <a:rPr lang="zh-CN" altLang="zh-CN" sz="1800" b="1" smtClean="0">
                <a:solidFill>
                  <a:schemeClr val="bg1"/>
                </a:solidFill>
              </a:rPr>
              <a:t>；硕士</a:t>
            </a:r>
            <a:r>
              <a:rPr lang="en-US" altLang="zh-CN" sz="1800" b="1" smtClean="0">
                <a:solidFill>
                  <a:schemeClr val="bg1"/>
                </a:solidFill>
              </a:rPr>
              <a:t>237</a:t>
            </a:r>
            <a:r>
              <a:rPr lang="zh-CN" altLang="zh-CN" sz="1800" b="1" smtClean="0">
                <a:solidFill>
                  <a:schemeClr val="bg1"/>
                </a:solidFill>
              </a:rPr>
              <a:t>，</a:t>
            </a:r>
            <a:r>
              <a:rPr lang="zh-CN" altLang="zh-CN" sz="1800" b="1" smtClean="0">
                <a:solidFill>
                  <a:srgbClr val="33FF8F"/>
                </a:solidFill>
              </a:rPr>
              <a:t>占</a:t>
            </a:r>
            <a:r>
              <a:rPr lang="en-US" altLang="zh-CN" sz="1800" b="1" smtClean="0">
                <a:solidFill>
                  <a:srgbClr val="33FF8F"/>
                </a:solidFill>
              </a:rPr>
              <a:t>59.2%</a:t>
            </a:r>
            <a:r>
              <a:rPr lang="zh-CN" altLang="zh-CN" sz="1800" b="1" smtClean="0">
                <a:solidFill>
                  <a:schemeClr val="bg1"/>
                </a:solidFill>
              </a:rPr>
              <a:t>；博士</a:t>
            </a:r>
            <a:r>
              <a:rPr lang="en-US" altLang="zh-CN" sz="1800" b="1" smtClean="0">
                <a:solidFill>
                  <a:schemeClr val="bg1"/>
                </a:solidFill>
              </a:rPr>
              <a:t>11</a:t>
            </a:r>
            <a:r>
              <a:rPr lang="zh-CN" altLang="zh-CN" sz="1800" b="1" smtClean="0">
                <a:solidFill>
                  <a:schemeClr val="bg1"/>
                </a:solidFill>
              </a:rPr>
              <a:t>，占</a:t>
            </a:r>
            <a:r>
              <a:rPr lang="en-US" altLang="zh-CN" sz="1800" b="1" smtClean="0">
                <a:solidFill>
                  <a:schemeClr val="bg1"/>
                </a:solidFill>
              </a:rPr>
              <a:t>2.8%</a:t>
            </a:r>
            <a:r>
              <a:rPr lang="zh-CN" altLang="zh-CN" sz="1800" b="1" smtClean="0">
                <a:solidFill>
                  <a:schemeClr val="bg1"/>
                </a:solidFill>
              </a:rPr>
              <a:t>。教授？人。</a:t>
            </a:r>
            <a:endParaRPr lang="zh-CN" altLang="zh-CN" sz="1800" b="1" smtClean="0">
              <a:solidFill>
                <a:schemeClr val="bg1"/>
              </a:solidFill>
            </a:endParaRPr>
          </a:p>
          <a:p>
            <a:r>
              <a:rPr lang="zh-CN" altLang="zh-CN" sz="1800" b="1" smtClean="0">
                <a:solidFill>
                  <a:schemeClr val="bg1"/>
                </a:solidFill>
              </a:rPr>
              <a:t>达州职院</a:t>
            </a:r>
            <a:r>
              <a:rPr lang="zh-CN" altLang="en-US" sz="1800" b="1" smtClean="0">
                <a:solidFill>
                  <a:schemeClr val="bg1"/>
                </a:solidFill>
              </a:rPr>
              <a:t>：</a:t>
            </a:r>
            <a:r>
              <a:rPr lang="zh-CN" altLang="zh-CN" sz="1800" b="1" smtClean="0">
                <a:solidFill>
                  <a:schemeClr val="bg1"/>
                </a:solidFill>
              </a:rPr>
              <a:t>教职工总数</a:t>
            </a:r>
            <a:r>
              <a:rPr lang="en-US" altLang="zh-CN" sz="1800" b="1" smtClean="0">
                <a:solidFill>
                  <a:schemeClr val="bg1"/>
                </a:solidFill>
              </a:rPr>
              <a:t>639</a:t>
            </a:r>
            <a:r>
              <a:rPr lang="zh-CN" altLang="zh-CN" sz="1800" b="1" smtClean="0">
                <a:solidFill>
                  <a:schemeClr val="bg1"/>
                </a:solidFill>
              </a:rPr>
              <a:t>，专任教师</a:t>
            </a:r>
            <a:r>
              <a:rPr lang="en-US" altLang="zh-CN" sz="1800" b="1" smtClean="0">
                <a:solidFill>
                  <a:schemeClr val="bg1"/>
                </a:solidFill>
              </a:rPr>
              <a:t>480</a:t>
            </a:r>
            <a:r>
              <a:rPr lang="zh-CN" altLang="zh-CN" sz="1800" b="1" smtClean="0">
                <a:solidFill>
                  <a:schemeClr val="bg1"/>
                </a:solidFill>
              </a:rPr>
              <a:t>；硕士</a:t>
            </a:r>
            <a:r>
              <a:rPr lang="en-US" altLang="zh-CN" sz="1800" b="1" smtClean="0">
                <a:solidFill>
                  <a:schemeClr val="bg1"/>
                </a:solidFill>
              </a:rPr>
              <a:t>79</a:t>
            </a:r>
            <a:r>
              <a:rPr lang="zh-CN" altLang="zh-CN" sz="1800" b="1" smtClean="0">
                <a:solidFill>
                  <a:schemeClr val="bg1"/>
                </a:solidFill>
              </a:rPr>
              <a:t>，</a:t>
            </a:r>
            <a:r>
              <a:rPr lang="zh-CN" altLang="zh-CN" sz="1800" b="1" smtClean="0">
                <a:solidFill>
                  <a:srgbClr val="FE5858"/>
                </a:solidFill>
              </a:rPr>
              <a:t>占</a:t>
            </a:r>
            <a:r>
              <a:rPr lang="en-US" altLang="zh-CN" sz="1800" b="1" smtClean="0">
                <a:solidFill>
                  <a:srgbClr val="FE5858"/>
                </a:solidFill>
              </a:rPr>
              <a:t>16.5%</a:t>
            </a:r>
            <a:r>
              <a:rPr lang="zh-CN" altLang="zh-CN" sz="1800" b="1" smtClean="0">
                <a:solidFill>
                  <a:schemeClr val="bg1"/>
                </a:solidFill>
              </a:rPr>
              <a:t>；博士</a:t>
            </a:r>
            <a:r>
              <a:rPr lang="en-US" altLang="zh-CN" sz="1800" b="1" smtClean="0">
                <a:solidFill>
                  <a:schemeClr val="bg1"/>
                </a:solidFill>
              </a:rPr>
              <a:t>6</a:t>
            </a:r>
            <a:r>
              <a:rPr lang="zh-CN" altLang="zh-CN" sz="1800" b="1" smtClean="0">
                <a:solidFill>
                  <a:schemeClr val="bg1"/>
                </a:solidFill>
              </a:rPr>
              <a:t>，占</a:t>
            </a:r>
            <a:r>
              <a:rPr lang="en-US" altLang="zh-CN" sz="1800" b="1" smtClean="0">
                <a:solidFill>
                  <a:schemeClr val="bg1"/>
                </a:solidFill>
              </a:rPr>
              <a:t>1.3%</a:t>
            </a:r>
            <a:r>
              <a:rPr lang="zh-CN" altLang="zh-CN" sz="1800" b="1" smtClean="0">
                <a:solidFill>
                  <a:schemeClr val="bg1"/>
                </a:solidFill>
              </a:rPr>
              <a:t>。教授？人。</a:t>
            </a:r>
            <a:endParaRPr lang="zh-CN" altLang="zh-CN" sz="1800" b="1" smtClean="0">
              <a:solidFill>
                <a:schemeClr val="bg1"/>
              </a:solidFill>
            </a:endParaRPr>
          </a:p>
          <a:p>
            <a:r>
              <a:rPr lang="zh-CN" altLang="zh-CN" sz="1800" b="1" smtClean="0">
                <a:solidFill>
                  <a:schemeClr val="bg1"/>
                </a:solidFill>
              </a:rPr>
              <a:t>四川航天职院</a:t>
            </a:r>
            <a:r>
              <a:rPr lang="zh-CN" altLang="en-US" sz="1800" b="1" smtClean="0">
                <a:solidFill>
                  <a:schemeClr val="bg1"/>
                </a:solidFill>
              </a:rPr>
              <a:t>：</a:t>
            </a:r>
            <a:r>
              <a:rPr lang="zh-CN" altLang="zh-CN" sz="1800" b="1" smtClean="0">
                <a:solidFill>
                  <a:schemeClr val="bg1"/>
                </a:solidFill>
              </a:rPr>
              <a:t>教职工总数</a:t>
            </a:r>
            <a:r>
              <a:rPr lang="en-US" altLang="zh-CN" sz="1800" b="1" smtClean="0">
                <a:solidFill>
                  <a:schemeClr val="bg1"/>
                </a:solidFill>
              </a:rPr>
              <a:t>875</a:t>
            </a:r>
            <a:r>
              <a:rPr lang="zh-CN" altLang="zh-CN" sz="1800" b="1" smtClean="0">
                <a:solidFill>
                  <a:schemeClr val="bg1"/>
                </a:solidFill>
              </a:rPr>
              <a:t>，专任教师</a:t>
            </a:r>
            <a:r>
              <a:rPr lang="en-US" altLang="zh-CN" sz="1800" b="1" smtClean="0">
                <a:solidFill>
                  <a:schemeClr val="bg1"/>
                </a:solidFill>
              </a:rPr>
              <a:t>720</a:t>
            </a:r>
            <a:r>
              <a:rPr lang="zh-CN" altLang="zh-CN" sz="1800" b="1" smtClean="0">
                <a:solidFill>
                  <a:schemeClr val="bg1"/>
                </a:solidFill>
              </a:rPr>
              <a:t>；硕士</a:t>
            </a:r>
            <a:r>
              <a:rPr lang="en-US" altLang="zh-CN" sz="1800" b="1" smtClean="0">
                <a:solidFill>
                  <a:schemeClr val="bg1"/>
                </a:solidFill>
              </a:rPr>
              <a:t>257</a:t>
            </a:r>
            <a:r>
              <a:rPr lang="zh-CN" altLang="zh-CN" sz="1800" b="1" smtClean="0">
                <a:solidFill>
                  <a:schemeClr val="bg1"/>
                </a:solidFill>
              </a:rPr>
              <a:t>，占</a:t>
            </a:r>
            <a:r>
              <a:rPr lang="en-US" altLang="zh-CN" sz="1800" b="1" smtClean="0">
                <a:solidFill>
                  <a:srgbClr val="FE5858"/>
                </a:solidFill>
              </a:rPr>
              <a:t>35.69%</a:t>
            </a:r>
            <a:r>
              <a:rPr lang="zh-CN" altLang="zh-CN" sz="1800" b="1" smtClean="0">
                <a:solidFill>
                  <a:schemeClr val="bg1"/>
                </a:solidFill>
              </a:rPr>
              <a:t>；博士</a:t>
            </a:r>
            <a:r>
              <a:rPr lang="en-US" altLang="zh-CN" sz="1800" b="1" smtClean="0">
                <a:solidFill>
                  <a:schemeClr val="bg1"/>
                </a:solidFill>
              </a:rPr>
              <a:t>18</a:t>
            </a:r>
            <a:r>
              <a:rPr lang="zh-CN" altLang="zh-CN" sz="1800" b="1" smtClean="0">
                <a:solidFill>
                  <a:schemeClr val="bg1"/>
                </a:solidFill>
              </a:rPr>
              <a:t>，占</a:t>
            </a:r>
            <a:r>
              <a:rPr lang="en-US" altLang="zh-CN" sz="1800" b="1" smtClean="0">
                <a:solidFill>
                  <a:schemeClr val="bg1"/>
                </a:solidFill>
              </a:rPr>
              <a:t>2.5%</a:t>
            </a:r>
            <a:r>
              <a:rPr lang="zh-CN" altLang="zh-CN" sz="1800" b="1" smtClean="0">
                <a:solidFill>
                  <a:schemeClr val="bg1"/>
                </a:solidFill>
              </a:rPr>
              <a:t>。教授</a:t>
            </a:r>
            <a:r>
              <a:rPr lang="en-US" altLang="zh-CN" sz="1800" b="1" smtClean="0">
                <a:solidFill>
                  <a:schemeClr val="bg1"/>
                </a:solidFill>
              </a:rPr>
              <a:t>31</a:t>
            </a:r>
            <a:r>
              <a:rPr lang="zh-CN" altLang="zh-CN" sz="1800" b="1" smtClean="0">
                <a:solidFill>
                  <a:schemeClr val="bg1"/>
                </a:solidFill>
              </a:rPr>
              <a:t>人。</a:t>
            </a:r>
            <a:endParaRPr lang="zh-CN" altLang="zh-CN" sz="1800" b="1" smtClean="0">
              <a:solidFill>
                <a:schemeClr val="bg1"/>
              </a:solidFill>
            </a:endParaRPr>
          </a:p>
          <a:p>
            <a:endParaRPr lang="zh-CN" altLang="zh-CN" sz="1800" b="1" smtClean="0"/>
          </a:p>
          <a:p>
            <a:r>
              <a:rPr lang="en-US" altLang="zh-CN" sz="2800" b="1" smtClean="0">
                <a:solidFill>
                  <a:srgbClr val="FFFF00"/>
                </a:solidFill>
                <a:latin typeface="黑体" panose="02010609060101010101" pitchFamily="49" charset="-122"/>
                <a:ea typeface="黑体" panose="02010609060101010101" pitchFamily="49" charset="-122"/>
              </a:rPr>
              <a:t>23</a:t>
            </a:r>
            <a:r>
              <a:rPr lang="zh-CN" altLang="en-US" sz="2800" b="1" smtClean="0">
                <a:solidFill>
                  <a:srgbClr val="FFFF00"/>
                </a:solidFill>
                <a:latin typeface="黑体" panose="02010609060101010101" pitchFamily="49" charset="-122"/>
                <a:ea typeface="黑体" panose="02010609060101010101" pitchFamily="49" charset="-122"/>
              </a:rPr>
              <a:t>所中，硕士生教师占比排位大约在</a:t>
            </a:r>
            <a:r>
              <a:rPr lang="en-US" altLang="zh-CN" sz="2800" b="1" smtClean="0">
                <a:solidFill>
                  <a:srgbClr val="FFFF00"/>
                </a:solidFill>
                <a:latin typeface="黑体" panose="02010609060101010101" pitchFamily="49" charset="-122"/>
                <a:ea typeface="黑体" panose="02010609060101010101" pitchFamily="49" charset="-122"/>
              </a:rPr>
              <a:t>16</a:t>
            </a:r>
            <a:r>
              <a:rPr lang="zh-CN" altLang="en-US" sz="2800" b="1" smtClean="0">
                <a:solidFill>
                  <a:srgbClr val="FFFF00"/>
                </a:solidFill>
                <a:latin typeface="黑体" panose="02010609060101010101" pitchFamily="49" charset="-122"/>
                <a:ea typeface="黑体" panose="02010609060101010101" pitchFamily="49" charset="-122"/>
              </a:rPr>
              <a:t>位左右</a:t>
            </a:r>
            <a:endParaRPr lang="zh-CN" altLang="zh-CN" sz="2800" b="1" smtClean="0">
              <a:solidFill>
                <a:srgbClr val="FFFF00"/>
              </a:solidFill>
              <a:latin typeface="黑体" panose="02010609060101010101" pitchFamily="49" charset="-122"/>
              <a:ea typeface="黑体" panose="02010609060101010101" pitchFamily="49" charset="-122"/>
            </a:endParaRPr>
          </a:p>
          <a:p>
            <a:endParaRPr lang="zh-CN" alt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02" name="Text Box 2"/>
          <p:cNvSpPr txBox="1">
            <a:spLocks noChangeArrowheads="1"/>
          </p:cNvSpPr>
          <p:nvPr/>
        </p:nvSpPr>
        <p:spPr bwMode="auto">
          <a:xfrm>
            <a:off x="1979712" y="1268760"/>
            <a:ext cx="4465638" cy="579438"/>
          </a:xfrm>
          <a:prstGeom prst="rect">
            <a:avLst/>
          </a:prstGeom>
          <a:noFill/>
          <a:ln w="9525">
            <a:noFill/>
            <a:miter lim="800000"/>
          </a:ln>
        </p:spPr>
        <p:txBody>
          <a:bodyPr>
            <a:spAutoFit/>
          </a:bodyPr>
          <a:lstStyle/>
          <a:p>
            <a:pPr>
              <a:spcBef>
                <a:spcPct val="50000"/>
              </a:spcBef>
            </a:pPr>
            <a:r>
              <a:rPr lang="zh-CN" altLang="en-US" sz="3200" b="1" dirty="0">
                <a:solidFill>
                  <a:schemeClr val="bg1"/>
                </a:solidFill>
                <a:latin typeface="Times New Roman" panose="02020603050405020304" pitchFamily="18" charset="0"/>
              </a:rPr>
              <a:t>社会变化中的四类</a:t>
            </a:r>
            <a:r>
              <a:rPr lang="zh-CN" altLang="en-US" sz="3200" b="1" dirty="0" smtClean="0">
                <a:solidFill>
                  <a:schemeClr val="bg1"/>
                </a:solidFill>
                <a:latin typeface="Times New Roman" panose="02020603050405020304" pitchFamily="18" charset="0"/>
              </a:rPr>
              <a:t>人</a:t>
            </a:r>
            <a:endParaRPr lang="zh-CN" altLang="en-US" sz="3200" b="1" dirty="0">
              <a:solidFill>
                <a:schemeClr val="bg1"/>
              </a:solidFill>
              <a:latin typeface="Times New Roman" panose="02020603050405020304" pitchFamily="18" charset="0"/>
            </a:endParaRPr>
          </a:p>
        </p:txBody>
      </p:sp>
      <p:sp>
        <p:nvSpPr>
          <p:cNvPr id="2201603" name="Rectangle 3"/>
          <p:cNvSpPr>
            <a:spLocks noChangeArrowheads="1"/>
          </p:cNvSpPr>
          <p:nvPr/>
        </p:nvSpPr>
        <p:spPr bwMode="auto">
          <a:xfrm>
            <a:off x="683568" y="2204864"/>
            <a:ext cx="2376264" cy="1673407"/>
          </a:xfrm>
          <a:prstGeom prst="rect">
            <a:avLst/>
          </a:prstGeom>
          <a:noFill/>
          <a:ln w="9525">
            <a:noFill/>
            <a:miter lim="800000"/>
          </a:ln>
        </p:spPr>
        <p:txBody>
          <a:bodyPr wrap="square" anchor="ctr">
            <a:spAutoFit/>
          </a:bodyPr>
          <a:lstStyle/>
          <a:p>
            <a:pPr algn="ctr">
              <a:lnSpc>
                <a:spcPct val="145000"/>
              </a:lnSpc>
            </a:pPr>
            <a:r>
              <a:rPr lang="zh-CN" altLang="en-US" b="1" dirty="0">
                <a:solidFill>
                  <a:srgbClr val="FFFF00"/>
                </a:solidFill>
                <a:ea typeface="幼圆" panose="02010509060101010101" pitchFamily="49" charset="-122"/>
                <a:cs typeface="幼圆" panose="02010509060101010101" pitchFamily="49" charset="-122"/>
              </a:rPr>
              <a:t>     </a:t>
            </a:r>
            <a:r>
              <a:rPr lang="zh-CN" altLang="en-US" sz="1800" b="1" dirty="0">
                <a:solidFill>
                  <a:srgbClr val="FFFF00"/>
                </a:solidFill>
                <a:ea typeface="幼圆" panose="02010509060101010101" pitchFamily="49" charset="-122"/>
                <a:cs typeface="幼圆" panose="02010509060101010101" pitchFamily="49" charset="-122"/>
              </a:rPr>
              <a:t>先知先觉的</a:t>
            </a:r>
            <a:endParaRPr lang="zh-CN" altLang="en-US" sz="1800" b="1" dirty="0">
              <a:solidFill>
                <a:srgbClr val="FFFF00"/>
              </a:solidFill>
              <a:ea typeface="幼圆" panose="02010509060101010101" pitchFamily="49" charset="-122"/>
              <a:cs typeface="幼圆" panose="02010509060101010101" pitchFamily="49" charset="-122"/>
            </a:endParaRPr>
          </a:p>
          <a:p>
            <a:pPr algn="ctr">
              <a:lnSpc>
                <a:spcPct val="145000"/>
              </a:lnSpc>
            </a:pPr>
            <a:r>
              <a:rPr lang="zh-CN" altLang="en-US" sz="1800" b="1" dirty="0">
                <a:solidFill>
                  <a:srgbClr val="FFFF00"/>
                </a:solidFill>
                <a:ea typeface="幼圆" panose="02010509060101010101" pitchFamily="49" charset="-122"/>
                <a:cs typeface="幼圆" panose="02010509060101010101" pitchFamily="49" charset="-122"/>
              </a:rPr>
              <a:t>     后知后觉的</a:t>
            </a:r>
            <a:endParaRPr lang="zh-CN" altLang="en-US" sz="1800" b="1" dirty="0">
              <a:solidFill>
                <a:srgbClr val="FFFF00"/>
              </a:solidFill>
              <a:ea typeface="幼圆" panose="02010509060101010101" pitchFamily="49" charset="-122"/>
              <a:cs typeface="幼圆" panose="02010509060101010101" pitchFamily="49" charset="-122"/>
            </a:endParaRPr>
          </a:p>
          <a:p>
            <a:pPr algn="ctr">
              <a:lnSpc>
                <a:spcPct val="140000"/>
              </a:lnSpc>
            </a:pPr>
            <a:r>
              <a:rPr lang="zh-CN" altLang="en-US" sz="1800" b="1" dirty="0">
                <a:solidFill>
                  <a:srgbClr val="FFFF00"/>
                </a:solidFill>
                <a:ea typeface="幼圆" panose="02010509060101010101" pitchFamily="49" charset="-122"/>
                <a:cs typeface="幼圆" panose="02010509060101010101" pitchFamily="49" charset="-122"/>
              </a:rPr>
              <a:t>     不知不觉的</a:t>
            </a:r>
            <a:endParaRPr lang="zh-CN" altLang="en-US" sz="1800" b="1" dirty="0">
              <a:solidFill>
                <a:srgbClr val="FFFF00"/>
              </a:solidFill>
              <a:ea typeface="幼圆" panose="02010509060101010101" pitchFamily="49" charset="-122"/>
              <a:cs typeface="幼圆" panose="02010509060101010101" pitchFamily="49" charset="-122"/>
            </a:endParaRPr>
          </a:p>
          <a:p>
            <a:pPr algn="ctr">
              <a:lnSpc>
                <a:spcPct val="140000"/>
              </a:lnSpc>
            </a:pPr>
            <a:r>
              <a:rPr lang="zh-CN" altLang="en-US" sz="1800" b="1" dirty="0">
                <a:solidFill>
                  <a:srgbClr val="FFFF00"/>
                </a:solidFill>
                <a:ea typeface="幼圆" panose="02010509060101010101" pitchFamily="49" charset="-122"/>
                <a:cs typeface="幼圆" panose="02010509060101010101" pitchFamily="49" charset="-122"/>
              </a:rPr>
              <a:t>     只知不觉的</a:t>
            </a:r>
            <a:endParaRPr lang="zh-CN" altLang="en-US" sz="1800" b="1" dirty="0">
              <a:solidFill>
                <a:srgbClr val="FFFF00"/>
              </a:solidFill>
              <a:ea typeface="幼圆" panose="02010509060101010101" pitchFamily="49" charset="-122"/>
              <a:cs typeface="幼圆" panose="02010509060101010101" pitchFamily="49" charset="-122"/>
            </a:endParaRPr>
          </a:p>
        </p:txBody>
      </p:sp>
      <p:sp>
        <p:nvSpPr>
          <p:cNvPr id="2201605" name="Text Box 5"/>
          <p:cNvSpPr txBox="1">
            <a:spLocks noChangeArrowheads="1"/>
          </p:cNvSpPr>
          <p:nvPr/>
        </p:nvSpPr>
        <p:spPr bwMode="auto">
          <a:xfrm>
            <a:off x="2915816" y="2708920"/>
            <a:ext cx="5829300" cy="369887"/>
          </a:xfrm>
          <a:prstGeom prst="rect">
            <a:avLst/>
          </a:prstGeom>
          <a:noFill/>
          <a:ln w="9525">
            <a:noFill/>
            <a:miter lim="800000"/>
          </a:ln>
        </p:spPr>
        <p:txBody>
          <a:bodyPr>
            <a:spAutoFit/>
          </a:bodyPr>
          <a:lstStyle/>
          <a:p>
            <a:r>
              <a:rPr lang="zh-CN" altLang="en-US" sz="1800" b="1" dirty="0">
                <a:solidFill>
                  <a:srgbClr val="FFFF00"/>
                </a:solidFill>
                <a:ea typeface="幼圆" panose="02010509060101010101" pitchFamily="49" charset="-122"/>
                <a:cs typeface="幼圆" panose="02010509060101010101" pitchFamily="49" charset="-122"/>
              </a:rPr>
              <a:t>适应变化，打游击战</a:t>
            </a:r>
            <a:r>
              <a:rPr lang="en-US" altLang="zh-CN" sz="1800" b="1" dirty="0">
                <a:solidFill>
                  <a:srgbClr val="FFFF00"/>
                </a:solidFill>
                <a:ea typeface="幼圆" panose="02010509060101010101" pitchFamily="49" charset="-122"/>
                <a:cs typeface="幼圆" panose="02010509060101010101" pitchFamily="49" charset="-122"/>
              </a:rPr>
              <a:t>——</a:t>
            </a:r>
            <a:r>
              <a:rPr lang="zh-CN" altLang="en-US" sz="1800" b="1" dirty="0">
                <a:solidFill>
                  <a:srgbClr val="FFFF00"/>
                </a:solidFill>
                <a:ea typeface="幼圆" panose="02010509060101010101" pitchFamily="49" charset="-122"/>
                <a:cs typeface="幼圆" panose="02010509060101010101" pitchFamily="49" charset="-122"/>
              </a:rPr>
              <a:t>是人才；</a:t>
            </a:r>
            <a:endParaRPr lang="zh-CN" altLang="en-US" sz="1800" b="1" dirty="0">
              <a:solidFill>
                <a:srgbClr val="FFFF00"/>
              </a:solidFill>
              <a:ea typeface="幼圆" panose="02010509060101010101" pitchFamily="49" charset="-122"/>
              <a:cs typeface="幼圆" panose="02010509060101010101" pitchFamily="49" charset="-122"/>
            </a:endParaRPr>
          </a:p>
        </p:txBody>
      </p:sp>
      <p:sp>
        <p:nvSpPr>
          <p:cNvPr id="2201606" name="Text Box 6"/>
          <p:cNvSpPr txBox="1">
            <a:spLocks noChangeArrowheads="1"/>
          </p:cNvSpPr>
          <p:nvPr/>
        </p:nvSpPr>
        <p:spPr bwMode="auto">
          <a:xfrm>
            <a:off x="2915816" y="3068960"/>
            <a:ext cx="5972175" cy="368300"/>
          </a:xfrm>
          <a:prstGeom prst="rect">
            <a:avLst/>
          </a:prstGeom>
          <a:noFill/>
          <a:ln w="9525">
            <a:noFill/>
            <a:miter lim="800000"/>
          </a:ln>
        </p:spPr>
        <p:txBody>
          <a:bodyPr>
            <a:spAutoFit/>
          </a:bodyPr>
          <a:lstStyle/>
          <a:p>
            <a:r>
              <a:rPr lang="zh-CN" altLang="en-US" sz="1800" b="1" dirty="0">
                <a:solidFill>
                  <a:srgbClr val="FFFF00"/>
                </a:solidFill>
                <a:ea typeface="幼圆" panose="02010509060101010101" pitchFamily="49" charset="-122"/>
                <a:cs typeface="幼圆" panose="02010509060101010101" pitchFamily="49" charset="-122"/>
              </a:rPr>
              <a:t>被动变化，打追击战</a:t>
            </a:r>
            <a:r>
              <a:rPr lang="en-US" altLang="zh-CN" sz="1800" b="1" dirty="0">
                <a:solidFill>
                  <a:srgbClr val="FFFF00"/>
                </a:solidFill>
                <a:ea typeface="幼圆" panose="02010509060101010101" pitchFamily="49" charset="-122"/>
                <a:cs typeface="幼圆" panose="02010509060101010101" pitchFamily="49" charset="-122"/>
              </a:rPr>
              <a:t>——</a:t>
            </a:r>
            <a:r>
              <a:rPr lang="zh-CN" altLang="en-US" sz="1800" b="1" dirty="0">
                <a:solidFill>
                  <a:srgbClr val="FFFF00"/>
                </a:solidFill>
                <a:ea typeface="幼圆" panose="02010509060101010101" pitchFamily="49" charset="-122"/>
                <a:cs typeface="幼圆" panose="02010509060101010101" pitchFamily="49" charset="-122"/>
              </a:rPr>
              <a:t>是人力；</a:t>
            </a:r>
            <a:endParaRPr lang="zh-CN" altLang="en-US" sz="1800" b="1" dirty="0">
              <a:solidFill>
                <a:srgbClr val="FFFF00"/>
              </a:solidFill>
              <a:ea typeface="幼圆" panose="02010509060101010101" pitchFamily="49" charset="-122"/>
              <a:cs typeface="幼圆" panose="02010509060101010101" pitchFamily="49" charset="-122"/>
            </a:endParaRPr>
          </a:p>
        </p:txBody>
      </p:sp>
      <p:sp>
        <p:nvSpPr>
          <p:cNvPr id="2201607" name="Text Box 7"/>
          <p:cNvSpPr txBox="1">
            <a:spLocks noChangeArrowheads="1"/>
          </p:cNvSpPr>
          <p:nvPr/>
        </p:nvSpPr>
        <p:spPr bwMode="auto">
          <a:xfrm>
            <a:off x="2915816" y="3501008"/>
            <a:ext cx="3668713" cy="368300"/>
          </a:xfrm>
          <a:prstGeom prst="rect">
            <a:avLst/>
          </a:prstGeom>
          <a:noFill/>
          <a:ln w="9525">
            <a:noFill/>
            <a:miter lim="800000"/>
          </a:ln>
        </p:spPr>
        <p:txBody>
          <a:bodyPr wrap="none">
            <a:spAutoFit/>
          </a:bodyPr>
          <a:lstStyle/>
          <a:p>
            <a:r>
              <a:rPr lang="zh-CN" altLang="en-US" sz="1800" b="1" dirty="0">
                <a:solidFill>
                  <a:srgbClr val="FFFF00"/>
                </a:solidFill>
                <a:ea typeface="幼圆" panose="02010509060101010101" pitchFamily="49" charset="-122"/>
                <a:cs typeface="幼圆" panose="02010509060101010101" pitchFamily="49" charset="-122"/>
              </a:rPr>
              <a:t>顽固不化，打消耗战</a:t>
            </a:r>
            <a:r>
              <a:rPr lang="en-US" altLang="zh-CN" sz="1800" b="1" dirty="0">
                <a:solidFill>
                  <a:srgbClr val="FFFF00"/>
                </a:solidFill>
                <a:ea typeface="幼圆" panose="02010509060101010101" pitchFamily="49" charset="-122"/>
                <a:cs typeface="幼圆" panose="02010509060101010101" pitchFamily="49" charset="-122"/>
              </a:rPr>
              <a:t>——</a:t>
            </a:r>
            <a:r>
              <a:rPr lang="zh-CN" altLang="en-US" sz="1800" b="1" dirty="0">
                <a:solidFill>
                  <a:srgbClr val="FFFF00"/>
                </a:solidFill>
                <a:ea typeface="幼圆" panose="02010509060101010101" pitchFamily="49" charset="-122"/>
                <a:cs typeface="幼圆" panose="02010509060101010101" pitchFamily="49" charset="-122"/>
              </a:rPr>
              <a:t>是人员。</a:t>
            </a:r>
            <a:endParaRPr lang="zh-CN" altLang="en-US" sz="1800" b="1" dirty="0">
              <a:solidFill>
                <a:srgbClr val="FFFF00"/>
              </a:solidFill>
              <a:ea typeface="幼圆" panose="02010509060101010101" pitchFamily="49" charset="-122"/>
              <a:cs typeface="幼圆" panose="02010509060101010101" pitchFamily="49" charset="-122"/>
            </a:endParaRPr>
          </a:p>
        </p:txBody>
      </p:sp>
      <p:sp>
        <p:nvSpPr>
          <p:cNvPr id="2201608" name="Text Box 8"/>
          <p:cNvSpPr txBox="1">
            <a:spLocks noChangeArrowheads="1"/>
          </p:cNvSpPr>
          <p:nvPr/>
        </p:nvSpPr>
        <p:spPr bwMode="auto">
          <a:xfrm>
            <a:off x="2915816" y="2276872"/>
            <a:ext cx="6045200" cy="368300"/>
          </a:xfrm>
          <a:prstGeom prst="rect">
            <a:avLst/>
          </a:prstGeom>
          <a:noFill/>
          <a:ln w="9525">
            <a:noFill/>
            <a:miter lim="800000"/>
          </a:ln>
        </p:spPr>
        <p:txBody>
          <a:bodyPr>
            <a:spAutoFit/>
          </a:bodyPr>
          <a:lstStyle/>
          <a:p>
            <a:r>
              <a:rPr lang="zh-CN" altLang="en-US" sz="1800" b="1" dirty="0">
                <a:solidFill>
                  <a:srgbClr val="FFFF00"/>
                </a:solidFill>
                <a:ea typeface="幼圆" panose="02010509060101010101" pitchFamily="49" charset="-122"/>
                <a:cs typeface="幼圆" panose="02010509060101010101" pitchFamily="49" charset="-122"/>
              </a:rPr>
              <a:t>创造变化，打伏击战</a:t>
            </a:r>
            <a:r>
              <a:rPr lang="en-US" altLang="zh-CN" sz="1800" b="1" dirty="0">
                <a:solidFill>
                  <a:srgbClr val="FFFF00"/>
                </a:solidFill>
                <a:ea typeface="幼圆" panose="02010509060101010101" pitchFamily="49" charset="-122"/>
                <a:cs typeface="幼圆" panose="02010509060101010101" pitchFamily="49" charset="-122"/>
              </a:rPr>
              <a:t>——</a:t>
            </a:r>
            <a:r>
              <a:rPr lang="zh-CN" altLang="en-US" sz="1800" b="1" dirty="0">
                <a:solidFill>
                  <a:srgbClr val="FFFF00"/>
                </a:solidFill>
                <a:ea typeface="幼圆" panose="02010509060101010101" pitchFamily="49" charset="-122"/>
                <a:cs typeface="幼圆" panose="02010509060101010101" pitchFamily="49" charset="-122"/>
              </a:rPr>
              <a:t>是人物；</a:t>
            </a:r>
            <a:endParaRPr lang="zh-CN" altLang="en-US" sz="1800" b="1" dirty="0">
              <a:solidFill>
                <a:srgbClr val="FFFF00"/>
              </a:solidFill>
              <a:ea typeface="幼圆" panose="02010509060101010101" pitchFamily="49" charset="-122"/>
              <a:cs typeface="幼圆" panose="02010509060101010101" pitchFamily="49" charset="-122"/>
            </a:endParaRPr>
          </a:p>
        </p:txBody>
      </p:sp>
      <p:sp>
        <p:nvSpPr>
          <p:cNvPr id="2201629" name="Text Box 29"/>
          <p:cNvSpPr txBox="1">
            <a:spLocks noChangeArrowheads="1"/>
          </p:cNvSpPr>
          <p:nvPr/>
        </p:nvSpPr>
        <p:spPr bwMode="auto">
          <a:xfrm>
            <a:off x="2339752" y="4437112"/>
            <a:ext cx="3744912" cy="461665"/>
          </a:xfrm>
          <a:prstGeom prst="rect">
            <a:avLst/>
          </a:prstGeom>
          <a:noFill/>
          <a:ln w="9525">
            <a:noFill/>
            <a:miter lim="800000"/>
          </a:ln>
        </p:spPr>
        <p:txBody>
          <a:bodyPr>
            <a:spAutoFit/>
          </a:bodyPr>
          <a:lstStyle/>
          <a:p>
            <a:pPr marL="875030" indent="-875030">
              <a:spcBef>
                <a:spcPct val="50000"/>
              </a:spcBef>
            </a:pPr>
            <a:r>
              <a:rPr kumimoji="1" lang="zh-CN" altLang="en-US" sz="2400" b="1" dirty="0">
                <a:solidFill>
                  <a:srgbClr val="FFC000"/>
                </a:solidFill>
                <a:latin typeface="宋体" panose="02010600030101010101" pitchFamily="2" charset="-122"/>
              </a:rPr>
              <a:t>变化</a:t>
            </a:r>
            <a:r>
              <a:rPr kumimoji="1" lang="zh-CN" altLang="en-US" sz="2400" b="1" dirty="0">
                <a:solidFill>
                  <a:schemeClr val="bg1"/>
                </a:solidFill>
                <a:latin typeface="宋体" panose="02010600030101010101" pitchFamily="2" charset="-122"/>
              </a:rPr>
              <a:t>的是社会需求；</a:t>
            </a:r>
            <a:endParaRPr kumimoji="1" lang="zh-CN" altLang="en-US" sz="2400" b="1" dirty="0">
              <a:solidFill>
                <a:schemeClr val="bg1"/>
              </a:solidFill>
              <a:latin typeface="宋体" panose="02010600030101010101" pitchFamily="2" charset="-122"/>
            </a:endParaRPr>
          </a:p>
        </p:txBody>
      </p:sp>
      <p:sp>
        <p:nvSpPr>
          <p:cNvPr id="2201630" name="Rectangle 30"/>
          <p:cNvSpPr>
            <a:spLocks noChangeArrowheads="1"/>
          </p:cNvSpPr>
          <p:nvPr/>
        </p:nvSpPr>
        <p:spPr bwMode="auto">
          <a:xfrm>
            <a:off x="2267744" y="4941168"/>
            <a:ext cx="2969083" cy="461665"/>
          </a:xfrm>
          <a:prstGeom prst="rect">
            <a:avLst/>
          </a:prstGeom>
          <a:noFill/>
          <a:ln w="9525">
            <a:noFill/>
            <a:miter lim="800000"/>
          </a:ln>
        </p:spPr>
        <p:txBody>
          <a:bodyPr wrap="none">
            <a:spAutoFit/>
          </a:bodyPr>
          <a:lstStyle/>
          <a:p>
            <a:r>
              <a:rPr kumimoji="1" lang="zh-CN" altLang="en-US" sz="2400" b="1" dirty="0">
                <a:solidFill>
                  <a:srgbClr val="FFC000"/>
                </a:solidFill>
              </a:rPr>
              <a:t>不变</a:t>
            </a:r>
            <a:r>
              <a:rPr kumimoji="1" lang="zh-CN" altLang="en-US" sz="2400" b="1" dirty="0">
                <a:solidFill>
                  <a:schemeClr val="bg1"/>
                </a:solidFill>
              </a:rPr>
              <a:t>的是教育规律。</a:t>
            </a:r>
            <a:endParaRPr kumimoji="1" lang="zh-CN" altLang="en-US" sz="24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01602"/>
                                        </p:tgtEl>
                                        <p:attrNameLst>
                                          <p:attrName>style.visibility</p:attrName>
                                        </p:attrNameLst>
                                      </p:cBhvr>
                                      <p:to>
                                        <p:strVal val="visible"/>
                                      </p:to>
                                    </p:set>
                                    <p:anim calcmode="lin" valueType="num">
                                      <p:cBhvr>
                                        <p:cTn id="7" dur="1000" fill="hold"/>
                                        <p:tgtEl>
                                          <p:spTgt spid="2201602"/>
                                        </p:tgtEl>
                                        <p:attrNameLst>
                                          <p:attrName>ppt_w</p:attrName>
                                        </p:attrNameLst>
                                      </p:cBhvr>
                                      <p:tavLst>
                                        <p:tav tm="0">
                                          <p:val>
                                            <p:strVal val="#ppt_w*0.70"/>
                                          </p:val>
                                        </p:tav>
                                        <p:tav tm="100000">
                                          <p:val>
                                            <p:strVal val="#ppt_w"/>
                                          </p:val>
                                        </p:tav>
                                      </p:tavLst>
                                    </p:anim>
                                    <p:anim calcmode="lin" valueType="num">
                                      <p:cBhvr>
                                        <p:cTn id="8" dur="1000" fill="hold"/>
                                        <p:tgtEl>
                                          <p:spTgt spid="2201602"/>
                                        </p:tgtEl>
                                        <p:attrNameLst>
                                          <p:attrName>ppt_h</p:attrName>
                                        </p:attrNameLst>
                                      </p:cBhvr>
                                      <p:tavLst>
                                        <p:tav tm="0">
                                          <p:val>
                                            <p:strVal val="#ppt_h"/>
                                          </p:val>
                                        </p:tav>
                                        <p:tav tm="100000">
                                          <p:val>
                                            <p:strVal val="#ppt_h"/>
                                          </p:val>
                                        </p:tav>
                                      </p:tavLst>
                                    </p:anim>
                                    <p:animEffect transition="in" filter="fade">
                                      <p:cBhvr>
                                        <p:cTn id="9" dur="1000"/>
                                        <p:tgtEl>
                                          <p:spTgt spid="220160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201603">
                                            <p:txEl>
                                              <p:pRg st="0" end="0"/>
                                            </p:txEl>
                                          </p:spTgt>
                                        </p:tgtEl>
                                        <p:attrNameLst>
                                          <p:attrName>style.visibility</p:attrName>
                                        </p:attrNameLst>
                                      </p:cBhvr>
                                      <p:to>
                                        <p:strVal val="visible"/>
                                      </p:to>
                                    </p:set>
                                    <p:animEffect transition="in" filter="blinds(horizontal)">
                                      <p:cBhvr>
                                        <p:cTn id="14" dur="500"/>
                                        <p:tgtEl>
                                          <p:spTgt spid="220160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201603">
                                            <p:txEl>
                                              <p:pRg st="1" end="1"/>
                                            </p:txEl>
                                          </p:spTgt>
                                        </p:tgtEl>
                                        <p:attrNameLst>
                                          <p:attrName>style.visibility</p:attrName>
                                        </p:attrNameLst>
                                      </p:cBhvr>
                                      <p:to>
                                        <p:strVal val="visible"/>
                                      </p:to>
                                    </p:set>
                                    <p:animEffect transition="in" filter="blinds(horizontal)">
                                      <p:cBhvr>
                                        <p:cTn id="19" dur="500"/>
                                        <p:tgtEl>
                                          <p:spTgt spid="220160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201603">
                                            <p:txEl>
                                              <p:pRg st="2" end="2"/>
                                            </p:txEl>
                                          </p:spTgt>
                                        </p:tgtEl>
                                        <p:attrNameLst>
                                          <p:attrName>style.visibility</p:attrName>
                                        </p:attrNameLst>
                                      </p:cBhvr>
                                      <p:to>
                                        <p:strVal val="visible"/>
                                      </p:to>
                                    </p:set>
                                    <p:animEffect transition="in" filter="blinds(horizontal)">
                                      <p:cBhvr>
                                        <p:cTn id="24" dur="500"/>
                                        <p:tgtEl>
                                          <p:spTgt spid="220160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201603">
                                            <p:txEl>
                                              <p:pRg st="3" end="3"/>
                                            </p:txEl>
                                          </p:spTgt>
                                        </p:tgtEl>
                                        <p:attrNameLst>
                                          <p:attrName>style.visibility</p:attrName>
                                        </p:attrNameLst>
                                      </p:cBhvr>
                                      <p:to>
                                        <p:strVal val="visible"/>
                                      </p:to>
                                    </p:set>
                                    <p:animEffect transition="in" filter="blinds(horizontal)">
                                      <p:cBhvr>
                                        <p:cTn id="29" dur="500"/>
                                        <p:tgtEl>
                                          <p:spTgt spid="220160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type="lt">
                                    <p:tmAbs val="200"/>
                                  </p:iterate>
                                  <p:childTnLst>
                                    <p:set>
                                      <p:cBhvr>
                                        <p:cTn id="33" dur="1" fill="hold">
                                          <p:stCondLst>
                                            <p:cond delay="0"/>
                                          </p:stCondLst>
                                        </p:cTn>
                                        <p:tgtEl>
                                          <p:spTgt spid="220160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iterate type="lt">
                                    <p:tmAbs val="200"/>
                                  </p:iterate>
                                  <p:childTnLst>
                                    <p:set>
                                      <p:cBhvr>
                                        <p:cTn id="37" dur="1" fill="hold">
                                          <p:stCondLst>
                                            <p:cond delay="0"/>
                                          </p:stCondLst>
                                        </p:cTn>
                                        <p:tgtEl>
                                          <p:spTgt spid="220160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iterate type="lt">
                                    <p:tmAbs val="200"/>
                                  </p:iterate>
                                  <p:childTnLst>
                                    <p:set>
                                      <p:cBhvr>
                                        <p:cTn id="41" dur="1" fill="hold">
                                          <p:stCondLst>
                                            <p:cond delay="0"/>
                                          </p:stCondLst>
                                        </p:cTn>
                                        <p:tgtEl>
                                          <p:spTgt spid="220160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iterate type="lt">
                                    <p:tmAbs val="200"/>
                                  </p:iterate>
                                  <p:childTnLst>
                                    <p:set>
                                      <p:cBhvr>
                                        <p:cTn id="45" dur="1" fill="hold">
                                          <p:stCondLst>
                                            <p:cond delay="0"/>
                                          </p:stCondLst>
                                        </p:cTn>
                                        <p:tgtEl>
                                          <p:spTgt spid="220160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201629"/>
                                        </p:tgtEl>
                                        <p:attrNameLst>
                                          <p:attrName>style.visibility</p:attrName>
                                        </p:attrNameLst>
                                      </p:cBhvr>
                                      <p:to>
                                        <p:strVal val="visible"/>
                                      </p:to>
                                    </p:set>
                                    <p:anim calcmode="lin" valueType="num">
                                      <p:cBhvr additive="base">
                                        <p:cTn id="50" dur="500" fill="hold"/>
                                        <p:tgtEl>
                                          <p:spTgt spid="2201629"/>
                                        </p:tgtEl>
                                        <p:attrNameLst>
                                          <p:attrName>ppt_x</p:attrName>
                                        </p:attrNameLst>
                                      </p:cBhvr>
                                      <p:tavLst>
                                        <p:tav tm="0">
                                          <p:val>
                                            <p:strVal val="0-#ppt_w/2"/>
                                          </p:val>
                                        </p:tav>
                                        <p:tav tm="100000">
                                          <p:val>
                                            <p:strVal val="#ppt_x"/>
                                          </p:val>
                                        </p:tav>
                                      </p:tavLst>
                                    </p:anim>
                                    <p:anim calcmode="lin" valueType="num">
                                      <p:cBhvr additive="base">
                                        <p:cTn id="51" dur="500" fill="hold"/>
                                        <p:tgtEl>
                                          <p:spTgt spid="220162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2201630">
                                            <p:txEl>
                                              <p:pRg st="0" end="0"/>
                                            </p:txEl>
                                          </p:spTgt>
                                        </p:tgtEl>
                                        <p:attrNameLst>
                                          <p:attrName>style.visibility</p:attrName>
                                        </p:attrNameLst>
                                      </p:cBhvr>
                                      <p:to>
                                        <p:strVal val="visible"/>
                                      </p:to>
                                    </p:set>
                                    <p:animEffect transition="in" filter="blinds(horizontal)">
                                      <p:cBhvr>
                                        <p:cTn id="56" dur="500"/>
                                        <p:tgtEl>
                                          <p:spTgt spid="22016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02" grpId="0" autoUpdateAnimBg="0"/>
      <p:bldP spid="2201605" grpId="0" autoUpdateAnimBg="0"/>
      <p:bldP spid="2201606" grpId="0" autoUpdateAnimBg="0"/>
      <p:bldP spid="2201607" grpId="0" autoUpdateAnimBg="0"/>
      <p:bldP spid="2201608" grpId="0" autoUpdateAnimBg="0"/>
      <p:bldP spid="2201629"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本占位符 313345"/>
          <p:cNvSpPr>
            <a:spLocks noGrp="1" noChangeArrowheads="1"/>
          </p:cNvSpPr>
          <p:nvPr>
            <p:ph idx="4294967295"/>
          </p:nvPr>
        </p:nvSpPr>
        <p:spPr>
          <a:xfrm>
            <a:off x="2267744" y="1340768"/>
            <a:ext cx="6202362" cy="4752975"/>
          </a:xfrm>
          <a:gradFill rotWithShape="1">
            <a:gsLst>
              <a:gs pos="0">
                <a:srgbClr val="AEC4F0"/>
              </a:gs>
              <a:gs pos="100000">
                <a:schemeClr val="bg1"/>
              </a:gs>
            </a:gsLst>
            <a:lin ang="0" scaled="1"/>
          </a:gradFill>
        </p:spPr>
        <p:txBody>
          <a:bodyPr/>
          <a:lstStyle/>
          <a:p>
            <a:pPr algn="ctr">
              <a:lnSpc>
                <a:spcPct val="110000"/>
              </a:lnSpc>
              <a:buFontTx/>
              <a:buNone/>
            </a:pPr>
            <a:r>
              <a:rPr lang="zh-CN" altLang="en-US" sz="2800" b="1" smtClean="0">
                <a:latin typeface="华文新魏" panose="02010800040101010101" charset="-122"/>
                <a:ea typeface="华文新魏" panose="02010800040101010101" charset="-122"/>
                <a:cs typeface="华文新魏" panose="02010800040101010101" charset="-122"/>
              </a:rPr>
              <a:t>需要很高的境界和思索：</a:t>
            </a:r>
            <a:r>
              <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rPr>
              <a:t>要有眼光</a:t>
            </a:r>
            <a:endPar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endParaRPr>
          </a:p>
          <a:p>
            <a:pPr algn="ctr">
              <a:lnSpc>
                <a:spcPct val="110000"/>
              </a:lnSpc>
              <a:buFontTx/>
              <a:buNone/>
            </a:pPr>
            <a:r>
              <a:rPr lang="zh-CN" altLang="en-US" sz="2800" b="1" smtClean="0">
                <a:latin typeface="华文新魏" panose="02010800040101010101" charset="-122"/>
                <a:ea typeface="华文新魏" panose="02010800040101010101" charset="-122"/>
                <a:cs typeface="华文新魏" panose="02010800040101010101" charset="-122"/>
              </a:rPr>
              <a:t>需要深入的研究和感悟：</a:t>
            </a:r>
            <a:r>
              <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rPr>
              <a:t>要有理性</a:t>
            </a:r>
            <a:endPar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endParaRPr>
          </a:p>
          <a:p>
            <a:pPr algn="ctr">
              <a:lnSpc>
                <a:spcPct val="110000"/>
              </a:lnSpc>
              <a:buFontTx/>
              <a:buNone/>
            </a:pPr>
            <a:r>
              <a:rPr lang="zh-CN" altLang="en-US" sz="2800" b="1" smtClean="0">
                <a:latin typeface="华文新魏" panose="02010800040101010101" charset="-122"/>
                <a:ea typeface="华文新魏" panose="02010800040101010101" charset="-122"/>
                <a:cs typeface="华文新魏" panose="02010800040101010101" charset="-122"/>
              </a:rPr>
              <a:t>需要周密的规划和组织：</a:t>
            </a:r>
            <a:r>
              <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rPr>
              <a:t>要有全局</a:t>
            </a:r>
            <a:endPar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endParaRPr>
          </a:p>
          <a:p>
            <a:pPr algn="ctr">
              <a:lnSpc>
                <a:spcPct val="110000"/>
              </a:lnSpc>
              <a:buFontTx/>
              <a:buNone/>
            </a:pPr>
            <a:r>
              <a:rPr lang="zh-CN" altLang="en-US" sz="2800" b="1" smtClean="0">
                <a:latin typeface="华文新魏" panose="02010800040101010101" charset="-122"/>
                <a:ea typeface="华文新魏" panose="02010800040101010101" charset="-122"/>
                <a:cs typeface="华文新魏" panose="02010800040101010101" charset="-122"/>
              </a:rPr>
              <a:t>需要良好的环境和机制：</a:t>
            </a:r>
            <a:r>
              <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rPr>
              <a:t>要有保障</a:t>
            </a:r>
            <a:endPar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endParaRPr>
          </a:p>
          <a:p>
            <a:pPr algn="ctr">
              <a:lnSpc>
                <a:spcPct val="110000"/>
              </a:lnSpc>
              <a:buFontTx/>
              <a:buNone/>
            </a:pPr>
            <a:r>
              <a:rPr lang="zh-CN" altLang="en-US" sz="2800" b="1" smtClean="0">
                <a:latin typeface="华文新魏" panose="02010800040101010101" charset="-122"/>
                <a:ea typeface="华文新魏" panose="02010800040101010101" charset="-122"/>
                <a:cs typeface="华文新魏" panose="02010800040101010101" charset="-122"/>
              </a:rPr>
              <a:t> 需要长期的实践和总结：</a:t>
            </a:r>
            <a:r>
              <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rPr>
              <a:t>要有积累</a:t>
            </a:r>
            <a:r>
              <a:rPr lang="zh-CN" altLang="en-US" sz="2800" b="1" smtClean="0">
                <a:latin typeface="华文新魏" panose="02010800040101010101" charset="-122"/>
                <a:ea typeface="华文新魏" panose="02010800040101010101" charset="-122"/>
                <a:cs typeface="华文新魏" panose="02010800040101010101" charset="-122"/>
              </a:rPr>
              <a:t>	</a:t>
            </a:r>
            <a:endParaRPr lang="zh-CN" altLang="en-US" sz="2800" b="1" smtClean="0">
              <a:latin typeface="华文新魏" panose="02010800040101010101" charset="-122"/>
              <a:ea typeface="华文新魏" panose="02010800040101010101" charset="-122"/>
              <a:cs typeface="华文新魏" panose="02010800040101010101" charset="-122"/>
            </a:endParaRPr>
          </a:p>
          <a:p>
            <a:pPr algn="ctr">
              <a:lnSpc>
                <a:spcPct val="110000"/>
              </a:lnSpc>
              <a:buFontTx/>
              <a:buNone/>
            </a:pPr>
            <a:r>
              <a:rPr lang="zh-CN" altLang="en-US" sz="2800" b="1" smtClean="0">
                <a:latin typeface="华文新魏" panose="02010800040101010101" charset="-122"/>
                <a:ea typeface="华文新魏" panose="02010800040101010101" charset="-122"/>
                <a:cs typeface="华文新魏" panose="02010800040101010101" charset="-122"/>
              </a:rPr>
              <a:t>需要赤诚的爱心和追求：</a:t>
            </a:r>
            <a:r>
              <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rPr>
              <a:t>要有奉献</a:t>
            </a:r>
            <a:endPar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endParaRPr>
          </a:p>
          <a:p>
            <a:pPr algn="ctr">
              <a:lnSpc>
                <a:spcPct val="110000"/>
              </a:lnSpc>
              <a:buFontTx/>
              <a:buNone/>
            </a:pPr>
            <a:r>
              <a:rPr lang="zh-CN" altLang="en-US" sz="2800" b="1" smtClean="0">
                <a:latin typeface="华文新魏" panose="02010800040101010101" charset="-122"/>
                <a:ea typeface="华文新魏" panose="02010800040101010101" charset="-122"/>
                <a:cs typeface="华文新魏" panose="02010800040101010101" charset="-122"/>
              </a:rPr>
              <a:t>需要不断的努力和探索：</a:t>
            </a:r>
            <a:r>
              <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rPr>
              <a:t>要有毅力</a:t>
            </a:r>
            <a:endPar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endParaRPr>
          </a:p>
          <a:p>
            <a:pPr algn="ctr">
              <a:lnSpc>
                <a:spcPct val="110000"/>
              </a:lnSpc>
              <a:buFontTx/>
              <a:buNone/>
            </a:pPr>
            <a:r>
              <a:rPr lang="zh-CN" altLang="en-US" sz="2800" b="1" smtClean="0">
                <a:latin typeface="华文新魏" panose="02010800040101010101" charset="-122"/>
                <a:ea typeface="华文新魏" panose="02010800040101010101" charset="-122"/>
                <a:cs typeface="华文新魏" panose="02010800040101010101" charset="-122"/>
              </a:rPr>
              <a:t>需要全校师生共同参与：</a:t>
            </a:r>
            <a:r>
              <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rPr>
              <a:t>要有胸怀</a:t>
            </a:r>
            <a:endPar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endParaRPr>
          </a:p>
          <a:p>
            <a:pPr>
              <a:lnSpc>
                <a:spcPct val="110000"/>
              </a:lnSpc>
            </a:pPr>
            <a:endParaRPr lang="zh-CN" altLang="en-US" sz="2800" b="1" smtClean="0">
              <a:solidFill>
                <a:srgbClr val="0000FF"/>
              </a:solidFill>
              <a:latin typeface="华文新魏" panose="02010800040101010101" charset="-122"/>
              <a:ea typeface="华文新魏" panose="02010800040101010101" charset="-122"/>
              <a:cs typeface="华文新魏" panose="02010800040101010101" charset="-122"/>
            </a:endParaRPr>
          </a:p>
        </p:txBody>
      </p:sp>
      <p:sp>
        <p:nvSpPr>
          <p:cNvPr id="144387" name="右箭头标注 313347"/>
          <p:cNvSpPr>
            <a:spLocks noChangeArrowheads="1"/>
          </p:cNvSpPr>
          <p:nvPr/>
        </p:nvSpPr>
        <p:spPr bwMode="auto">
          <a:xfrm>
            <a:off x="755650" y="3068638"/>
            <a:ext cx="1511300" cy="1873250"/>
          </a:xfrm>
          <a:prstGeom prst="rightArrowCallout">
            <a:avLst>
              <a:gd name="adj1" fmla="val 30987"/>
              <a:gd name="adj2" fmla="val 30987"/>
              <a:gd name="adj3" fmla="val 16634"/>
              <a:gd name="adj4" fmla="val 66667"/>
            </a:avLst>
          </a:prstGeom>
          <a:solidFill>
            <a:srgbClr val="99CCFF"/>
          </a:solidFill>
          <a:ln w="9525">
            <a:solidFill>
              <a:schemeClr val="tx1"/>
            </a:solidFill>
            <a:miter lim="800000"/>
          </a:ln>
        </p:spPr>
        <p:txBody>
          <a:bodyPr/>
          <a:lstStyle/>
          <a:p>
            <a:pPr algn="ctr">
              <a:buFont typeface="Arial" panose="020B0604020202020204" pitchFamily="34" charset="0"/>
              <a:buNone/>
            </a:pPr>
            <a:endParaRPr lang="zh-CN" altLang="en-US" sz="3200" b="1"/>
          </a:p>
        </p:txBody>
      </p:sp>
      <p:sp>
        <p:nvSpPr>
          <p:cNvPr id="144388" name="文本框 313348"/>
          <p:cNvSpPr txBox="1">
            <a:spLocks noChangeArrowheads="1"/>
          </p:cNvSpPr>
          <p:nvPr/>
        </p:nvSpPr>
        <p:spPr bwMode="auto">
          <a:xfrm>
            <a:off x="827088" y="3141663"/>
            <a:ext cx="936625" cy="1979612"/>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4400" b="1">
                <a:solidFill>
                  <a:srgbClr val="FF3300"/>
                </a:solidFill>
                <a:latin typeface="Verdana" panose="020B0604030504040204" pitchFamily="34" charset="0"/>
                <a:ea typeface="华文新魏" panose="02010800040101010101" charset="-122"/>
                <a:cs typeface="华文新魏" panose="02010800040101010101" charset="-122"/>
              </a:rPr>
              <a:t>体会</a:t>
            </a:r>
            <a:r>
              <a:rPr lang="zh-CN" altLang="en-US" sz="2400" b="1">
                <a:latin typeface="Verdana" panose="020B0604030504040204" pitchFamily="34" charset="0"/>
                <a:ea typeface="华文中宋" panose="02010600040101010101" pitchFamily="2" charset="-122"/>
              </a:rPr>
              <a:t>                        </a:t>
            </a:r>
            <a:endParaRPr lang="zh-CN" altLang="en-US" sz="2400" b="1">
              <a:latin typeface="Verdana" panose="020B0604030504040204" pitchFamily="34" charset="0"/>
              <a:ea typeface="华文中宋" panose="02010600040101010101" pitchFamily="2" charset="-122"/>
            </a:endParaRPr>
          </a:p>
          <a:p>
            <a:pPr>
              <a:spcBef>
                <a:spcPct val="50000"/>
              </a:spcBef>
              <a:buFont typeface="Arial" panose="020B0604020202020204" pitchFamily="34" charset="0"/>
              <a:buNone/>
            </a:pPr>
            <a:r>
              <a:rPr lang="zh-CN" altLang="en-US" sz="2400" b="1">
                <a:latin typeface="Verdana" panose="020B0604030504040204" pitchFamily="34" charset="0"/>
                <a:ea typeface="华文中宋" panose="02010600040101010101" pitchFamily="2" charset="-122"/>
              </a:rPr>
              <a:t>                                 </a:t>
            </a:r>
            <a:endParaRPr lang="zh-CN" altLang="en-US" sz="2400" b="1">
              <a:latin typeface="Verdana" panose="020B0604030504040204" pitchFamily="34" charset="0"/>
              <a:ea typeface="华文中宋" panose="02010600040101010101" pitchFamily="2" charset="-122"/>
            </a:endParaRP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1835696" y="2636912"/>
            <a:ext cx="5254625" cy="701675"/>
          </a:xfrm>
          <a:prstGeom prst="rect">
            <a:avLst/>
          </a:prstGeom>
          <a:gradFill rotWithShape="0">
            <a:gsLst>
              <a:gs pos="0">
                <a:srgbClr val="FFCC00"/>
              </a:gs>
              <a:gs pos="50000">
                <a:schemeClr val="bg1"/>
              </a:gs>
              <a:gs pos="100000">
                <a:srgbClr val="FFCC00"/>
              </a:gs>
            </a:gsLst>
            <a:lin ang="5400000" scaled="1"/>
          </a:gradFill>
          <a:ln w="9525">
            <a:noFill/>
            <a:miter lim="800000"/>
          </a:ln>
        </p:spPr>
        <p:txBody>
          <a:bodyPr>
            <a:spAutoFit/>
          </a:bodyPr>
          <a:lstStyle/>
          <a:p>
            <a:pPr marR="0" defTabSz="914400" rtl="0">
              <a:buClrTx/>
              <a:buSzTx/>
              <a:buFontTx/>
              <a:buNone/>
              <a:defRPr/>
            </a:pPr>
            <a:r>
              <a:rPr kumimoji="1" lang="zh-CN" altLang="zh-CN" sz="2800"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    </a:t>
            </a:r>
            <a:r>
              <a:rPr kumimoji="1" lang="zh-CN" altLang="zh-CN" sz="2800" kern="1200" cap="none" spc="0" normalizeH="0" baseline="0" noProof="0" dirty="0">
                <a:solidFill>
                  <a:srgbClr val="FFFF99"/>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 </a:t>
            </a:r>
            <a:r>
              <a:rPr kumimoji="1" lang="zh-CN" sz="4000" b="1" kern="1200" cap="none" spc="0" normalizeH="0" baseline="0" noProof="0" dirty="0">
                <a:solidFill>
                  <a:srgbClr val="FF0000"/>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问题</a:t>
            </a:r>
            <a:r>
              <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比</a:t>
            </a:r>
            <a:r>
              <a:rPr kumimoji="1" lang="zh-CN" sz="4000" b="1" kern="1200" cap="none" spc="0" normalizeH="0" baseline="0" noProof="0" dirty="0">
                <a:solidFill>
                  <a:schemeClr val="tx2">
                    <a:lumMod val="40000"/>
                    <a:lumOff val="60000"/>
                  </a:schemeClr>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答案</a:t>
            </a:r>
            <a:r>
              <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更重要</a:t>
            </a:r>
            <a:endPar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endParaRPr>
          </a:p>
        </p:txBody>
      </p:sp>
      <p:sp>
        <p:nvSpPr>
          <p:cNvPr id="13316" name="Text Box 4"/>
          <p:cNvSpPr txBox="1">
            <a:spLocks noChangeArrowheads="1"/>
          </p:cNvSpPr>
          <p:nvPr/>
        </p:nvSpPr>
        <p:spPr bwMode="auto">
          <a:xfrm>
            <a:off x="1907704" y="1772816"/>
            <a:ext cx="5254625" cy="701675"/>
          </a:xfrm>
          <a:prstGeom prst="rect">
            <a:avLst/>
          </a:prstGeom>
          <a:gradFill rotWithShape="0">
            <a:gsLst>
              <a:gs pos="0">
                <a:srgbClr val="FFCC00"/>
              </a:gs>
              <a:gs pos="50000">
                <a:schemeClr val="bg1"/>
              </a:gs>
              <a:gs pos="100000">
                <a:srgbClr val="FFCC00"/>
              </a:gs>
            </a:gsLst>
            <a:lin ang="5400000" scaled="1"/>
          </a:gradFill>
          <a:ln w="9525">
            <a:noFill/>
            <a:miter lim="800000"/>
          </a:ln>
        </p:spPr>
        <p:txBody>
          <a:bodyPr>
            <a:spAutoFit/>
          </a:bodyPr>
          <a:lstStyle/>
          <a:p>
            <a:pPr marR="0" defTabSz="914400" rtl="0">
              <a:buClrTx/>
              <a:buSzTx/>
              <a:buFontTx/>
              <a:buNone/>
              <a:defRPr/>
            </a:pPr>
            <a:r>
              <a:rPr kumimoji="1" lang="zh-CN" altLang="zh-CN" sz="2800" kern="1200" cap="none" spc="0" normalizeH="0" baseline="0" noProof="0" dirty="0">
                <a:solidFill>
                  <a:srgbClr val="FF0000"/>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     </a:t>
            </a:r>
            <a:r>
              <a:rPr kumimoji="1" lang="zh-CN" sz="4000" b="1" kern="1200" cap="none" spc="0" normalizeH="0" baseline="0" noProof="0" dirty="0">
                <a:solidFill>
                  <a:srgbClr val="FF0000"/>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思路</a:t>
            </a:r>
            <a:r>
              <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比</a:t>
            </a:r>
            <a:r>
              <a:rPr kumimoji="1" lang="zh-CN" sz="4000" b="1" kern="1200" cap="none" spc="0" normalizeH="0" baseline="0" noProof="0" dirty="0">
                <a:solidFill>
                  <a:schemeClr val="tx2">
                    <a:lumMod val="40000"/>
                    <a:lumOff val="60000"/>
                  </a:schemeClr>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结论</a:t>
            </a:r>
            <a:r>
              <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更重要</a:t>
            </a:r>
            <a:endPar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endParaRPr>
          </a:p>
        </p:txBody>
      </p:sp>
      <p:sp>
        <p:nvSpPr>
          <p:cNvPr id="13317" name="Text Box 5"/>
          <p:cNvSpPr txBox="1">
            <a:spLocks noChangeArrowheads="1"/>
          </p:cNvSpPr>
          <p:nvPr/>
        </p:nvSpPr>
        <p:spPr bwMode="auto">
          <a:xfrm>
            <a:off x="1835696" y="908720"/>
            <a:ext cx="5329238" cy="701675"/>
          </a:xfrm>
          <a:prstGeom prst="rect">
            <a:avLst/>
          </a:prstGeom>
          <a:gradFill rotWithShape="0">
            <a:gsLst>
              <a:gs pos="0">
                <a:srgbClr val="FFCC00"/>
              </a:gs>
              <a:gs pos="50000">
                <a:schemeClr val="bg1"/>
              </a:gs>
              <a:gs pos="100000">
                <a:srgbClr val="FFCC00"/>
              </a:gs>
            </a:gsLst>
            <a:lin ang="5400000" scaled="1"/>
          </a:gradFill>
          <a:ln w="9525">
            <a:noFill/>
            <a:miter lim="800000"/>
          </a:ln>
        </p:spPr>
        <p:txBody>
          <a:bodyPr>
            <a:spAutoFit/>
          </a:bodyPr>
          <a:lstStyle/>
          <a:p>
            <a:pPr marR="0" defTabSz="914400" rtl="0">
              <a:buClrTx/>
              <a:buSzTx/>
              <a:buFontTx/>
              <a:buNone/>
              <a:defRPr/>
            </a:pPr>
            <a:r>
              <a:rPr kumimoji="1" lang="zh-CN" altLang="zh-CN" sz="2800"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    </a:t>
            </a:r>
            <a:r>
              <a:rPr kumimoji="1" lang="zh-CN" sz="4000" b="1" kern="1200" cap="none" spc="0" normalizeH="0" baseline="0" noProof="0" dirty="0">
                <a:solidFill>
                  <a:srgbClr val="FF0000"/>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方法</a:t>
            </a:r>
            <a:r>
              <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比</a:t>
            </a:r>
            <a:r>
              <a:rPr kumimoji="1" lang="zh-CN" sz="4000" b="1" kern="1200" cap="none" spc="0" normalizeH="0" baseline="0" noProof="0" dirty="0">
                <a:solidFill>
                  <a:schemeClr val="tx2">
                    <a:lumMod val="40000"/>
                    <a:lumOff val="60000"/>
                  </a:schemeClr>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知识</a:t>
            </a:r>
            <a:r>
              <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更重要</a:t>
            </a:r>
            <a:endPar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endParaRPr>
          </a:p>
        </p:txBody>
      </p:sp>
      <p:sp>
        <p:nvSpPr>
          <p:cNvPr id="13319" name="Text Box 7"/>
          <p:cNvSpPr txBox="1">
            <a:spLocks noChangeArrowheads="1"/>
          </p:cNvSpPr>
          <p:nvPr/>
        </p:nvSpPr>
        <p:spPr bwMode="auto">
          <a:xfrm>
            <a:off x="1835696" y="3573016"/>
            <a:ext cx="5327650" cy="701675"/>
          </a:xfrm>
          <a:prstGeom prst="rect">
            <a:avLst/>
          </a:prstGeom>
          <a:gradFill rotWithShape="0">
            <a:gsLst>
              <a:gs pos="0">
                <a:srgbClr val="FFCC00"/>
              </a:gs>
              <a:gs pos="50000">
                <a:schemeClr val="bg1"/>
              </a:gs>
              <a:gs pos="100000">
                <a:srgbClr val="FFCC00"/>
              </a:gs>
            </a:gsLst>
            <a:lin ang="5400000" scaled="1"/>
          </a:gradFill>
          <a:ln w="9525">
            <a:noFill/>
            <a:miter lim="800000"/>
          </a:ln>
        </p:spPr>
        <p:txBody>
          <a:bodyPr>
            <a:spAutoFit/>
          </a:bodyPr>
          <a:lstStyle/>
          <a:p>
            <a:pPr marR="0" defTabSz="914400" rtl="0">
              <a:buClrTx/>
              <a:buSzTx/>
              <a:buFontTx/>
              <a:buNone/>
              <a:defRPr/>
            </a:pPr>
            <a:r>
              <a:rPr kumimoji="1" lang="zh-CN" altLang="zh-CN" sz="2800"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     </a:t>
            </a:r>
            <a:r>
              <a:rPr kumimoji="1" lang="zh-CN" sz="4000" b="1" kern="1200" cap="none" spc="0" normalizeH="0" baseline="0" noProof="0" dirty="0">
                <a:solidFill>
                  <a:srgbClr val="FF0000"/>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体验</a:t>
            </a:r>
            <a:r>
              <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比</a:t>
            </a:r>
            <a:r>
              <a:rPr kumimoji="1" lang="zh-CN" sz="4000" b="1" kern="1200" cap="none" spc="0" normalizeH="0" baseline="0" noProof="0" dirty="0">
                <a:solidFill>
                  <a:schemeClr val="tx2">
                    <a:lumMod val="40000"/>
                    <a:lumOff val="60000"/>
                  </a:schemeClr>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接受</a:t>
            </a:r>
            <a:r>
              <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rPr>
              <a:t>更重要</a:t>
            </a:r>
            <a:endParaRPr kumimoji="1" lang="zh-CN" sz="4000" b="1" kern="1200" cap="none" spc="0" normalizeH="0" baseline="0" noProof="0" dirty="0">
              <a:effectLst>
                <a:outerShdw blurRad="38100" dist="38100" dir="2700000" algn="tl">
                  <a:srgbClr val="000000"/>
                </a:outerShdw>
              </a:effectLst>
              <a:latin typeface="Arial" panose="020B0604020202020204" pitchFamily="34" charset="0"/>
              <a:ea typeface="宋体" panose="02010600030101010101" pitchFamily="2" charset="-122"/>
              <a:cs typeface="+mn-cs"/>
              <a:sym typeface="Symbol" panose="05050102010706020507" pitchFamily="18" charset="2"/>
            </a:endParaRPr>
          </a:p>
        </p:txBody>
      </p:sp>
      <p:sp>
        <p:nvSpPr>
          <p:cNvPr id="6152" name="Oval 9"/>
          <p:cNvSpPr/>
          <p:nvPr/>
        </p:nvSpPr>
        <p:spPr>
          <a:xfrm>
            <a:off x="1331640" y="4509120"/>
            <a:ext cx="6119813" cy="1800225"/>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sz="3200" b="1" dirty="0">
                <a:latin typeface="Tahoma" panose="020B0604030504040204" pitchFamily="34" charset="0"/>
                <a:ea typeface="华文行楷" panose="02010800040101010101" pitchFamily="2" charset="-122"/>
              </a:rPr>
              <a:t>结构化梳理 概括性分析</a:t>
            </a:r>
            <a:endParaRPr lang="zh-CN" altLang="en-US" sz="3200" b="1" dirty="0">
              <a:latin typeface="Tahoma" panose="020B0604030504040204" pitchFamily="34" charset="0"/>
              <a:ea typeface="华文行楷" panose="02010800040101010101" pitchFamily="2" charset="-122"/>
            </a:endParaRPr>
          </a:p>
          <a:p>
            <a:pPr>
              <a:buClrTx/>
              <a:buFont typeface="Wingdings" panose="05000000000000000000" pitchFamily="2" charset="2"/>
              <a:buNone/>
            </a:pPr>
            <a:r>
              <a:rPr lang="zh-CN" altLang="en-US" sz="3200" b="1" dirty="0">
                <a:latin typeface="Tahoma" panose="020B0604030504040204" pitchFamily="34" charset="0"/>
                <a:ea typeface="华文行楷" panose="02010800040101010101" pitchFamily="2" charset="-122"/>
              </a:rPr>
              <a:t> 仰望天空  脚踏实地</a:t>
            </a:r>
            <a:endParaRPr lang="zh-CN" altLang="en-US" sz="3200" b="1" dirty="0">
              <a:latin typeface="Tahoma" panose="020B0604030504040204" pitchFamily="34" charset="0"/>
              <a:ea typeface="华文行楷" panose="02010800040101010101" pitchFamily="2" charset="-122"/>
            </a:endParaRPr>
          </a:p>
          <a:p>
            <a:pPr>
              <a:buClrTx/>
              <a:buFont typeface="Wingdings" panose="05000000000000000000" pitchFamily="2" charset="2"/>
              <a:buNone/>
            </a:pPr>
            <a:r>
              <a:rPr lang="zh-CN" altLang="en-US" sz="3200" b="1" dirty="0">
                <a:latin typeface="Tahoma" panose="020B0604030504040204" pitchFamily="34" charset="0"/>
                <a:ea typeface="华文行楷" panose="02010800040101010101" pitchFamily="2" charset="-122"/>
              </a:rPr>
              <a:t> 无边思考  有限解决</a:t>
            </a:r>
            <a:endParaRPr lang="zh-CN" altLang="en-US" sz="3200" b="1" dirty="0">
              <a:latin typeface="Tahoma" panose="020B0604030504040204" pitchFamily="34" charset="0"/>
              <a:ea typeface="华文行楷" panose="02010800040101010101" pitchFamily="2" charset="-122"/>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WordArt 2"/>
          <p:cNvSpPr>
            <a:spLocks noChangeArrowheads="1" noChangeShapeType="1" noTextEdit="1"/>
          </p:cNvSpPr>
          <p:nvPr/>
        </p:nvSpPr>
        <p:spPr bwMode="auto">
          <a:xfrm>
            <a:off x="1691680" y="2996952"/>
            <a:ext cx="1295400" cy="1295400"/>
          </a:xfrm>
          <a:prstGeom prst="rect">
            <a:avLst/>
          </a:prstGeom>
        </p:spPr>
        <p:txBody>
          <a:bodyPr wrap="none" fromWordArt="1">
            <a:prstTxWarp prst="textCascadeUp">
              <a:avLst>
                <a:gd name="adj" fmla="val 90667"/>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zh-CN" altLang="en-US" sz="3600" kern="10" dirty="0">
                <a:ln w="9525">
                  <a:round/>
                </a:ln>
                <a:gradFill rotWithShape="1">
                  <a:gsLst>
                    <a:gs pos="0">
                      <a:srgbClr val="FFE701"/>
                    </a:gs>
                    <a:gs pos="100000">
                      <a:srgbClr val="FE3E02"/>
                    </a:gs>
                  </a:gsLst>
                  <a:lin ang="5400000" scaled="1"/>
                </a:gradFill>
                <a:latin typeface="宋体" panose="02010600030101010101" pitchFamily="2" charset="-122"/>
                <a:ea typeface="宋体" panose="02010600030101010101" pitchFamily="2" charset="-122"/>
              </a:rPr>
              <a:t>思</a:t>
            </a:r>
            <a:endParaRPr lang="zh-CN" altLang="en-US" sz="3600" kern="10" dirty="0">
              <a:ln w="9525">
                <a:round/>
              </a:ln>
              <a:gradFill rotWithShape="1">
                <a:gsLst>
                  <a:gs pos="0">
                    <a:srgbClr val="FFE701"/>
                  </a:gs>
                  <a:gs pos="100000">
                    <a:srgbClr val="FE3E02"/>
                  </a:gs>
                </a:gsLst>
                <a:lin ang="5400000" scaled="1"/>
              </a:gradFill>
              <a:latin typeface="宋体" panose="02010600030101010101" pitchFamily="2" charset="-122"/>
              <a:ea typeface="宋体" panose="02010600030101010101" pitchFamily="2" charset="-122"/>
            </a:endParaRPr>
          </a:p>
        </p:txBody>
      </p:sp>
      <p:sp>
        <p:nvSpPr>
          <p:cNvPr id="129026" name="WordArt 3"/>
          <p:cNvSpPr>
            <a:spLocks noChangeArrowheads="1" noChangeShapeType="1" noTextEdit="1"/>
          </p:cNvSpPr>
          <p:nvPr/>
        </p:nvSpPr>
        <p:spPr bwMode="auto">
          <a:xfrm>
            <a:off x="5436096" y="3212976"/>
            <a:ext cx="1008062" cy="1439863"/>
          </a:xfrm>
          <a:prstGeom prst="rect">
            <a:avLst/>
          </a:prstGeom>
        </p:spPr>
        <p:txBody>
          <a:bodyPr wrap="none" fromWordArt="1">
            <a:prstTxWarp prst="textCascadeUp">
              <a:avLst>
                <a:gd name="adj" fmla="val 90958"/>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zh-CN" altLang="en-US" sz="3600" kern="10" dirty="0">
                <a:ln w="9525">
                  <a:round/>
                </a:ln>
                <a:gradFill rotWithShape="1">
                  <a:gsLst>
                    <a:gs pos="0">
                      <a:srgbClr val="FFE701"/>
                    </a:gs>
                    <a:gs pos="100000">
                      <a:srgbClr val="FE3E02"/>
                    </a:gs>
                  </a:gsLst>
                  <a:lin ang="5400000" scaled="1"/>
                </a:gradFill>
                <a:latin typeface="宋体" panose="02010600030101010101" pitchFamily="2" charset="-122"/>
                <a:ea typeface="宋体" panose="02010600030101010101" pitchFamily="2" charset="-122"/>
              </a:rPr>
              <a:t>囚</a:t>
            </a:r>
            <a:endParaRPr lang="zh-CN" altLang="en-US" sz="3600" kern="10" dirty="0">
              <a:ln w="9525">
                <a:round/>
              </a:ln>
              <a:gradFill rotWithShape="1">
                <a:gsLst>
                  <a:gs pos="0">
                    <a:srgbClr val="FFE701"/>
                  </a:gs>
                  <a:gs pos="100000">
                    <a:srgbClr val="FE3E02"/>
                  </a:gs>
                </a:gsLst>
                <a:lin ang="5400000" scaled="1"/>
              </a:gradFill>
              <a:latin typeface="宋体" panose="02010600030101010101" pitchFamily="2" charset="-122"/>
              <a:ea typeface="宋体" panose="02010600030101010101" pitchFamily="2" charset="-122"/>
            </a:endParaRPr>
          </a:p>
        </p:txBody>
      </p:sp>
      <p:pic>
        <p:nvPicPr>
          <p:cNvPr id="5" name="Picture 4"/>
          <p:cNvPicPr>
            <a:picLocks noChangeAspect="1" noChangeArrowheads="1"/>
          </p:cNvPicPr>
          <p:nvPr/>
        </p:nvPicPr>
        <p:blipFill>
          <a:blip r:embed="rId1" cstate="print"/>
          <a:srcRect/>
          <a:stretch>
            <a:fillRect/>
          </a:stretch>
        </p:blipFill>
        <p:spPr bwMode="auto">
          <a:xfrm>
            <a:off x="1763688" y="3789040"/>
            <a:ext cx="1390650" cy="730250"/>
          </a:xfrm>
          <a:prstGeom prst="rect">
            <a:avLst/>
          </a:prstGeom>
          <a:noFill/>
          <a:ln w="38100">
            <a:noFill/>
            <a:miter lim="800000"/>
            <a:headEnd/>
            <a:tailEnd/>
          </a:ln>
        </p:spPr>
      </p:pic>
      <p:pic>
        <p:nvPicPr>
          <p:cNvPr id="6" name="Picture 5"/>
          <p:cNvPicPr>
            <a:picLocks noChangeAspect="1" noChangeArrowheads="1"/>
          </p:cNvPicPr>
          <p:nvPr/>
        </p:nvPicPr>
        <p:blipFill>
          <a:blip r:embed="rId2" cstate="print"/>
          <a:srcRect/>
          <a:stretch>
            <a:fillRect/>
          </a:stretch>
        </p:blipFill>
        <p:spPr bwMode="auto">
          <a:xfrm>
            <a:off x="5652120" y="3717032"/>
            <a:ext cx="671513" cy="808038"/>
          </a:xfrm>
          <a:prstGeom prst="rect">
            <a:avLst/>
          </a:prstGeom>
          <a:noFill/>
          <a:ln w="38100">
            <a:noFill/>
            <a:miter lim="800000"/>
            <a:headEnd/>
            <a:tailEnd/>
          </a:ln>
        </p:spPr>
      </p:pic>
      <p:sp>
        <p:nvSpPr>
          <p:cNvPr id="129029" name="AutoShape 6"/>
          <p:cNvSpPr>
            <a:spLocks noChangeArrowheads="1"/>
          </p:cNvSpPr>
          <p:nvPr/>
        </p:nvSpPr>
        <p:spPr bwMode="auto">
          <a:xfrm>
            <a:off x="1403648" y="2060848"/>
            <a:ext cx="5111750" cy="7207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12700">
            <a:solidFill>
              <a:srgbClr val="000000"/>
            </a:solidFill>
            <a:miter lim="800000"/>
          </a:ln>
        </p:spPr>
        <p:txBody>
          <a:bodyPr wrap="none" anchor="ctr"/>
          <a:lstStyle/>
          <a:p>
            <a:endParaRPr lang="zh-CN" altLang="en-US"/>
          </a:p>
        </p:txBody>
      </p:sp>
      <p:sp>
        <p:nvSpPr>
          <p:cNvPr id="129030" name="Text Box 7"/>
          <p:cNvSpPr txBox="1">
            <a:spLocks noChangeArrowheads="1"/>
          </p:cNvSpPr>
          <p:nvPr/>
        </p:nvSpPr>
        <p:spPr bwMode="auto">
          <a:xfrm>
            <a:off x="2267744" y="2204864"/>
            <a:ext cx="4248150" cy="396875"/>
          </a:xfrm>
          <a:prstGeom prst="rect">
            <a:avLst/>
          </a:prstGeom>
          <a:noFill/>
          <a:ln w="38100">
            <a:noFill/>
            <a:miter lim="800000"/>
          </a:ln>
        </p:spPr>
        <p:txBody>
          <a:bodyPr>
            <a:spAutoFit/>
          </a:bodyPr>
          <a:lstStyle/>
          <a:p>
            <a:pPr>
              <a:spcBef>
                <a:spcPct val="50000"/>
              </a:spcBef>
            </a:pPr>
            <a:r>
              <a:rPr lang="zh-CN" altLang="en-US" b="1" dirty="0">
                <a:solidFill>
                  <a:schemeClr val="accent2"/>
                </a:solidFill>
                <a:latin typeface="Calibri" panose="020F0502020204030204" pitchFamily="34" charset="0"/>
                <a:ea typeface="华文新魏" panose="02010800040101010101" charset="-122"/>
                <a:cs typeface="华文新魏" panose="02010800040101010101" charset="-122"/>
              </a:rPr>
              <a:t>学校建设必须解放思想</a:t>
            </a:r>
            <a:r>
              <a:rPr lang="en-US" altLang="zh-CN" b="1" dirty="0">
                <a:solidFill>
                  <a:schemeClr val="accent2"/>
                </a:solidFill>
                <a:latin typeface="Calibri" panose="020F0502020204030204" pitchFamily="34" charset="0"/>
                <a:ea typeface="华文新魏" panose="02010800040101010101" charset="-122"/>
                <a:cs typeface="华文新魏" panose="02010800040101010101" charset="-122"/>
              </a:rPr>
              <a:t>——</a:t>
            </a:r>
            <a:endParaRPr lang="en-US" altLang="zh-CN" b="1" dirty="0">
              <a:solidFill>
                <a:schemeClr val="accent2"/>
              </a:solidFill>
              <a:latin typeface="Calibri" panose="020F0502020204030204" pitchFamily="34" charset="0"/>
              <a:ea typeface="华文新魏" panose="02010800040101010101" charset="-122"/>
              <a:cs typeface="华文新魏" panose="02010800040101010101" charset="-122"/>
            </a:endParaRPr>
          </a:p>
        </p:txBody>
      </p:sp>
      <p:sp>
        <p:nvSpPr>
          <p:cNvPr id="129031" name="Text Box 8"/>
          <p:cNvSpPr txBox="1">
            <a:spLocks noChangeArrowheads="1"/>
          </p:cNvSpPr>
          <p:nvPr/>
        </p:nvSpPr>
        <p:spPr bwMode="auto">
          <a:xfrm>
            <a:off x="3779912" y="3068960"/>
            <a:ext cx="1008062" cy="1189038"/>
          </a:xfrm>
          <a:prstGeom prst="rect">
            <a:avLst/>
          </a:prstGeom>
          <a:noFill/>
          <a:ln w="38100">
            <a:noFill/>
            <a:miter lim="800000"/>
          </a:ln>
        </p:spPr>
        <p:txBody>
          <a:bodyPr>
            <a:spAutoFit/>
          </a:bodyPr>
          <a:lstStyle/>
          <a:p>
            <a:pPr>
              <a:spcBef>
                <a:spcPct val="50000"/>
              </a:spcBef>
            </a:pPr>
            <a:r>
              <a:rPr lang="zh-CN" altLang="en-US" sz="7200" dirty="0">
                <a:solidFill>
                  <a:srgbClr val="990033"/>
                </a:solidFill>
                <a:latin typeface="Calibri" panose="020F0502020204030204" pitchFamily="34" charset="0"/>
                <a:ea typeface="华文行楷" panose="02010800040101010101" pitchFamily="2" charset="-122"/>
                <a:cs typeface="华文行楷" panose="02010800040101010101" pitchFamily="2" charset="-122"/>
              </a:rPr>
              <a:t>与</a:t>
            </a:r>
            <a:endParaRPr lang="zh-CN" altLang="en-US" sz="7200" dirty="0">
              <a:solidFill>
                <a:srgbClr val="990033"/>
              </a:solidFill>
              <a:latin typeface="Calibri" panose="020F0502020204030204" pitchFamily="34" charset="0"/>
              <a:ea typeface="华文行楷" panose="02010800040101010101" pitchFamily="2" charset="-122"/>
              <a:cs typeface="华文行楷" panose="02010800040101010101" pitchFamily="2" charset="-122"/>
            </a:endParaRPr>
          </a:p>
        </p:txBody>
      </p:sp>
      <p:sp>
        <p:nvSpPr>
          <p:cNvPr id="129034" name="AutoShape 11"/>
          <p:cNvSpPr>
            <a:spLocks noChangeArrowheads="1"/>
          </p:cNvSpPr>
          <p:nvPr/>
        </p:nvSpPr>
        <p:spPr bwMode="auto">
          <a:xfrm>
            <a:off x="1425575" y="1844675"/>
            <a:ext cx="266700" cy="266700"/>
          </a:xfrm>
          <a:prstGeom prst="star4">
            <a:avLst>
              <a:gd name="adj" fmla="val 12500"/>
            </a:avLst>
          </a:prstGeom>
          <a:solidFill>
            <a:srgbClr val="FFFF99"/>
          </a:solidFill>
          <a:ln w="12700">
            <a:solidFill>
              <a:schemeClr val="tx2"/>
            </a:solidFill>
            <a:miter lim="800000"/>
          </a:ln>
        </p:spPr>
        <p:txBody>
          <a:bodyPr wrap="none" anchor="ctr"/>
          <a:lstStyle/>
          <a:p>
            <a:endParaRPr lang="zh-CN" altLang="en-US" sz="180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path" presetSubtype="0" accel="50000" decel="50000" fill="hold" nodeType="clickEffect">
                                  <p:stCondLst>
                                    <p:cond delay="0"/>
                                  </p:stCondLst>
                                  <p:childTnLst>
                                    <p:animMotion origin="layout" path="M 0 0  L 0.125 0.12133  L 0.077 0.31733  L -0.077 0.31733  L -0.125 0.12133  L 0 0  Z" pathEditMode="relative" ptsTypes="">
                                      <p:cBhvr>
                                        <p:cTn id="6" dur="2000" fill="hold"/>
                                        <p:tgtEl>
                                          <p:spTgt spid="5"/>
                                        </p:tgtEl>
                                        <p:attrNameLst>
                                          <p:attrName>ppt_x</p:attrName>
                                          <p:attrName>ppt_y</p:attrName>
                                        </p:attrNameLst>
                                      </p:cBhvr>
                                    </p:animMotion>
                                  </p:childTnLst>
                                </p:cTn>
                              </p:par>
                            </p:childTnLst>
                          </p:cTn>
                        </p:par>
                        <p:par>
                          <p:cTn id="7" fill="hold">
                            <p:stCondLst>
                              <p:cond delay="2000"/>
                            </p:stCondLst>
                            <p:childTnLst>
                              <p:par>
                                <p:cTn id="8" presetID="6" presetClass="emph" presetSubtype="0" fill="remove" nodeType="afterEffect">
                                  <p:stCondLst>
                                    <p:cond delay="0"/>
                                  </p:stCondLst>
                                  <p:childTnLst>
                                    <p:animScale>
                                      <p:cBhvr>
                                        <p:cTn id="9"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34"/>
          <p:cNvPicPr>
            <a:picLocks noChangeAspect="1" noChangeArrowheads="1"/>
          </p:cNvPicPr>
          <p:nvPr/>
        </p:nvPicPr>
        <p:blipFill>
          <a:blip r:embed="rId1" cstate="print"/>
          <a:srcRect/>
          <a:stretch>
            <a:fillRect/>
          </a:stretch>
        </p:blipFill>
        <p:spPr bwMode="auto">
          <a:xfrm>
            <a:off x="2124075" y="3843338"/>
            <a:ext cx="5133975" cy="1673225"/>
          </a:xfrm>
          <a:prstGeom prst="rect">
            <a:avLst/>
          </a:prstGeom>
          <a:noFill/>
          <a:ln w="9525">
            <a:noFill/>
            <a:miter lim="800000"/>
            <a:headEnd/>
            <a:tailEnd/>
          </a:ln>
        </p:spPr>
      </p:pic>
      <p:pic>
        <p:nvPicPr>
          <p:cNvPr id="5" name="Picture 3" descr="335"/>
          <p:cNvPicPr>
            <a:picLocks noChangeAspect="1" noChangeArrowheads="1"/>
          </p:cNvPicPr>
          <p:nvPr/>
        </p:nvPicPr>
        <p:blipFill>
          <a:blip r:embed="rId2" cstate="print"/>
          <a:srcRect/>
          <a:stretch>
            <a:fillRect/>
          </a:stretch>
        </p:blipFill>
        <p:spPr bwMode="auto">
          <a:xfrm>
            <a:off x="3059113" y="2133600"/>
            <a:ext cx="4841875" cy="1689100"/>
          </a:xfrm>
          <a:prstGeom prst="rect">
            <a:avLst/>
          </a:prstGeom>
          <a:noFill/>
          <a:ln w="9525">
            <a:noFill/>
            <a:miter lim="800000"/>
            <a:headEnd/>
            <a:tailEnd/>
          </a:ln>
        </p:spPr>
      </p:pic>
      <p:sp>
        <p:nvSpPr>
          <p:cNvPr id="6" name="Text Box 4"/>
          <p:cNvSpPr txBox="1">
            <a:spLocks noChangeArrowheads="1"/>
          </p:cNvSpPr>
          <p:nvPr/>
        </p:nvSpPr>
        <p:spPr bwMode="auto">
          <a:xfrm>
            <a:off x="2051050" y="4437063"/>
            <a:ext cx="3671888" cy="457200"/>
          </a:xfrm>
          <a:prstGeom prst="rect">
            <a:avLst/>
          </a:prstGeom>
          <a:noFill/>
          <a:ln w="38100">
            <a:noFill/>
            <a:miter lim="800000"/>
          </a:ln>
        </p:spPr>
        <p:txBody>
          <a:bodyPr>
            <a:spAutoFit/>
          </a:bodyPr>
          <a:lstStyle/>
          <a:p>
            <a:pPr>
              <a:spcBef>
                <a:spcPct val="50000"/>
              </a:spcBef>
            </a:pPr>
            <a:r>
              <a:rPr lang="zh-CN" altLang="en-US" sz="2400" b="1">
                <a:solidFill>
                  <a:schemeClr val="bg1"/>
                </a:solidFill>
                <a:latin typeface="Calibri" panose="020F0502020204030204" pitchFamily="34" charset="0"/>
                <a:ea typeface="华文行楷" panose="02010800040101010101" pitchFamily="2" charset="-122"/>
                <a:cs typeface="华文行楷" panose="02010800040101010101" pitchFamily="2" charset="-122"/>
              </a:rPr>
              <a:t>用心做事才能把事情做好</a:t>
            </a:r>
            <a:endParaRPr lang="zh-CN" altLang="en-US" sz="2400" b="1">
              <a:solidFill>
                <a:schemeClr val="bg1"/>
              </a:solidFill>
              <a:latin typeface="Calibri" panose="020F0502020204030204" pitchFamily="34" charset="0"/>
              <a:ea typeface="华文行楷" panose="02010800040101010101" pitchFamily="2" charset="-122"/>
              <a:cs typeface="华文行楷" panose="02010800040101010101" pitchFamily="2" charset="-122"/>
            </a:endParaRPr>
          </a:p>
        </p:txBody>
      </p:sp>
      <p:sp>
        <p:nvSpPr>
          <p:cNvPr id="7" name="AutoShape 5"/>
          <p:cNvSpPr>
            <a:spLocks noChangeArrowheads="1"/>
          </p:cNvSpPr>
          <p:nvPr/>
        </p:nvSpPr>
        <p:spPr bwMode="auto">
          <a:xfrm rot="7184745">
            <a:off x="4391819" y="3680619"/>
            <a:ext cx="1081087" cy="2889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12700">
            <a:solidFill>
              <a:schemeClr val="tx1"/>
            </a:solidFill>
            <a:miter lim="800000"/>
          </a:ln>
        </p:spPr>
        <p:txBody>
          <a:bodyPr wrap="none" anchor="ctr"/>
          <a:lstStyle/>
          <a:p>
            <a:endParaRPr lang="zh-CN" altLang="en-US"/>
          </a:p>
        </p:txBody>
      </p:sp>
      <p:sp>
        <p:nvSpPr>
          <p:cNvPr id="8" name="Text Box 6"/>
          <p:cNvSpPr txBox="1">
            <a:spLocks noChangeArrowheads="1"/>
          </p:cNvSpPr>
          <p:nvPr/>
        </p:nvSpPr>
        <p:spPr bwMode="auto">
          <a:xfrm>
            <a:off x="4427538" y="2828925"/>
            <a:ext cx="3600450" cy="457200"/>
          </a:xfrm>
          <a:prstGeom prst="rect">
            <a:avLst/>
          </a:prstGeom>
          <a:noFill/>
          <a:ln w="38100">
            <a:noFill/>
            <a:miter lim="800000"/>
          </a:ln>
        </p:spPr>
        <p:txBody>
          <a:bodyPr>
            <a:spAutoFit/>
          </a:bodyPr>
          <a:lstStyle/>
          <a:p>
            <a:pPr>
              <a:spcBef>
                <a:spcPct val="50000"/>
              </a:spcBef>
            </a:pPr>
            <a:r>
              <a:rPr lang="zh-CN" altLang="en-US" sz="2400" b="1">
                <a:solidFill>
                  <a:schemeClr val="bg1"/>
                </a:solidFill>
                <a:latin typeface="Calibri" panose="020F0502020204030204" pitchFamily="34" charset="0"/>
                <a:ea typeface="华文行楷" panose="02010800040101010101" pitchFamily="2" charset="-122"/>
                <a:cs typeface="华文行楷" panose="02010800040101010101" pitchFamily="2" charset="-122"/>
              </a:rPr>
              <a:t>认真做事只能把事情做对</a:t>
            </a:r>
            <a:endParaRPr lang="zh-CN" altLang="en-US" sz="2400" b="1">
              <a:solidFill>
                <a:schemeClr val="bg1"/>
              </a:solidFill>
              <a:latin typeface="Calibri" panose="020F0502020204030204" pitchFamily="34" charset="0"/>
              <a:ea typeface="华文行楷" panose="02010800040101010101" pitchFamily="2" charset="-122"/>
              <a:cs typeface="华文行楷" panose="02010800040101010101" pitchFamily="2" charset="-122"/>
            </a:endParaRPr>
          </a:p>
        </p:txBody>
      </p:sp>
      <p:sp>
        <p:nvSpPr>
          <p:cNvPr id="130056" name="AutoShape 9"/>
          <p:cNvSpPr>
            <a:spLocks noChangeArrowheads="1"/>
          </p:cNvSpPr>
          <p:nvPr/>
        </p:nvSpPr>
        <p:spPr bwMode="auto">
          <a:xfrm>
            <a:off x="2195736" y="1772816"/>
            <a:ext cx="266700" cy="266700"/>
          </a:xfrm>
          <a:prstGeom prst="star4">
            <a:avLst>
              <a:gd name="adj" fmla="val 12500"/>
            </a:avLst>
          </a:prstGeom>
          <a:solidFill>
            <a:srgbClr val="FFFF99"/>
          </a:solidFill>
          <a:ln w="12700">
            <a:solidFill>
              <a:schemeClr val="tx2"/>
            </a:solidFill>
            <a:miter lim="800000"/>
          </a:ln>
        </p:spPr>
        <p:txBody>
          <a:bodyPr wrap="none" anchor="ctr"/>
          <a:lstStyle/>
          <a:p>
            <a:endParaRPr lang="zh-CN" altLang="en-US" sz="180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par>
                          <p:cTn id="11" fill="hold">
                            <p:stCondLst>
                              <p:cond delay="1000"/>
                            </p:stCondLst>
                            <p:childTnLst>
                              <p:par>
                                <p:cTn id="12" presetID="3"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1000"/>
                                        <p:tgtEl>
                                          <p:spTgt spid="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76672"/>
            <a:ext cx="8229600" cy="1143000"/>
          </a:xfrm>
        </p:spPr>
        <p:txBody>
          <a:bodyPr/>
          <a:lstStyle/>
          <a:p>
            <a:r>
              <a:rPr lang="zh-CN" altLang="en-US" sz="2400" b="1" dirty="0" smtClean="0">
                <a:solidFill>
                  <a:srgbClr val="FFFF00"/>
                </a:solidFill>
                <a:latin typeface="黑体" panose="02010609060101010101" pitchFamily="49" charset="-122"/>
                <a:ea typeface="黑体" panose="02010609060101010101" pitchFamily="49" charset="-122"/>
              </a:rPr>
              <a:t>规划细化：申报书</a:t>
            </a:r>
            <a:r>
              <a:rPr lang="en-US" altLang="zh-CN" sz="2400" b="1" dirty="0" smtClean="0">
                <a:solidFill>
                  <a:srgbClr val="FFFF00"/>
                </a:solidFill>
                <a:latin typeface="黑体" panose="02010609060101010101" pitchFamily="49" charset="-122"/>
                <a:ea typeface="黑体" panose="02010609060101010101" pitchFamily="49" charset="-122"/>
              </a:rPr>
              <a:t>—</a:t>
            </a:r>
            <a:r>
              <a:rPr lang="zh-CN" altLang="en-US" sz="2400" b="1" dirty="0" smtClean="0">
                <a:solidFill>
                  <a:srgbClr val="FFFF00"/>
                </a:solidFill>
                <a:latin typeface="黑体" panose="02010609060101010101" pitchFamily="49" charset="-122"/>
                <a:ea typeface="黑体" panose="02010609060101010101" pitchFamily="49" charset="-122"/>
              </a:rPr>
              <a:t>规划书</a:t>
            </a:r>
            <a:r>
              <a:rPr lang="en-US" altLang="zh-CN" sz="2400" b="1" dirty="0" smtClean="0">
                <a:solidFill>
                  <a:srgbClr val="FFFF00"/>
                </a:solidFill>
                <a:latin typeface="黑体" panose="02010609060101010101" pitchFamily="49" charset="-122"/>
                <a:ea typeface="黑体" panose="02010609060101010101" pitchFamily="49" charset="-122"/>
              </a:rPr>
              <a:t>—</a:t>
            </a:r>
            <a:r>
              <a:rPr lang="zh-CN" altLang="en-US" sz="2400" b="1" dirty="0" smtClean="0">
                <a:solidFill>
                  <a:srgbClr val="FFFF00"/>
                </a:solidFill>
                <a:latin typeface="黑体" panose="02010609060101010101" pitchFamily="49" charset="-122"/>
                <a:ea typeface="黑体" panose="02010609060101010101" pitchFamily="49" charset="-122"/>
              </a:rPr>
              <a:t>任务书（部门、时间、人头）</a:t>
            </a:r>
            <a:endParaRPr lang="zh-CN" altLang="en-US" sz="2400" b="1" dirty="0">
              <a:solidFill>
                <a:srgbClr val="FFFF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395536" y="1988840"/>
            <a:ext cx="2808312" cy="1728192"/>
          </a:xfrm>
        </p:spPr>
        <p:style>
          <a:lnRef idx="1">
            <a:schemeClr val="accent2"/>
          </a:lnRef>
          <a:fillRef idx="3">
            <a:schemeClr val="accent2"/>
          </a:fillRef>
          <a:effectRef idx="2">
            <a:schemeClr val="accent2"/>
          </a:effectRef>
          <a:fontRef idx="minor">
            <a:schemeClr val="lt1"/>
          </a:fontRef>
        </p:style>
        <p:txBody>
          <a:bodyPr/>
          <a:lstStyle/>
          <a:p>
            <a:r>
              <a:rPr lang="zh-CN" altLang="en-US" sz="2800" b="1" dirty="0" smtClean="0">
                <a:latin typeface="黑体" panose="02010609060101010101" pitchFamily="49" charset="-122"/>
                <a:ea typeface="黑体" panose="02010609060101010101" pitchFamily="49" charset="-122"/>
              </a:rPr>
              <a:t>目标与定位</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统筹与协调</a:t>
            </a:r>
            <a:endParaRPr lang="en-US" altLang="zh-CN" sz="2800" b="1" dirty="0" smtClean="0">
              <a:latin typeface="黑体" panose="02010609060101010101" pitchFamily="49" charset="-122"/>
              <a:ea typeface="黑体" panose="02010609060101010101" pitchFamily="49" charset="-122"/>
            </a:endParaRPr>
          </a:p>
          <a:p>
            <a:pPr>
              <a:buNone/>
            </a:pPr>
            <a:r>
              <a:rPr lang="zh-CN" altLang="en-US" sz="2800" b="1" dirty="0" smtClean="0">
                <a:latin typeface="黑体" panose="02010609060101010101" pitchFamily="49" charset="-122"/>
                <a:ea typeface="黑体" panose="02010609060101010101" pitchFamily="49" charset="-122"/>
              </a:rPr>
              <a:t>（发展规划处）</a:t>
            </a:r>
            <a:endParaRPr lang="zh-CN" altLang="en-US" sz="2800" b="1" dirty="0">
              <a:latin typeface="黑体" panose="02010609060101010101" pitchFamily="49" charset="-122"/>
              <a:ea typeface="黑体" panose="02010609060101010101" pitchFamily="49" charset="-122"/>
            </a:endParaRPr>
          </a:p>
        </p:txBody>
      </p:sp>
      <p:sp>
        <p:nvSpPr>
          <p:cNvPr id="4" name="内容占位符 2"/>
          <p:cNvSpPr txBox="1"/>
          <p:nvPr/>
        </p:nvSpPr>
        <p:spPr bwMode="auto">
          <a:xfrm>
            <a:off x="3419872" y="1484784"/>
            <a:ext cx="4896544" cy="4752528"/>
          </a:xfrm>
          <a:prstGeom prst="rect">
            <a:avLst/>
          </a:prstGeom>
          <a:ln w="9525" cap="flat" cmpd="sng" algn="ctr">
            <a:solidFill>
              <a:schemeClr val="accent5">
                <a:shade val="95000"/>
                <a:satMod val="105000"/>
              </a:schemeClr>
            </a:solidFill>
            <a:prstDash val="solid"/>
            <a:miter lim="800000"/>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一流师资建设计划（人事处）</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一流专业建设计划（教务处）</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一流课程建设计划（教务处）</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sym typeface="+mn-ea"/>
              </a:rPr>
              <a:t>实训条件改善计划（国资处）</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科研服务提升计划（科研处）</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国际交流推进计划（外事办）</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智慧校园建设计划（网信中心）</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美丽校园建设计划（基建办）</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文化校园建设计划（宣传部）</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治校水平提升计划（三办、组织部等）</a:t>
            </a:r>
            <a:endParaRPr kumimoji="0" lang="zh-CN" altLang="en-US" sz="2400" b="1" i="0" u="none" strike="noStrike" kern="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2400" b="1" i="0" u="none" strike="noStrike" kern="0" cap="none" spc="0" normalizeH="0" baseline="0" noProof="0" dirty="0" smtClean="0">
              <a:ln>
                <a:noFill/>
              </a:ln>
              <a:solidFill>
                <a:schemeClr val="bg1"/>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1" i="0" u="none" strike="noStrike" kern="0" cap="none" spc="0" normalizeH="0" baseline="0" noProof="0" dirty="0">
              <a:ln>
                <a:noFill/>
              </a:ln>
              <a:solidFill>
                <a:schemeClr val="bg1"/>
              </a:solidFill>
              <a:effectLst/>
              <a:uLnTx/>
              <a:uFillTx/>
              <a:latin typeface="楷体" panose="02010609060101010101" pitchFamily="49" charset="-122"/>
              <a:ea typeface="楷体" panose="02010609060101010101" pitchFamily="49" charset="-122"/>
              <a:cs typeface="+mn-cs"/>
            </a:endParaRPr>
          </a:p>
        </p:txBody>
      </p:sp>
      <p:sp>
        <p:nvSpPr>
          <p:cNvPr id="5" name="内容占位符 2"/>
          <p:cNvSpPr txBox="1"/>
          <p:nvPr/>
        </p:nvSpPr>
        <p:spPr bwMode="auto">
          <a:xfrm>
            <a:off x="467544" y="4005064"/>
            <a:ext cx="2808312" cy="648072"/>
          </a:xfrm>
          <a:prstGeom prst="rect">
            <a:avLst/>
          </a:prstGeom>
          <a:ln w="9525" cap="flat" cmpd="sng" algn="ctr">
            <a:solidFill>
              <a:schemeClr val="accent2">
                <a:shade val="95000"/>
                <a:satMod val="105000"/>
              </a:schemeClr>
            </a:solidFill>
            <a:prstDash val="solid"/>
            <a:miter lim="800000"/>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defRPr/>
            </a:pPr>
            <a:r>
              <a:rPr lang="zh-CN" altLang="en-US" sz="2800" b="1" kern="0" dirty="0" smtClean="0">
                <a:latin typeface="黑体" panose="02010609060101010101" pitchFamily="49" charset="-122"/>
                <a:ea typeface="黑体" panose="02010609060101010101" pitchFamily="49" charset="-122"/>
              </a:rPr>
              <a:t>国庆节后完成</a:t>
            </a:r>
            <a:endParaRPr kumimoji="0" lang="en-US" altLang="zh-CN" sz="2800" b="1" i="0" u="none" strike="noStrike" kern="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20688"/>
            <a:ext cx="8229600" cy="796950"/>
          </a:xfrm>
        </p:spPr>
        <p:txBody>
          <a:bodyPr/>
          <a:lstStyle/>
          <a:p>
            <a:r>
              <a:rPr lang="zh-CN" altLang="en-US" sz="3600" b="1" dirty="0" smtClean="0">
                <a:solidFill>
                  <a:srgbClr val="FFFF00"/>
                </a:solidFill>
                <a:latin typeface="黑体" panose="02010609060101010101" pitchFamily="49" charset="-122"/>
                <a:ea typeface="黑体" panose="02010609060101010101" pitchFamily="49" charset="-122"/>
              </a:rPr>
              <a:t>本学期有关工作的安排</a:t>
            </a:r>
            <a:endParaRPr lang="zh-CN" altLang="en-US" sz="3600" b="1" dirty="0">
              <a:solidFill>
                <a:srgbClr val="FFFF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1691680" y="1484784"/>
            <a:ext cx="5688632" cy="4525963"/>
          </a:xfrm>
        </p:spPr>
        <p:style>
          <a:lnRef idx="0">
            <a:schemeClr val="accent6"/>
          </a:lnRef>
          <a:fillRef idx="3">
            <a:schemeClr val="accent6"/>
          </a:fillRef>
          <a:effectRef idx="3">
            <a:schemeClr val="accent6"/>
          </a:effectRef>
          <a:fontRef idx="minor">
            <a:schemeClr val="lt1"/>
          </a:fontRef>
        </p:style>
        <p:txBody>
          <a:bodyPr/>
          <a:lstStyle/>
          <a:p>
            <a:r>
              <a:rPr lang="zh-CN" altLang="en-US" sz="2400" b="1" dirty="0" smtClean="0">
                <a:latin typeface="楷体" panose="02010609060101010101" pitchFamily="49" charset="-122"/>
                <a:ea typeface="楷体" panose="02010609060101010101" pitchFamily="49" charset="-122"/>
              </a:rPr>
              <a:t>按照年初工作安排抓落实。</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完成中长期学院发展规划。</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教师节表彰。</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创新行动项目的推进。</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建校</a:t>
            </a:r>
            <a:r>
              <a:rPr lang="en-US" altLang="zh-CN" sz="2400" b="1" dirty="0" smtClean="0">
                <a:latin typeface="楷体" panose="02010609060101010101" pitchFamily="49" charset="-122"/>
                <a:ea typeface="楷体" panose="02010609060101010101" pitchFamily="49" charset="-122"/>
              </a:rPr>
              <a:t>15</a:t>
            </a:r>
            <a:r>
              <a:rPr lang="zh-CN" altLang="en-US" sz="2400" b="1" dirty="0" smtClean="0">
                <a:latin typeface="楷体" panose="02010609060101010101" pitchFamily="49" charset="-122"/>
                <a:ea typeface="楷体" panose="02010609060101010101" pitchFamily="49" charset="-122"/>
              </a:rPr>
              <a:t>周年的筹备</a:t>
            </a:r>
            <a:r>
              <a:rPr lang="zh-CN" altLang="en-US" sz="1600" b="1" dirty="0" smtClean="0">
                <a:latin typeface="楷体" panose="02010609060101010101" pitchFamily="49" charset="-122"/>
                <a:ea typeface="楷体" panose="02010609060101010101" pitchFamily="49" charset="-122"/>
              </a:rPr>
              <a:t>。（办公室、校地合作处）</a:t>
            </a:r>
            <a:endParaRPr lang="en-US" altLang="zh-CN" sz="16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职称评审改革的落地。</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干部交流与培训。</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安全稳定工作抓到位。</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申优迎检（可能）。</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科研项目的申报、教学成果奖规划等</a:t>
            </a:r>
            <a:endParaRPr lang="en-US" altLang="zh-CN" sz="2400" b="1" dirty="0" smtClean="0">
              <a:latin typeface="楷体" panose="02010609060101010101" pitchFamily="49" charset="-122"/>
              <a:ea typeface="楷体" panose="02010609060101010101" pitchFamily="49" charset="-122"/>
            </a:endParaRPr>
          </a:p>
          <a:p>
            <a:endParaRPr lang="zh-CN" alt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2771800" y="1988841"/>
            <a:ext cx="3384376" cy="2736304"/>
          </a:xfrm>
        </p:spPr>
        <p:style>
          <a:lnRef idx="0">
            <a:schemeClr val="accent2"/>
          </a:lnRef>
          <a:fillRef idx="3">
            <a:schemeClr val="accent2"/>
          </a:fillRef>
          <a:effectRef idx="3">
            <a:schemeClr val="accent2"/>
          </a:effectRef>
          <a:fontRef idx="minor">
            <a:schemeClr val="lt1"/>
          </a:fontRef>
        </p:style>
        <p:txBody>
          <a:bodyPr/>
          <a:lstStyle/>
          <a:p>
            <a:pPr>
              <a:lnSpc>
                <a:spcPts val="8800"/>
              </a:lnSpc>
              <a:buNone/>
            </a:pPr>
            <a:r>
              <a:rPr lang="zh-CN" altLang="en-US" sz="6000" b="1" dirty="0" smtClean="0">
                <a:solidFill>
                  <a:srgbClr val="FFFF00"/>
                </a:solidFill>
              </a:rPr>
              <a:t>欢迎批评</a:t>
            </a:r>
            <a:endParaRPr lang="en-US" altLang="zh-CN" sz="6000" b="1" dirty="0" smtClean="0">
              <a:solidFill>
                <a:srgbClr val="FFFF00"/>
              </a:solidFill>
            </a:endParaRPr>
          </a:p>
          <a:p>
            <a:pPr>
              <a:lnSpc>
                <a:spcPts val="8800"/>
              </a:lnSpc>
              <a:buNone/>
            </a:pPr>
            <a:r>
              <a:rPr lang="zh-CN" altLang="en-US" sz="6000" b="1" dirty="0" smtClean="0">
                <a:solidFill>
                  <a:srgbClr val="FFFF00"/>
                </a:solidFill>
              </a:rPr>
              <a:t>谢谢大家</a:t>
            </a:r>
            <a:endParaRPr lang="zh-CN" altLang="en-US" sz="6000" b="1" dirty="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标题 1"/>
          <p:cNvSpPr>
            <a:spLocks noGrp="1"/>
          </p:cNvSpPr>
          <p:nvPr>
            <p:ph type="title"/>
          </p:nvPr>
        </p:nvSpPr>
        <p:spPr>
          <a:xfrm>
            <a:off x="395288" y="549275"/>
            <a:ext cx="8229600" cy="1143000"/>
          </a:xfrm>
        </p:spPr>
        <p:txBody>
          <a:bodyPr/>
          <a:lstStyle/>
          <a:p>
            <a:r>
              <a:rPr lang="zh-CN" altLang="en-US" sz="3200" b="1" dirty="0" smtClean="0">
                <a:solidFill>
                  <a:srgbClr val="FFFF00"/>
                </a:solidFill>
              </a:rPr>
              <a:t>（五）建设优质高职院校的基础弱</a:t>
            </a:r>
            <a:endParaRPr lang="zh-CN" altLang="en-US" sz="3200" b="1" dirty="0" smtClean="0">
              <a:solidFill>
                <a:srgbClr val="FFFF00"/>
              </a:solidFill>
            </a:endParaRPr>
          </a:p>
        </p:txBody>
      </p:sp>
      <p:sp>
        <p:nvSpPr>
          <p:cNvPr id="38914" name="内容占位符 2"/>
          <p:cNvSpPr>
            <a:spLocks noGrp="1"/>
          </p:cNvSpPr>
          <p:nvPr>
            <p:ph idx="1"/>
          </p:nvPr>
        </p:nvSpPr>
        <p:spPr/>
        <p:txBody>
          <a:bodyPr/>
          <a:lstStyle/>
          <a:p>
            <a:endParaRPr lang="zh-CN" altLang="en-US" smtClean="0"/>
          </a:p>
        </p:txBody>
      </p:sp>
      <p:pic>
        <p:nvPicPr>
          <p:cNvPr id="38915" name="Picture 2"/>
          <p:cNvPicPr>
            <a:picLocks noChangeAspect="1" noChangeArrowheads="1"/>
          </p:cNvPicPr>
          <p:nvPr/>
        </p:nvPicPr>
        <p:blipFill>
          <a:blip r:embed="rId1" cstate="print"/>
          <a:srcRect/>
          <a:stretch>
            <a:fillRect/>
          </a:stretch>
        </p:blipFill>
        <p:spPr bwMode="auto">
          <a:xfrm>
            <a:off x="468313" y="1628775"/>
            <a:ext cx="8332787" cy="2533650"/>
          </a:xfrm>
          <a:prstGeom prst="rect">
            <a:avLst/>
          </a:prstGeom>
          <a:noFill/>
          <a:ln w="9525">
            <a:noFill/>
            <a:miter lim="800000"/>
            <a:headEnd/>
            <a:tailEnd/>
          </a:ln>
        </p:spPr>
      </p:pic>
      <p:pic>
        <p:nvPicPr>
          <p:cNvPr id="38916" name="Picture 3"/>
          <p:cNvPicPr>
            <a:picLocks noChangeAspect="1" noChangeArrowheads="1"/>
          </p:cNvPicPr>
          <p:nvPr/>
        </p:nvPicPr>
        <p:blipFill>
          <a:blip r:embed="rId2" cstate="print"/>
          <a:srcRect/>
          <a:stretch>
            <a:fillRect/>
          </a:stretch>
        </p:blipFill>
        <p:spPr bwMode="auto">
          <a:xfrm>
            <a:off x="1908175" y="4149725"/>
            <a:ext cx="5200650"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标题 1"/>
          <p:cNvSpPr>
            <a:spLocks noGrp="1"/>
          </p:cNvSpPr>
          <p:nvPr>
            <p:ph type="title"/>
          </p:nvPr>
        </p:nvSpPr>
        <p:spPr/>
        <p:txBody>
          <a:bodyPr/>
          <a:lstStyle/>
          <a:p>
            <a:endParaRPr lang="zh-CN" altLang="en-US" smtClean="0"/>
          </a:p>
        </p:txBody>
      </p:sp>
      <p:sp>
        <p:nvSpPr>
          <p:cNvPr id="39938" name="内容占位符 2"/>
          <p:cNvSpPr>
            <a:spLocks noGrp="1"/>
          </p:cNvSpPr>
          <p:nvPr>
            <p:ph idx="1"/>
          </p:nvPr>
        </p:nvSpPr>
        <p:spPr/>
        <p:txBody>
          <a:bodyPr/>
          <a:lstStyle/>
          <a:p>
            <a:endParaRPr lang="zh-CN" altLang="en-US" smtClean="0"/>
          </a:p>
        </p:txBody>
      </p:sp>
      <p:pic>
        <p:nvPicPr>
          <p:cNvPr id="39939" name="Picture 2"/>
          <p:cNvPicPr>
            <a:picLocks noChangeAspect="1" noChangeArrowheads="1"/>
          </p:cNvPicPr>
          <p:nvPr/>
        </p:nvPicPr>
        <p:blipFill>
          <a:blip r:embed="rId1" cstate="print"/>
          <a:srcRect/>
          <a:stretch>
            <a:fillRect/>
          </a:stretch>
        </p:blipFill>
        <p:spPr bwMode="auto">
          <a:xfrm>
            <a:off x="323850" y="1268413"/>
            <a:ext cx="5111750" cy="4681537"/>
          </a:xfrm>
          <a:prstGeom prst="rect">
            <a:avLst/>
          </a:prstGeom>
          <a:noFill/>
          <a:ln w="9525">
            <a:noFill/>
            <a:miter lim="800000"/>
            <a:headEnd/>
            <a:tailEnd/>
          </a:ln>
        </p:spPr>
      </p:pic>
      <p:pic>
        <p:nvPicPr>
          <p:cNvPr id="39940" name="Picture 3"/>
          <p:cNvPicPr>
            <a:picLocks noChangeAspect="1" noChangeArrowheads="1"/>
          </p:cNvPicPr>
          <p:nvPr/>
        </p:nvPicPr>
        <p:blipFill>
          <a:blip r:embed="rId2" cstate="print"/>
          <a:srcRect/>
          <a:stretch>
            <a:fillRect/>
          </a:stretch>
        </p:blipFill>
        <p:spPr bwMode="auto">
          <a:xfrm>
            <a:off x="5651500" y="1268413"/>
            <a:ext cx="3313113" cy="4681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标题 1"/>
          <p:cNvSpPr>
            <a:spLocks noGrp="1"/>
          </p:cNvSpPr>
          <p:nvPr>
            <p:ph type="title"/>
          </p:nvPr>
        </p:nvSpPr>
        <p:spPr/>
        <p:txBody>
          <a:bodyPr/>
          <a:lstStyle/>
          <a:p>
            <a:endParaRPr lang="zh-CN" altLang="en-US" smtClean="0"/>
          </a:p>
        </p:txBody>
      </p:sp>
      <p:sp>
        <p:nvSpPr>
          <p:cNvPr id="40962" name="内容占位符 2"/>
          <p:cNvSpPr>
            <a:spLocks noGrp="1"/>
          </p:cNvSpPr>
          <p:nvPr>
            <p:ph idx="1"/>
          </p:nvPr>
        </p:nvSpPr>
        <p:spPr>
          <a:xfrm>
            <a:off x="1907703" y="1125538"/>
            <a:ext cx="6790209" cy="4525962"/>
          </a:xfrm>
        </p:spPr>
        <p:txBody>
          <a:bodyPr/>
          <a:lstStyle/>
          <a:p>
            <a:pPr>
              <a:buFontTx/>
              <a:buNone/>
            </a:pPr>
            <a:r>
              <a:rPr lang="zh-CN" altLang="en-US" b="1" dirty="0" smtClean="0">
                <a:solidFill>
                  <a:srgbClr val="FFFF00"/>
                </a:solidFill>
              </a:rPr>
              <a:t>比较后学院的问题：</a:t>
            </a:r>
            <a:endParaRPr lang="en-US" altLang="zh-CN" b="1" dirty="0" smtClean="0">
              <a:solidFill>
                <a:srgbClr val="FFFF00"/>
              </a:solidFill>
            </a:endParaRPr>
          </a:p>
          <a:p>
            <a:pPr>
              <a:buFontTx/>
              <a:buNone/>
            </a:pPr>
            <a:endParaRPr lang="en-US" altLang="zh-CN" b="1" dirty="0" smtClean="0">
              <a:solidFill>
                <a:srgbClr val="FE5858"/>
              </a:solidFill>
            </a:endParaRPr>
          </a:p>
          <a:p>
            <a:r>
              <a:rPr lang="zh-CN" altLang="en-US" sz="2400" b="1" dirty="0" smtClean="0">
                <a:solidFill>
                  <a:schemeClr val="bg1"/>
                </a:solidFill>
              </a:rPr>
              <a:t>基础较差、底子较薄；</a:t>
            </a:r>
            <a:endParaRPr lang="en-US" altLang="zh-CN" sz="2400" b="1" dirty="0" smtClean="0">
              <a:solidFill>
                <a:schemeClr val="bg1"/>
              </a:solidFill>
            </a:endParaRPr>
          </a:p>
          <a:p>
            <a:r>
              <a:rPr lang="zh-CN" altLang="en-US" sz="2400" b="1" dirty="0" smtClean="0">
                <a:solidFill>
                  <a:schemeClr val="bg1"/>
                </a:solidFill>
              </a:rPr>
              <a:t>特色不优、亮点不靓；</a:t>
            </a:r>
            <a:endParaRPr lang="en-US" altLang="zh-CN" sz="2400" b="1" dirty="0" smtClean="0">
              <a:solidFill>
                <a:schemeClr val="bg1"/>
              </a:solidFill>
            </a:endParaRPr>
          </a:p>
          <a:p>
            <a:r>
              <a:rPr lang="zh-CN" altLang="en-US" sz="2400" b="1" dirty="0" smtClean="0">
                <a:solidFill>
                  <a:schemeClr val="bg1"/>
                </a:solidFill>
              </a:rPr>
              <a:t>理念落后、机制滞后。</a:t>
            </a:r>
            <a:endParaRPr lang="en-US" altLang="zh-CN" sz="2400" b="1" dirty="0" smtClean="0">
              <a:solidFill>
                <a:schemeClr val="bg1"/>
              </a:solidFill>
            </a:endParaRPr>
          </a:p>
          <a:p>
            <a:endParaRPr lang="en-US" altLang="zh-CN" sz="2400" b="1" dirty="0" smtClean="0">
              <a:solidFill>
                <a:schemeClr val="bg1"/>
              </a:solidFill>
            </a:endParaRPr>
          </a:p>
          <a:p>
            <a:r>
              <a:rPr lang="zh-CN" altLang="en-US" sz="2400" b="1" dirty="0" smtClean="0">
                <a:solidFill>
                  <a:schemeClr val="bg1"/>
                </a:solidFill>
              </a:rPr>
              <a:t>学得不深、悟得不透；</a:t>
            </a:r>
            <a:endParaRPr lang="en-US" altLang="zh-CN" sz="2400" b="1" dirty="0" smtClean="0">
              <a:solidFill>
                <a:schemeClr val="bg1"/>
              </a:solidFill>
            </a:endParaRPr>
          </a:p>
          <a:p>
            <a:r>
              <a:rPr lang="zh-CN" altLang="en-US" sz="2400" b="1" dirty="0" smtClean="0">
                <a:solidFill>
                  <a:schemeClr val="bg1"/>
                </a:solidFill>
              </a:rPr>
              <a:t>借鉴认真、消化不良；</a:t>
            </a:r>
            <a:endParaRPr lang="en-US" altLang="zh-CN" sz="2400" b="1" dirty="0" smtClean="0">
              <a:solidFill>
                <a:schemeClr val="bg1"/>
              </a:solidFill>
            </a:endParaRPr>
          </a:p>
          <a:p>
            <a:r>
              <a:rPr lang="zh-CN" altLang="en-US" sz="2400" b="1" dirty="0" smtClean="0">
                <a:solidFill>
                  <a:schemeClr val="bg1"/>
                </a:solidFill>
              </a:rPr>
              <a:t>手法传统、形式不新。</a:t>
            </a:r>
            <a:endParaRPr lang="en-US" altLang="zh-CN" sz="2400" b="1" dirty="0" smtClean="0">
              <a:solidFill>
                <a:schemeClr val="bg1"/>
              </a:solidFill>
            </a:endParaRPr>
          </a:p>
          <a:p>
            <a:endParaRPr lang="zh-CN" alt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内容占位符 2"/>
          <p:cNvSpPr>
            <a:spLocks noGrp="1"/>
          </p:cNvSpPr>
          <p:nvPr>
            <p:ph idx="4294967295"/>
          </p:nvPr>
        </p:nvSpPr>
        <p:spPr>
          <a:xfrm>
            <a:off x="141288" y="836613"/>
            <a:ext cx="9002712" cy="4741862"/>
          </a:xfrm>
        </p:spPr>
        <p:txBody>
          <a:bodyPr/>
          <a:lstStyle/>
          <a:p>
            <a:pPr eaLnBrk="1" hangingPunct="1">
              <a:defRPr/>
            </a:pPr>
            <a:r>
              <a:rPr lang="en-US" altLang="zh-CN" sz="2000" dirty="0" smtClean="0">
                <a:solidFill>
                  <a:schemeClr val="bg1"/>
                </a:solidFill>
              </a:rPr>
              <a:t>《</a:t>
            </a:r>
            <a:r>
              <a:rPr lang="zh-CN" altLang="en-US" sz="2000" dirty="0" smtClean="0">
                <a:solidFill>
                  <a:schemeClr val="bg1"/>
                </a:solidFill>
              </a:rPr>
              <a:t>教育部关于开展</a:t>
            </a:r>
            <a:r>
              <a:rPr lang="zh-CN" altLang="en-US" sz="2000" b="1" dirty="0" smtClean="0">
                <a:solidFill>
                  <a:srgbClr val="FFFF00"/>
                </a:solidFill>
                <a:latin typeface="黑体" panose="02010609060101010101" pitchFamily="49" charset="-122"/>
                <a:ea typeface="黑体" panose="02010609060101010101" pitchFamily="49" charset="-122"/>
              </a:rPr>
              <a:t>现代学徒制试点工作</a:t>
            </a:r>
            <a:r>
              <a:rPr lang="zh-CN" altLang="en-US" sz="2000" dirty="0" smtClean="0">
                <a:solidFill>
                  <a:schemeClr val="bg1"/>
                </a:solidFill>
              </a:rPr>
              <a:t>的意见  </a:t>
            </a:r>
            <a:r>
              <a:rPr lang="en-US" altLang="zh-CN" sz="2000" dirty="0" smtClean="0">
                <a:solidFill>
                  <a:schemeClr val="bg1"/>
                </a:solidFill>
              </a:rPr>
              <a:t>2014.9</a:t>
            </a:r>
            <a:r>
              <a:rPr lang="zh-CN" altLang="en-US" sz="2000" dirty="0" smtClean="0">
                <a:solidFill>
                  <a:schemeClr val="bg1"/>
                </a:solidFill>
              </a:rPr>
              <a:t>号</a:t>
            </a:r>
            <a:r>
              <a:rPr lang="en-US" altLang="zh-CN" sz="2000" dirty="0" smtClean="0">
                <a:solidFill>
                  <a:schemeClr val="bg1"/>
                </a:solidFill>
              </a:rPr>
              <a:t>》 《</a:t>
            </a:r>
            <a:r>
              <a:rPr lang="zh-CN" altLang="en-US" sz="2000" dirty="0" smtClean="0">
                <a:solidFill>
                  <a:schemeClr val="bg1"/>
                </a:solidFill>
              </a:rPr>
              <a:t>试点单位通知</a:t>
            </a:r>
            <a:r>
              <a:rPr lang="en-US" altLang="zh-CN" sz="2000" dirty="0" smtClean="0">
                <a:solidFill>
                  <a:schemeClr val="bg1"/>
                </a:solidFill>
              </a:rPr>
              <a:t>》2015.29</a:t>
            </a:r>
            <a:r>
              <a:rPr lang="zh-CN" altLang="en-US" sz="2000" dirty="0" smtClean="0">
                <a:solidFill>
                  <a:schemeClr val="bg1"/>
                </a:solidFill>
              </a:rPr>
              <a:t>号、</a:t>
            </a:r>
            <a:endParaRPr lang="en-US" altLang="zh-CN" sz="2000" dirty="0" smtClean="0">
              <a:solidFill>
                <a:schemeClr val="bg1"/>
              </a:solidFill>
            </a:endParaRPr>
          </a:p>
          <a:p>
            <a:pPr eaLnBrk="1" hangingPunct="1">
              <a:defRPr/>
            </a:pPr>
            <a:r>
              <a:rPr lang="en-US" altLang="zh-CN" sz="2000" dirty="0" smtClean="0">
                <a:solidFill>
                  <a:schemeClr val="bg1"/>
                </a:solidFill>
              </a:rPr>
              <a:t>《</a:t>
            </a:r>
            <a:r>
              <a:rPr lang="zh-CN" altLang="en-US" sz="2000" dirty="0" smtClean="0">
                <a:solidFill>
                  <a:schemeClr val="bg1"/>
                </a:solidFill>
              </a:rPr>
              <a:t>中华人民共和国</a:t>
            </a:r>
            <a:r>
              <a:rPr lang="zh-CN" altLang="en-US" sz="2000" b="1" dirty="0" smtClean="0">
                <a:solidFill>
                  <a:srgbClr val="FFFF00"/>
                </a:solidFill>
                <a:latin typeface="黑体" panose="02010609060101010101" pitchFamily="49" charset="-122"/>
                <a:ea typeface="黑体" panose="02010609060101010101" pitchFamily="49" charset="-122"/>
              </a:rPr>
              <a:t>职业分类</a:t>
            </a:r>
            <a:r>
              <a:rPr lang="zh-CN" altLang="en-US" sz="2000" dirty="0" smtClean="0">
                <a:solidFill>
                  <a:schemeClr val="bg1"/>
                </a:solidFill>
              </a:rPr>
              <a:t>大典</a:t>
            </a:r>
            <a:r>
              <a:rPr lang="en-US" altLang="zh-CN" sz="2000" dirty="0" smtClean="0">
                <a:solidFill>
                  <a:schemeClr val="bg1"/>
                </a:solidFill>
              </a:rPr>
              <a:t>》</a:t>
            </a:r>
            <a:endParaRPr lang="en-US" altLang="zh-CN" sz="2000" dirty="0" smtClean="0">
              <a:solidFill>
                <a:schemeClr val="bg1"/>
              </a:solidFill>
            </a:endParaRPr>
          </a:p>
          <a:p>
            <a:pPr eaLnBrk="1" hangingPunct="1">
              <a:defRPr/>
            </a:pPr>
            <a:r>
              <a:rPr lang="en-US" altLang="zh-CN" sz="2000" dirty="0" smtClean="0">
                <a:solidFill>
                  <a:schemeClr val="bg1"/>
                </a:solidFill>
              </a:rPr>
              <a:t>《</a:t>
            </a:r>
            <a:r>
              <a:rPr lang="zh-CN" altLang="en-US" sz="2000" dirty="0" smtClean="0">
                <a:solidFill>
                  <a:schemeClr val="bg1"/>
                </a:solidFill>
              </a:rPr>
              <a:t>教育部关于深入推进</a:t>
            </a:r>
            <a:r>
              <a:rPr lang="zh-CN" altLang="en-US" sz="2000" b="1" dirty="0" smtClean="0">
                <a:solidFill>
                  <a:srgbClr val="FFFF00"/>
                </a:solidFill>
                <a:latin typeface="黑体" panose="02010609060101010101" pitchFamily="49" charset="-122"/>
                <a:ea typeface="黑体" panose="02010609060101010101" pitchFamily="49" charset="-122"/>
              </a:rPr>
              <a:t>职业教育集团化办学</a:t>
            </a:r>
            <a:r>
              <a:rPr lang="zh-CN" altLang="en-US" sz="2000" dirty="0" smtClean="0">
                <a:solidFill>
                  <a:schemeClr val="bg1"/>
                </a:solidFill>
              </a:rPr>
              <a:t>的意见</a:t>
            </a:r>
            <a:r>
              <a:rPr lang="en-US" altLang="zh-CN" sz="2000" dirty="0" smtClean="0">
                <a:solidFill>
                  <a:schemeClr val="bg1"/>
                </a:solidFill>
              </a:rPr>
              <a:t>》2015.4</a:t>
            </a:r>
            <a:r>
              <a:rPr lang="zh-CN" altLang="en-US" sz="2000" dirty="0" smtClean="0">
                <a:solidFill>
                  <a:schemeClr val="bg1"/>
                </a:solidFill>
              </a:rPr>
              <a:t>号</a:t>
            </a:r>
            <a:endParaRPr lang="en-US" altLang="zh-CN" sz="2000" dirty="0" smtClean="0">
              <a:solidFill>
                <a:schemeClr val="bg1"/>
              </a:solidFill>
            </a:endParaRPr>
          </a:p>
          <a:p>
            <a:pPr eaLnBrk="1" hangingPunct="1">
              <a:defRPr/>
            </a:pPr>
            <a:r>
              <a:rPr lang="en-US" altLang="zh-CN" sz="2000" dirty="0" smtClean="0">
                <a:solidFill>
                  <a:schemeClr val="bg1"/>
                </a:solidFill>
              </a:rPr>
              <a:t>《</a:t>
            </a:r>
            <a:r>
              <a:rPr lang="zh-CN" altLang="en-US" sz="2000" dirty="0" smtClean="0">
                <a:solidFill>
                  <a:schemeClr val="bg1"/>
                </a:solidFill>
              </a:rPr>
              <a:t>教育部办公厅关于建立职业院校</a:t>
            </a:r>
            <a:r>
              <a:rPr lang="zh-CN" altLang="en-US" sz="2000" b="1" dirty="0" smtClean="0">
                <a:solidFill>
                  <a:srgbClr val="FFFF00"/>
                </a:solidFill>
                <a:latin typeface="黑体" panose="02010609060101010101" pitchFamily="49" charset="-122"/>
                <a:ea typeface="黑体" panose="02010609060101010101" pitchFamily="49" charset="-122"/>
              </a:rPr>
              <a:t>教学工作诊断与改进</a:t>
            </a:r>
            <a:r>
              <a:rPr lang="zh-CN" altLang="en-US" sz="2000" dirty="0" smtClean="0">
                <a:solidFill>
                  <a:schemeClr val="bg1"/>
                </a:solidFill>
              </a:rPr>
              <a:t>制度的通知</a:t>
            </a:r>
            <a:r>
              <a:rPr lang="en-US" altLang="zh-CN" sz="2000" dirty="0" smtClean="0">
                <a:solidFill>
                  <a:schemeClr val="bg1"/>
                </a:solidFill>
              </a:rPr>
              <a:t>》2015.2</a:t>
            </a:r>
            <a:r>
              <a:rPr lang="zh-CN" altLang="en-US" sz="2000" dirty="0" smtClean="0">
                <a:solidFill>
                  <a:schemeClr val="bg1"/>
                </a:solidFill>
              </a:rPr>
              <a:t>号</a:t>
            </a:r>
            <a:r>
              <a:rPr lang="zh-CN" altLang="en-US" sz="2000" dirty="0" smtClean="0"/>
              <a:t>   </a:t>
            </a:r>
            <a:r>
              <a:rPr lang="zh-CN" altLang="en-US" sz="2000" dirty="0" smtClean="0">
                <a:solidFill>
                  <a:srgbClr val="FFC000"/>
                </a:solidFill>
              </a:rPr>
              <a:t>实施指导方案</a:t>
            </a:r>
            <a:endParaRPr lang="en-US" altLang="zh-CN" sz="2000" dirty="0" smtClean="0">
              <a:solidFill>
                <a:srgbClr val="FFC000"/>
              </a:solidFill>
            </a:endParaRPr>
          </a:p>
          <a:p>
            <a:pPr eaLnBrk="1" hangingPunct="1">
              <a:defRPr/>
            </a:pPr>
            <a:r>
              <a:rPr lang="en-US" altLang="zh-CN" sz="2000" b="1" dirty="0" smtClean="0">
                <a:solidFill>
                  <a:schemeClr val="bg1"/>
                </a:solidFill>
              </a:rPr>
              <a:t>《</a:t>
            </a:r>
            <a:r>
              <a:rPr lang="zh-CN" altLang="en-US" sz="2000" b="1" dirty="0" smtClean="0">
                <a:solidFill>
                  <a:schemeClr val="bg1"/>
                </a:solidFill>
              </a:rPr>
              <a:t>教育部关于</a:t>
            </a:r>
            <a:r>
              <a:rPr lang="zh-CN" altLang="en-US" sz="2000" b="1" dirty="0" smtClean="0">
                <a:solidFill>
                  <a:srgbClr val="FFFF00"/>
                </a:solidFill>
                <a:latin typeface="黑体" panose="02010609060101010101" pitchFamily="49" charset="-122"/>
                <a:ea typeface="黑体" panose="02010609060101010101" pitchFamily="49" charset="-122"/>
              </a:rPr>
              <a:t>深化职业教育教学改革 全面提高人才培养质量的若干意见</a:t>
            </a:r>
            <a:r>
              <a:rPr lang="en-US" altLang="zh-CN" sz="2000" b="1" dirty="0" smtClean="0">
                <a:solidFill>
                  <a:schemeClr val="bg1"/>
                </a:solidFill>
              </a:rPr>
              <a:t>》2015.6</a:t>
            </a:r>
            <a:r>
              <a:rPr lang="zh-CN" altLang="en-US" sz="2000" b="1" dirty="0" smtClean="0">
                <a:solidFill>
                  <a:schemeClr val="bg1"/>
                </a:solidFill>
              </a:rPr>
              <a:t>号 （八</a:t>
            </a:r>
            <a:r>
              <a:rPr lang="en-US" altLang="zh-CN" sz="2000" b="1" dirty="0" smtClean="0">
                <a:solidFill>
                  <a:schemeClr val="bg1"/>
                </a:solidFill>
              </a:rPr>
              <a:t>26</a:t>
            </a:r>
            <a:r>
              <a:rPr lang="zh-CN" altLang="en-US" sz="2000" b="1" dirty="0" smtClean="0">
                <a:solidFill>
                  <a:schemeClr val="bg1"/>
                </a:solidFill>
              </a:rPr>
              <a:t>条）</a:t>
            </a:r>
            <a:endParaRPr lang="en-US" altLang="zh-CN" sz="2000" b="1" dirty="0" smtClean="0">
              <a:solidFill>
                <a:schemeClr val="bg1"/>
              </a:solidFill>
            </a:endParaRPr>
          </a:p>
          <a:p>
            <a:pPr eaLnBrk="1" hangingPunct="1">
              <a:defRPr/>
            </a:pPr>
            <a:r>
              <a:rPr lang="en-US" altLang="zh-CN" sz="2000" b="1" dirty="0" smtClean="0">
                <a:solidFill>
                  <a:schemeClr val="bg1"/>
                </a:solidFill>
              </a:rPr>
              <a:t>《</a:t>
            </a:r>
            <a:r>
              <a:rPr lang="zh-CN" altLang="en-US" sz="2000" b="1" dirty="0" smtClean="0">
                <a:solidFill>
                  <a:schemeClr val="bg1"/>
                </a:solidFill>
              </a:rPr>
              <a:t>教育部职业院校管</a:t>
            </a:r>
            <a:r>
              <a:rPr lang="zh-CN" altLang="en-US" sz="2000" b="1" dirty="0" smtClean="0">
                <a:solidFill>
                  <a:srgbClr val="FFFF00"/>
                </a:solidFill>
                <a:latin typeface="黑体" panose="02010609060101010101" pitchFamily="49" charset="-122"/>
                <a:ea typeface="黑体" panose="02010609060101010101" pitchFamily="49" charset="-122"/>
              </a:rPr>
              <a:t>理水平提升行动计划</a:t>
            </a:r>
            <a:r>
              <a:rPr lang="zh-CN" altLang="en-US" sz="2000" b="1" dirty="0" smtClean="0">
                <a:solidFill>
                  <a:schemeClr val="bg1"/>
                </a:solidFill>
              </a:rPr>
              <a:t>（</a:t>
            </a:r>
            <a:r>
              <a:rPr lang="en-US" altLang="zh-CN" sz="2000" b="1" dirty="0" smtClean="0">
                <a:solidFill>
                  <a:schemeClr val="bg1"/>
                </a:solidFill>
              </a:rPr>
              <a:t>2015-2018</a:t>
            </a:r>
            <a:r>
              <a:rPr lang="zh-CN" altLang="en-US" sz="2000" b="1" dirty="0" smtClean="0">
                <a:solidFill>
                  <a:schemeClr val="bg1"/>
                </a:solidFill>
              </a:rPr>
              <a:t>年）</a:t>
            </a:r>
            <a:r>
              <a:rPr lang="en-US" altLang="zh-CN" sz="2000" b="1" dirty="0" smtClean="0">
                <a:solidFill>
                  <a:schemeClr val="bg1"/>
                </a:solidFill>
              </a:rPr>
              <a:t>》</a:t>
            </a:r>
            <a:endParaRPr lang="en-US" altLang="zh-CN" sz="2000" b="1" dirty="0" smtClean="0">
              <a:solidFill>
                <a:schemeClr val="bg1"/>
              </a:solidFill>
            </a:endParaRPr>
          </a:p>
          <a:p>
            <a:pPr marL="0" indent="0" eaLnBrk="1" hangingPunct="1">
              <a:buFontTx/>
              <a:buNone/>
              <a:defRPr/>
            </a:pPr>
            <a:r>
              <a:rPr lang="en-US" altLang="zh-CN" sz="2000" b="1" dirty="0" smtClean="0">
                <a:solidFill>
                  <a:schemeClr val="bg1"/>
                </a:solidFill>
              </a:rPr>
              <a:t>      2015.7</a:t>
            </a:r>
            <a:r>
              <a:rPr lang="zh-CN" altLang="en-US" sz="2000" b="1" dirty="0" smtClean="0">
                <a:solidFill>
                  <a:schemeClr val="bg1"/>
                </a:solidFill>
              </a:rPr>
              <a:t>）（</a:t>
            </a:r>
            <a:r>
              <a:rPr lang="en-US" altLang="zh-CN" sz="2000" b="1" dirty="0" smtClean="0">
                <a:solidFill>
                  <a:schemeClr val="bg1"/>
                </a:solidFill>
              </a:rPr>
              <a:t>6+20</a:t>
            </a:r>
            <a:r>
              <a:rPr lang="zh-CN" altLang="en-US" sz="2000" b="1" dirty="0" smtClean="0">
                <a:solidFill>
                  <a:schemeClr val="bg1"/>
                </a:solidFill>
              </a:rPr>
              <a:t>）</a:t>
            </a:r>
            <a:endParaRPr lang="en-US" altLang="zh-CN" sz="2000" b="1" dirty="0" smtClean="0">
              <a:solidFill>
                <a:schemeClr val="bg1"/>
              </a:solidFill>
            </a:endParaRPr>
          </a:p>
          <a:p>
            <a:pPr eaLnBrk="1" hangingPunct="1">
              <a:defRPr/>
            </a:pPr>
            <a:r>
              <a:rPr lang="en-US" altLang="zh-CN" sz="2000" b="1" dirty="0" smtClean="0">
                <a:solidFill>
                  <a:schemeClr val="bg1"/>
                </a:solidFill>
              </a:rPr>
              <a:t>《</a:t>
            </a:r>
            <a:r>
              <a:rPr lang="zh-CN" altLang="en-US" sz="2000" b="1" dirty="0" smtClean="0">
                <a:solidFill>
                  <a:schemeClr val="bg1"/>
                </a:solidFill>
              </a:rPr>
              <a:t>教育部</a:t>
            </a:r>
            <a:r>
              <a:rPr lang="zh-CN" altLang="en-US" sz="2000" b="1" dirty="0" smtClean="0">
                <a:solidFill>
                  <a:srgbClr val="FFFF00"/>
                </a:solidFill>
                <a:latin typeface="黑体" panose="02010609060101010101" pitchFamily="49" charset="-122"/>
                <a:ea typeface="黑体" panose="02010609060101010101" pitchFamily="49" charset="-122"/>
              </a:rPr>
              <a:t>高等职业教育创新发展行动计划</a:t>
            </a:r>
            <a:r>
              <a:rPr lang="zh-CN" altLang="en-US" sz="2000" b="1" dirty="0" smtClean="0">
                <a:solidFill>
                  <a:schemeClr val="bg1"/>
                </a:solidFill>
              </a:rPr>
              <a:t>（</a:t>
            </a:r>
            <a:r>
              <a:rPr lang="en-US" altLang="zh-CN" sz="2000" b="1" dirty="0" smtClean="0">
                <a:solidFill>
                  <a:schemeClr val="bg1"/>
                </a:solidFill>
              </a:rPr>
              <a:t>2015-2018</a:t>
            </a:r>
            <a:r>
              <a:rPr lang="zh-CN" altLang="en-US" sz="2000" b="1" dirty="0">
                <a:solidFill>
                  <a:schemeClr val="bg1"/>
                </a:solidFill>
              </a:rPr>
              <a:t>年）</a:t>
            </a:r>
            <a:r>
              <a:rPr lang="en-US" altLang="zh-CN" sz="2000" b="1" dirty="0">
                <a:solidFill>
                  <a:schemeClr val="bg1"/>
                </a:solidFill>
              </a:rPr>
              <a:t>》</a:t>
            </a:r>
            <a:endParaRPr lang="zh-CN" altLang="en-US" sz="2000" b="1" dirty="0">
              <a:solidFill>
                <a:schemeClr val="bg1"/>
              </a:solidFill>
            </a:endParaRPr>
          </a:p>
          <a:p>
            <a:pPr marL="0" indent="0" eaLnBrk="1" hangingPunct="1">
              <a:buFont typeface="Wingdings" panose="05000000000000000000" pitchFamily="2" charset="2"/>
              <a:buNone/>
              <a:defRPr/>
            </a:pPr>
            <a:r>
              <a:rPr lang="en-US" altLang="zh-CN" sz="2000" b="1" dirty="0" smtClean="0">
                <a:solidFill>
                  <a:schemeClr val="bg1"/>
                </a:solidFill>
              </a:rPr>
              <a:t>        2015.9 </a:t>
            </a:r>
            <a:r>
              <a:rPr lang="zh-CN" altLang="en-US" sz="2000" b="1" dirty="0" smtClean="0">
                <a:solidFill>
                  <a:schemeClr val="bg1"/>
                </a:solidFill>
              </a:rPr>
              <a:t>（</a:t>
            </a:r>
            <a:r>
              <a:rPr lang="en-US" altLang="zh-CN" sz="2000" b="1" dirty="0" smtClean="0">
                <a:solidFill>
                  <a:schemeClr val="bg1"/>
                </a:solidFill>
              </a:rPr>
              <a:t>65</a:t>
            </a:r>
            <a:r>
              <a:rPr lang="zh-CN" altLang="en-US" sz="2000" b="1" dirty="0" smtClean="0">
                <a:solidFill>
                  <a:schemeClr val="bg1"/>
                </a:solidFill>
              </a:rPr>
              <a:t>个任务</a:t>
            </a:r>
            <a:r>
              <a:rPr lang="en-US" altLang="zh-CN" sz="2000" b="1" dirty="0" smtClean="0">
                <a:solidFill>
                  <a:schemeClr val="bg1"/>
                </a:solidFill>
              </a:rPr>
              <a:t>+22</a:t>
            </a:r>
            <a:r>
              <a:rPr lang="zh-CN" altLang="en-US" sz="2000" b="1" dirty="0" smtClean="0">
                <a:solidFill>
                  <a:schemeClr val="bg1"/>
                </a:solidFill>
              </a:rPr>
              <a:t>个项目）</a:t>
            </a:r>
            <a:endParaRPr lang="en-US" altLang="zh-CN" sz="2000" b="1" dirty="0" smtClean="0">
              <a:solidFill>
                <a:schemeClr val="bg1"/>
              </a:solidFill>
            </a:endParaRPr>
          </a:p>
          <a:p>
            <a:pPr eaLnBrk="1" hangingPunct="1">
              <a:defRPr/>
            </a:pPr>
            <a:r>
              <a:rPr lang="zh-CN" altLang="en-US" sz="2000" dirty="0">
                <a:solidFill>
                  <a:schemeClr val="bg1"/>
                </a:solidFill>
              </a:rPr>
              <a:t>国务院教育督导委员会办公室关于印发</a:t>
            </a:r>
            <a:r>
              <a:rPr lang="en-US" altLang="zh-CN" sz="2000" dirty="0">
                <a:solidFill>
                  <a:schemeClr val="bg1"/>
                </a:solidFill>
              </a:rPr>
              <a:t>《</a:t>
            </a:r>
            <a:r>
              <a:rPr lang="zh-CN" altLang="en-US" sz="2000" dirty="0" smtClean="0">
                <a:solidFill>
                  <a:srgbClr val="FFFF00"/>
                </a:solidFill>
                <a:latin typeface="黑体" panose="02010609060101010101" pitchFamily="49" charset="-122"/>
                <a:ea typeface="黑体" panose="02010609060101010101" pitchFamily="49" charset="-122"/>
              </a:rPr>
              <a:t>高等职业院校适应社会需求能力评估</a:t>
            </a:r>
            <a:r>
              <a:rPr lang="zh-CN" altLang="en-US" sz="2000" dirty="0">
                <a:solidFill>
                  <a:srgbClr val="FFFF00"/>
                </a:solidFill>
                <a:latin typeface="黑体" panose="02010609060101010101" pitchFamily="49" charset="-122"/>
                <a:ea typeface="黑体" panose="02010609060101010101" pitchFamily="49" charset="-122"/>
              </a:rPr>
              <a:t>暂行办法</a:t>
            </a:r>
            <a:r>
              <a:rPr lang="en-US" altLang="zh-CN" sz="2000" dirty="0">
                <a:solidFill>
                  <a:schemeClr val="bg1"/>
                </a:solidFill>
              </a:rPr>
              <a:t>》</a:t>
            </a:r>
            <a:r>
              <a:rPr lang="zh-CN" altLang="en-US" sz="2000" dirty="0">
                <a:solidFill>
                  <a:schemeClr val="bg1"/>
                </a:solidFill>
              </a:rPr>
              <a:t>的</a:t>
            </a:r>
            <a:r>
              <a:rPr lang="zh-CN" altLang="en-US" sz="2000" dirty="0" smtClean="0">
                <a:solidFill>
                  <a:schemeClr val="bg1"/>
                </a:solidFill>
              </a:rPr>
              <a:t>通知</a:t>
            </a:r>
            <a:r>
              <a:rPr lang="en-US" altLang="zh-CN" sz="2000" dirty="0" smtClean="0">
                <a:solidFill>
                  <a:schemeClr val="bg1"/>
                </a:solidFill>
              </a:rPr>
              <a:t>2016.3</a:t>
            </a:r>
            <a:endParaRPr lang="en-US" altLang="zh-CN" sz="2000" dirty="0" smtClean="0">
              <a:solidFill>
                <a:schemeClr val="bg1"/>
              </a:solidFill>
            </a:endParaRPr>
          </a:p>
          <a:p>
            <a:pPr eaLnBrk="1" hangingPunct="1">
              <a:defRPr/>
            </a:pPr>
            <a:r>
              <a:rPr lang="zh-CN" altLang="en-US" sz="2000" b="1" dirty="0" smtClean="0">
                <a:solidFill>
                  <a:schemeClr val="bg1"/>
                </a:solidFill>
              </a:rPr>
              <a:t>教</a:t>
            </a:r>
            <a:r>
              <a:rPr lang="zh-CN" altLang="en-US" sz="2000" b="1" dirty="0">
                <a:solidFill>
                  <a:schemeClr val="bg1"/>
                </a:solidFill>
              </a:rPr>
              <a:t>育部等五部门</a:t>
            </a:r>
            <a:r>
              <a:rPr lang="zh-CN" altLang="en-US" sz="2000" b="1" dirty="0" smtClean="0">
                <a:solidFill>
                  <a:schemeClr val="bg1"/>
                </a:solidFill>
              </a:rPr>
              <a:t>关于</a:t>
            </a:r>
            <a:r>
              <a:rPr lang="en-US" altLang="zh-CN" sz="2000" b="1" dirty="0" smtClean="0">
                <a:solidFill>
                  <a:schemeClr val="bg1"/>
                </a:solidFill>
              </a:rPr>
              <a:t>《</a:t>
            </a:r>
            <a:r>
              <a:rPr lang="zh-CN" altLang="en-US" sz="2000" b="1" dirty="0">
                <a:solidFill>
                  <a:srgbClr val="33FF8F"/>
                </a:solidFill>
              </a:rPr>
              <a:t>职业学校学生实习管理规定</a:t>
            </a:r>
            <a:r>
              <a:rPr lang="en-US" altLang="zh-CN" sz="2000" b="1" dirty="0" smtClean="0">
                <a:solidFill>
                  <a:schemeClr val="bg1"/>
                </a:solidFill>
              </a:rPr>
              <a:t>》</a:t>
            </a:r>
            <a:r>
              <a:rPr lang="en-US" altLang="zh-CN" sz="2000" b="1" dirty="0">
                <a:solidFill>
                  <a:schemeClr val="bg1"/>
                </a:solidFill>
              </a:rPr>
              <a:t>(</a:t>
            </a:r>
            <a:r>
              <a:rPr lang="zh-CN" altLang="en-US" sz="2000" b="1" dirty="0">
                <a:solidFill>
                  <a:schemeClr val="bg1"/>
                </a:solidFill>
              </a:rPr>
              <a:t>教职成</a:t>
            </a:r>
            <a:r>
              <a:rPr lang="en-US" altLang="zh-CN" sz="2000" b="1" dirty="0">
                <a:solidFill>
                  <a:schemeClr val="bg1"/>
                </a:solidFill>
              </a:rPr>
              <a:t>[2016]3</a:t>
            </a:r>
            <a:r>
              <a:rPr lang="zh-CN" altLang="en-US" sz="2000" b="1" dirty="0">
                <a:solidFill>
                  <a:schemeClr val="bg1"/>
                </a:solidFill>
              </a:rPr>
              <a:t>号</a:t>
            </a:r>
            <a:r>
              <a:rPr lang="en-US" altLang="zh-CN" sz="2000" b="1" dirty="0" smtClean="0">
                <a:solidFill>
                  <a:schemeClr val="bg1"/>
                </a:solidFill>
              </a:rPr>
              <a:t>)</a:t>
            </a:r>
            <a:endParaRPr lang="en-US" altLang="zh-CN" sz="2000" b="1" dirty="0" smtClean="0">
              <a:solidFill>
                <a:schemeClr val="bg1"/>
              </a:solidFill>
            </a:endParaRPr>
          </a:p>
          <a:p>
            <a:pPr eaLnBrk="1" hangingPunct="1">
              <a:defRPr/>
            </a:pPr>
            <a:r>
              <a:rPr lang="zh-CN" altLang="en-US" sz="2000" b="1" dirty="0" smtClean="0">
                <a:solidFill>
                  <a:schemeClr val="bg1"/>
                </a:solidFill>
              </a:rPr>
              <a:t>教育部等七部门</a:t>
            </a:r>
            <a:r>
              <a:rPr lang="en-US" altLang="zh-CN" sz="2000" b="1" dirty="0" smtClean="0">
                <a:solidFill>
                  <a:schemeClr val="bg1"/>
                </a:solidFill>
              </a:rPr>
              <a:t>《</a:t>
            </a:r>
            <a:r>
              <a:rPr lang="zh-CN" altLang="en-US" sz="2000" b="1" dirty="0" smtClean="0">
                <a:solidFill>
                  <a:schemeClr val="bg1"/>
                </a:solidFill>
              </a:rPr>
              <a:t>职业学校教师企业实践规定</a:t>
            </a:r>
            <a:r>
              <a:rPr lang="en-US" altLang="zh-CN" sz="2000" b="1" dirty="0" smtClean="0">
                <a:solidFill>
                  <a:schemeClr val="bg1"/>
                </a:solidFill>
              </a:rPr>
              <a:t>》</a:t>
            </a:r>
            <a:endParaRPr lang="zh-CN" altLang="en-US" sz="2000" b="1" dirty="0">
              <a:solidFill>
                <a:schemeClr val="bg1"/>
              </a:solidFill>
            </a:endParaRPr>
          </a:p>
          <a:p>
            <a:pPr eaLnBrk="1" hangingPunct="1">
              <a:defRPr/>
            </a:pPr>
            <a:endParaRPr lang="en-US" altLang="zh-CN" sz="2000" b="1" dirty="0" smtClean="0"/>
          </a:p>
          <a:p>
            <a:pPr eaLnBrk="1" hangingPunct="1">
              <a:defRPr/>
            </a:pPr>
            <a:endParaRPr lang="en-US" altLang="zh-CN" sz="2400" b="1" dirty="0" smtClean="0"/>
          </a:p>
          <a:p>
            <a:pPr marL="0" indent="0" eaLnBrk="1" hangingPunct="1">
              <a:buFontTx/>
              <a:buNone/>
              <a:defRPr/>
            </a:pPr>
            <a:r>
              <a:rPr lang="zh-CN" altLang="en-US" sz="2400" dirty="0" smtClean="0"/>
              <a:t>                                                 </a:t>
            </a:r>
            <a:endParaRPr lang="zh-CN" altLang="en-US" dirty="0" smtClean="0"/>
          </a:p>
        </p:txBody>
      </p:sp>
      <p:sp>
        <p:nvSpPr>
          <p:cNvPr id="41986" name="Oval 17"/>
          <p:cNvSpPr>
            <a:spLocks noGrp="1" noChangeArrowheads="1"/>
          </p:cNvSpPr>
          <p:nvPr>
            <p:ph type="title" idx="4294967295"/>
          </p:nvPr>
        </p:nvSpPr>
        <p:spPr>
          <a:xfrm>
            <a:off x="250825" y="260350"/>
            <a:ext cx="8229600" cy="549275"/>
          </a:xfrm>
          <a:prstGeom prst="ellipse">
            <a:avLst/>
          </a:prstGeom>
          <a:solidFill>
            <a:schemeClr val="accent1"/>
          </a:solidFill>
          <a:ln>
            <a:solidFill>
              <a:schemeClr val="tx1"/>
            </a:solidFill>
            <a:round/>
          </a:ln>
        </p:spPr>
        <p:txBody>
          <a:bodyPr wrap="none"/>
          <a:lstStyle/>
          <a:p>
            <a:pPr eaLnBrk="1" hangingPunct="1"/>
            <a:r>
              <a:rPr lang="zh-CN" altLang="en-US" sz="3200" b="1" smtClean="0">
                <a:solidFill>
                  <a:srgbClr val="CC3300"/>
                </a:solidFill>
                <a:latin typeface="黑体" panose="02010609060101010101" pitchFamily="49" charset="-122"/>
                <a:ea typeface="黑体" panose="02010609060101010101" pitchFamily="49" charset="-122"/>
              </a:rPr>
              <a:t>问题出在对这些文件几乎没有落实</a:t>
            </a:r>
            <a:endParaRPr lang="zh-CN" altLang="en-US" sz="3200" b="1" smtClean="0">
              <a:solidFill>
                <a:srgbClr val="CC33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1"/>
          <p:cNvSpPr>
            <a:spLocks noGrp="1"/>
          </p:cNvSpPr>
          <p:nvPr>
            <p:ph type="title"/>
          </p:nvPr>
        </p:nvSpPr>
        <p:spPr/>
        <p:txBody>
          <a:bodyPr/>
          <a:lstStyle/>
          <a:p>
            <a:endParaRPr lang="zh-CN" altLang="en-US" smtClean="0"/>
          </a:p>
        </p:txBody>
      </p:sp>
      <p:sp>
        <p:nvSpPr>
          <p:cNvPr id="17410" name="内容占位符 2"/>
          <p:cNvSpPr>
            <a:spLocks noGrp="1"/>
          </p:cNvSpPr>
          <p:nvPr>
            <p:ph idx="1"/>
          </p:nvPr>
        </p:nvSpPr>
        <p:spPr>
          <a:xfrm>
            <a:off x="1476375" y="2060575"/>
            <a:ext cx="7127875" cy="4525963"/>
          </a:xfrm>
        </p:spPr>
        <p:txBody>
          <a:bodyPr/>
          <a:lstStyle/>
          <a:p>
            <a:r>
              <a:rPr lang="zh-CN" altLang="en-US" sz="3600" b="1" dirty="0" smtClean="0">
                <a:solidFill>
                  <a:srgbClr val="FFFF00"/>
                </a:solidFill>
                <a:latin typeface="黑体" panose="02010609060101010101" pitchFamily="49" charset="-122"/>
                <a:ea typeface="黑体" panose="02010609060101010101" pitchFamily="49" charset="-122"/>
              </a:rPr>
              <a:t>发展问题</a:t>
            </a:r>
            <a:r>
              <a:rPr lang="en-US" altLang="zh-CN" sz="3600" b="1" dirty="0" smtClean="0">
                <a:solidFill>
                  <a:srgbClr val="FFFF00"/>
                </a:solidFill>
                <a:latin typeface="黑体" panose="02010609060101010101" pitchFamily="49" charset="-122"/>
                <a:ea typeface="黑体" panose="02010609060101010101" pitchFamily="49" charset="-122"/>
              </a:rPr>
              <a:t>——</a:t>
            </a:r>
            <a:r>
              <a:rPr lang="zh-CN" altLang="en-US" sz="3600" b="1" dirty="0" smtClean="0">
                <a:solidFill>
                  <a:srgbClr val="FFFF00"/>
                </a:solidFill>
                <a:latin typeface="黑体" panose="02010609060101010101" pitchFamily="49" charset="-122"/>
                <a:ea typeface="黑体" panose="02010609060101010101" pitchFamily="49" charset="-122"/>
              </a:rPr>
              <a:t>不说不清楚</a:t>
            </a:r>
            <a:endParaRPr lang="en-US" altLang="zh-CN" sz="3600" b="1" dirty="0" smtClean="0">
              <a:solidFill>
                <a:srgbClr val="FFFF00"/>
              </a:solidFill>
              <a:latin typeface="黑体" panose="02010609060101010101" pitchFamily="49" charset="-122"/>
              <a:ea typeface="黑体" panose="02010609060101010101" pitchFamily="49" charset="-122"/>
            </a:endParaRPr>
          </a:p>
          <a:p>
            <a:r>
              <a:rPr lang="zh-CN" altLang="en-US" sz="3600" b="1" dirty="0" smtClean="0">
                <a:solidFill>
                  <a:srgbClr val="FFFF00"/>
                </a:solidFill>
                <a:latin typeface="黑体" panose="02010609060101010101" pitchFamily="49" charset="-122"/>
                <a:ea typeface="黑体" panose="02010609060101010101" pitchFamily="49" charset="-122"/>
              </a:rPr>
              <a:t>发展规划</a:t>
            </a:r>
            <a:r>
              <a:rPr lang="en-US" altLang="zh-CN" sz="3600" b="1" dirty="0" smtClean="0">
                <a:solidFill>
                  <a:srgbClr val="FFFF00"/>
                </a:solidFill>
                <a:latin typeface="黑体" panose="02010609060101010101" pitchFamily="49" charset="-122"/>
                <a:ea typeface="黑体" panose="02010609060101010101" pitchFamily="49" charset="-122"/>
              </a:rPr>
              <a:t>——</a:t>
            </a:r>
            <a:r>
              <a:rPr lang="zh-CN" altLang="en-US" sz="3600" b="1" dirty="0" smtClean="0">
                <a:solidFill>
                  <a:srgbClr val="FFFF00"/>
                </a:solidFill>
                <a:latin typeface="黑体" panose="02010609060101010101" pitchFamily="49" charset="-122"/>
                <a:ea typeface="黑体" panose="02010609060101010101" pitchFamily="49" charset="-122"/>
              </a:rPr>
              <a:t>不讲不重要</a:t>
            </a:r>
            <a:endParaRPr lang="en-US" altLang="zh-CN" sz="3600" b="1" dirty="0" smtClean="0">
              <a:solidFill>
                <a:srgbClr val="FFFF00"/>
              </a:solidFill>
              <a:latin typeface="黑体" panose="02010609060101010101" pitchFamily="49" charset="-122"/>
              <a:ea typeface="黑体" panose="02010609060101010101" pitchFamily="49" charset="-122"/>
            </a:endParaRPr>
          </a:p>
          <a:p>
            <a:r>
              <a:rPr lang="zh-CN" altLang="en-US" sz="3600" b="1" dirty="0" smtClean="0">
                <a:solidFill>
                  <a:srgbClr val="FFFF00"/>
                </a:solidFill>
                <a:latin typeface="黑体" panose="02010609060101010101" pitchFamily="49" charset="-122"/>
                <a:ea typeface="黑体" panose="02010609060101010101" pitchFamily="49" charset="-122"/>
              </a:rPr>
              <a:t>优质高职</a:t>
            </a:r>
            <a:r>
              <a:rPr lang="en-US" altLang="zh-CN" sz="3600" b="1" dirty="0" smtClean="0">
                <a:solidFill>
                  <a:srgbClr val="FFFF00"/>
                </a:solidFill>
                <a:latin typeface="黑体" panose="02010609060101010101" pitchFamily="49" charset="-122"/>
                <a:ea typeface="黑体" panose="02010609060101010101" pitchFamily="49" charset="-122"/>
              </a:rPr>
              <a:t>——</a:t>
            </a:r>
            <a:r>
              <a:rPr lang="zh-CN" altLang="en-US" sz="3600" b="1" dirty="0" smtClean="0">
                <a:solidFill>
                  <a:srgbClr val="FFFF00"/>
                </a:solidFill>
                <a:latin typeface="黑体" panose="02010609060101010101" pitchFamily="49" charset="-122"/>
                <a:ea typeface="黑体" panose="02010609060101010101" pitchFamily="49" charset="-122"/>
              </a:rPr>
              <a:t>不悟不明白</a:t>
            </a:r>
            <a:endParaRPr lang="en-US" altLang="zh-CN" sz="3600" b="1" dirty="0" smtClean="0">
              <a:solidFill>
                <a:srgbClr val="FFFF00"/>
              </a:solidFill>
              <a:latin typeface="黑体" panose="02010609060101010101" pitchFamily="49" charset="-122"/>
              <a:ea typeface="黑体" panose="02010609060101010101" pitchFamily="49" charset="-122"/>
            </a:endParaRPr>
          </a:p>
          <a:p>
            <a:r>
              <a:rPr lang="en-US" altLang="zh-CN" sz="3600" b="1" dirty="0" smtClean="0">
                <a:solidFill>
                  <a:srgbClr val="FFFF00"/>
                </a:solidFill>
                <a:latin typeface="黑体" panose="02010609060101010101" pitchFamily="49" charset="-122"/>
                <a:ea typeface="黑体" panose="02010609060101010101" pitchFamily="49" charset="-122"/>
              </a:rPr>
              <a:t>1210</a:t>
            </a:r>
            <a:r>
              <a:rPr lang="zh-CN" altLang="en-US" sz="3600" b="1" dirty="0" smtClean="0">
                <a:solidFill>
                  <a:srgbClr val="FFFF00"/>
                </a:solidFill>
                <a:latin typeface="黑体" panose="02010609060101010101" pitchFamily="49" charset="-122"/>
                <a:ea typeface="黑体" panose="02010609060101010101" pitchFamily="49" charset="-122"/>
              </a:rPr>
              <a:t>战略</a:t>
            </a:r>
            <a:r>
              <a:rPr lang="en-US" altLang="zh-CN" sz="3600" b="1" dirty="0" smtClean="0">
                <a:solidFill>
                  <a:srgbClr val="FFFF00"/>
                </a:solidFill>
                <a:latin typeface="黑体" panose="02010609060101010101" pitchFamily="49" charset="-122"/>
                <a:ea typeface="黑体" panose="02010609060101010101" pitchFamily="49" charset="-122"/>
              </a:rPr>
              <a:t>——</a:t>
            </a:r>
            <a:r>
              <a:rPr lang="zh-CN" altLang="en-US" sz="3600" b="1" dirty="0" smtClean="0">
                <a:solidFill>
                  <a:srgbClr val="FFFF00"/>
                </a:solidFill>
                <a:latin typeface="黑体" panose="02010609060101010101" pitchFamily="49" charset="-122"/>
                <a:ea typeface="黑体" panose="02010609060101010101" pitchFamily="49" charset="-122"/>
              </a:rPr>
              <a:t>不得不深化</a:t>
            </a:r>
            <a:endParaRPr lang="en-US" altLang="zh-CN" sz="3600" b="1" dirty="0" smtClean="0">
              <a:solidFill>
                <a:srgbClr val="FFFF00"/>
              </a:solidFill>
              <a:latin typeface="黑体" panose="02010609060101010101" pitchFamily="49" charset="-122"/>
              <a:ea typeface="黑体" panose="02010609060101010101" pitchFamily="49" charset="-122"/>
            </a:endParaRPr>
          </a:p>
          <a:p>
            <a:endParaRPr lang="zh-CN" altLang="en-US" dirty="0" smtClean="0">
              <a:solidFill>
                <a:srgbClr val="FFFF00"/>
              </a:solidFill>
              <a:latin typeface="宋体" panose="0201060003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p:cNvSpPr>
            <a:spLocks noChangeArrowheads="1"/>
          </p:cNvSpPr>
          <p:nvPr/>
        </p:nvSpPr>
        <p:spPr bwMode="gray">
          <a:xfrm>
            <a:off x="1168416" y="883472"/>
            <a:ext cx="7776864" cy="430889"/>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smtClean="0">
                <a:ln w="12700">
                  <a:solidFill>
                    <a:srgbClr val="FFFFFF"/>
                  </a:solidFill>
                </a:ln>
                <a:solidFill>
                  <a:srgbClr val="0070C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教育现代化背景下国家政策对高职院校的要求</a:t>
            </a:r>
            <a:endParaRPr kumimoji="0" lang="zh-CN" altLang="en-US" sz="2200" b="1" i="0" u="none" strike="noStrike" kern="1200" cap="none" spc="0" normalizeH="0" baseline="0" noProof="0" dirty="0" smtClean="0">
              <a:ln w="12700">
                <a:solidFill>
                  <a:srgbClr val="FFFFFF"/>
                </a:solidFill>
              </a:ln>
              <a:solidFill>
                <a:srgbClr val="0070C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7" name="圆角矩形 6"/>
          <p:cNvSpPr/>
          <p:nvPr/>
        </p:nvSpPr>
        <p:spPr>
          <a:xfrm>
            <a:off x="428625" y="1614488"/>
            <a:ext cx="1857375" cy="4302125"/>
          </a:xfrm>
          <a:prstGeom prst="roundRect">
            <a:avLst>
              <a:gd name="adj" fmla="val 9081"/>
            </a:avLst>
          </a:prstGeom>
          <a:solidFill>
            <a:schemeClr val="bg1"/>
          </a:solidFill>
          <a:ln w="63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Blip>
                <a:blip r:embed="rId1"/>
              </a:buBlip>
              <a:defRPr/>
            </a:pP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Blip>
                <a:blip r:embed="rId1"/>
              </a:buBlip>
              <a:defRPr/>
            </a:pP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Blip>
                <a:blip r:embed="rId1"/>
              </a:buBlip>
              <a:defRPr/>
            </a:pPr>
            <a:r>
              <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国务院</a:t>
            </a: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Blip>
                <a:blip r:embed="rId1"/>
              </a:buBlip>
              <a:defRPr/>
            </a:pP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Blip>
                <a:blip r:embed="rId1"/>
              </a:buBlip>
              <a:defRPr/>
            </a:pP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Blip>
                <a:blip r:embed="rId1"/>
              </a:buBlip>
              <a:defRPr/>
            </a:pPr>
            <a:r>
              <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教育部等六部委</a:t>
            </a: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Blip>
                <a:blip r:embed="rId1"/>
              </a:buBlip>
              <a:defRPr/>
            </a:pP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Blip>
                <a:blip r:embed="rId1"/>
              </a:buBlip>
              <a:defRPr/>
            </a:pPr>
            <a:endParaRPr kumimoji="0" lang="en-US" altLang="zh-CN" sz="1600" b="0" i="0" u="none" strike="noStrike" kern="1200" cap="none" spc="-15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Blip>
                <a:blip r:embed="rId1"/>
              </a:buBlip>
              <a:defRPr/>
            </a:pPr>
            <a:r>
              <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教育部</a:t>
            </a:r>
            <a:endPar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p:txBody>
      </p:sp>
      <p:sp>
        <p:nvSpPr>
          <p:cNvPr id="8" name="圆角矩形 7"/>
          <p:cNvSpPr/>
          <p:nvPr/>
        </p:nvSpPr>
        <p:spPr>
          <a:xfrm>
            <a:off x="2571750" y="1614488"/>
            <a:ext cx="3000375" cy="4302125"/>
          </a:xfrm>
          <a:prstGeom prst="roundRect">
            <a:avLst>
              <a:gd name="adj" fmla="val 5892"/>
            </a:avLst>
          </a:prstGeom>
          <a:solidFill>
            <a:schemeClr val="bg1"/>
          </a:solidFill>
          <a:ln w="63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Blip>
                <a:blip r:embed="rId1"/>
              </a:buBlip>
              <a:defRPr/>
            </a:pP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Blip>
                <a:blip r:embed="rId1"/>
              </a:buBlip>
              <a:defRPr/>
            </a:pPr>
            <a:r>
              <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关于加快发展现代职业教育的决定</a:t>
            </a:r>
            <a:r>
              <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a:t>
            </a: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Blip>
                <a:blip r:embed="rId1"/>
              </a:buBlip>
              <a:defRPr/>
            </a:pPr>
            <a:r>
              <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现代职业教育体系建设规划（</a:t>
            </a:r>
            <a:r>
              <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2014—2020</a:t>
            </a:r>
            <a:r>
              <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年）</a:t>
            </a:r>
            <a:r>
              <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a:t>
            </a: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Blip>
                <a:blip r:embed="rId1"/>
              </a:buBlip>
              <a:defRPr/>
            </a:pPr>
            <a:r>
              <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高等职业教育创新发展行动计划</a:t>
            </a:r>
            <a:r>
              <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(2015-2018</a:t>
            </a:r>
            <a:r>
              <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年</a:t>
            </a:r>
            <a:r>
              <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a:t>
            </a: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Blip>
                <a:blip r:embed="rId1"/>
              </a:buBlip>
              <a:defRPr/>
            </a:pPr>
            <a:r>
              <a:rPr kumimoji="0" lang="en-US" altLang="zh-CN" sz="1600" b="0" i="0" u="none" strike="noStrike" kern="1200" cap="none" spc="-150" normalizeH="0" baseline="0" noProof="0" dirty="0">
                <a:ln>
                  <a:noFill/>
                </a:ln>
                <a:solidFill>
                  <a:schemeClr val="tx1"/>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150" normalizeH="0" baseline="0" noProof="0" dirty="0">
                <a:ln>
                  <a:noFill/>
                </a:ln>
                <a:solidFill>
                  <a:schemeClr val="tx1"/>
                </a:solidFill>
                <a:effectLst/>
                <a:uLnTx/>
                <a:uFillTx/>
                <a:latin typeface="微软雅黑" panose="020B0503020204020204" charset="-122"/>
                <a:ea typeface="微软雅黑" panose="020B0503020204020204" charset="-122"/>
                <a:cs typeface="+mn-cs"/>
              </a:rPr>
              <a:t>职业院校管理水平提升行动计划（</a:t>
            </a:r>
            <a:r>
              <a:rPr kumimoji="0" lang="en-US" altLang="zh-CN" sz="1600" b="0" i="0" u="none" strike="noStrike" kern="1200" cap="none" spc="-150" normalizeH="0" baseline="0" noProof="0" dirty="0">
                <a:ln>
                  <a:noFill/>
                </a:ln>
                <a:solidFill>
                  <a:schemeClr val="tx1"/>
                </a:solidFill>
                <a:effectLst/>
                <a:uLnTx/>
                <a:uFillTx/>
                <a:latin typeface="微软雅黑" panose="020B0503020204020204" charset="-122"/>
                <a:ea typeface="微软雅黑" panose="020B0503020204020204" charset="-122"/>
                <a:cs typeface="+mn-cs"/>
              </a:rPr>
              <a:t>2015-2018</a:t>
            </a:r>
            <a:r>
              <a:rPr kumimoji="0" lang="zh-CN" altLang="en-US" sz="1600" b="0" i="0" u="none" strike="noStrike" kern="1200" cap="none" spc="-150" normalizeH="0" baseline="0" noProof="0" dirty="0">
                <a:ln>
                  <a:noFill/>
                </a:ln>
                <a:solidFill>
                  <a:schemeClr val="tx1"/>
                </a:solidFill>
                <a:effectLst/>
                <a:uLnTx/>
                <a:uFillTx/>
                <a:latin typeface="微软雅黑" panose="020B0503020204020204" charset="-122"/>
                <a:ea typeface="微软雅黑" panose="020B0503020204020204" charset="-122"/>
                <a:cs typeface="+mn-cs"/>
              </a:rPr>
              <a:t>年）</a:t>
            </a:r>
            <a:r>
              <a:rPr kumimoji="0" lang="en-US" altLang="zh-CN" sz="1600" b="0" i="0" u="none" strike="noStrike" kern="1200" cap="none" spc="-150" normalizeH="0" baseline="0" noProof="0" dirty="0">
                <a:ln>
                  <a:noFill/>
                </a:ln>
                <a:solidFill>
                  <a:schemeClr val="tx1"/>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 </a:t>
            </a:r>
            <a:endParaRPr kumimoji="0" lang="zh-CN" altLang="en-US" sz="1600" b="0" i="0" u="none" strike="noStrike" kern="1200" cap="none" spc="-15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sp>
        <p:nvSpPr>
          <p:cNvPr id="9" name="圆角矩形 8"/>
          <p:cNvSpPr/>
          <p:nvPr/>
        </p:nvSpPr>
        <p:spPr>
          <a:xfrm>
            <a:off x="5786438" y="1614488"/>
            <a:ext cx="3071813" cy="4302125"/>
          </a:xfrm>
          <a:prstGeom prst="roundRect">
            <a:avLst>
              <a:gd name="adj" fmla="val 6246"/>
            </a:avLst>
          </a:prstGeom>
          <a:solidFill>
            <a:schemeClr val="bg1"/>
          </a:solidFill>
          <a:ln w="63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Blip>
                <a:blip r:embed="rId1"/>
              </a:buBlip>
              <a:defRPr/>
            </a:pPr>
            <a:endParaRPr kumimoji="0" lang="en-US" altLang="zh-CN" sz="1600" b="0" i="0" u="none" strike="noStrike" kern="1200" cap="none" spc="-15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Blip>
                <a:blip r:embed="rId1"/>
              </a:buBlip>
              <a:defRPr/>
            </a:pPr>
            <a:r>
              <a:rPr kumimoji="0" lang="zh-CN" altLang="en-US" sz="1600" b="0" i="0" u="none" strike="noStrike" kern="1200" cap="none" spc="0" normalizeH="0" baseline="0" noProof="0" dirty="0">
                <a:ln>
                  <a:noFill/>
                </a:ln>
                <a:solidFill>
                  <a:schemeClr val="tx1"/>
                </a:solidFill>
                <a:effectLst/>
                <a:uLnTx/>
                <a:uFillTx/>
                <a:latin typeface="华文行楷" panose="02010800040101010101" pitchFamily="2" charset="-122"/>
                <a:ea typeface="华文行楷" panose="02010800040101010101" pitchFamily="2" charset="-122"/>
                <a:cs typeface="+mn-cs"/>
              </a:rPr>
              <a:t>明确了构建具有中国特色、世界水平的现代职业教育体系的路径和具体要求</a:t>
            </a:r>
            <a:endParaRPr kumimoji="0" lang="en-US" altLang="zh-CN" sz="1600" b="0" i="0" u="none" strike="noStrike" kern="1200" cap="none" spc="0" normalizeH="0" baseline="0" noProof="0" dirty="0">
              <a:ln>
                <a:noFill/>
              </a:ln>
              <a:solidFill>
                <a:schemeClr val="tx1"/>
              </a:solidFill>
              <a:effectLst/>
              <a:uLnTx/>
              <a:uFillTx/>
              <a:latin typeface="华文行楷" panose="02010800040101010101" pitchFamily="2" charset="-122"/>
              <a:ea typeface="华文行楷" panose="02010800040101010101" pitchFamily="2" charset="-122"/>
              <a:cs typeface="+mn-cs"/>
            </a:endParaRPr>
          </a:p>
          <a:p>
            <a:pPr marL="0" marR="0" lvl="0" indent="0" algn="l" defTabSz="914400" rtl="0" eaLnBrk="1" fontAlgn="auto" latinLnBrk="0" hangingPunct="1">
              <a:lnSpc>
                <a:spcPct val="300000"/>
              </a:lnSpc>
              <a:spcBef>
                <a:spcPts val="0"/>
              </a:spcBef>
              <a:spcAft>
                <a:spcPts val="0"/>
              </a:spcAft>
              <a:buClrTx/>
              <a:buSzTx/>
              <a:buFontTx/>
              <a:buBlip>
                <a:blip r:embed="rId1"/>
              </a:buBlip>
              <a:defRPr/>
            </a:pPr>
            <a:endParaRPr kumimoji="0" lang="en-US" altLang="zh-CN" sz="1600" b="0" i="0" u="none" strike="noStrike" kern="1200" cap="none" spc="-150" normalizeH="0" baseline="0" noProof="0" dirty="0">
              <a:ln>
                <a:noFill/>
              </a:ln>
              <a:solidFill>
                <a:schemeClr val="tx1"/>
              </a:solidFill>
              <a:effectLst/>
              <a:uLnTx/>
              <a:uFillTx/>
              <a:latin typeface="华文行楷" panose="02010800040101010101" pitchFamily="2" charset="-122"/>
              <a:ea typeface="华文行楷" panose="0201080004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Blip>
                <a:blip r:embed="rId1"/>
              </a:buBlip>
              <a:defRPr/>
            </a:pPr>
            <a:r>
              <a:rPr kumimoji="0" lang="zh-CN" altLang="en-US" sz="1600" b="0" i="0" u="none" strike="noStrike" kern="1200" cap="none" spc="0" normalizeH="0" baseline="0" noProof="0" dirty="0">
                <a:ln>
                  <a:noFill/>
                </a:ln>
                <a:solidFill>
                  <a:schemeClr val="tx1"/>
                </a:solidFill>
                <a:effectLst/>
                <a:uLnTx/>
                <a:uFillTx/>
                <a:latin typeface="华文行楷" panose="02010800040101010101" pitchFamily="2" charset="-122"/>
                <a:ea typeface="华文行楷" panose="02010800040101010101" pitchFamily="2" charset="-122"/>
                <a:cs typeface="+mn-cs"/>
              </a:rPr>
              <a:t>为高职院校十三五期间如何打造优质高职院校绘制了深入推进改革发展的路线图，进一步明确了高等职业教育改革发展的工作</a:t>
            </a:r>
            <a:r>
              <a:rPr kumimoji="0" lang="zh-CN" altLang="en-US" sz="1600" b="0" i="0" u="none" strike="noStrike" kern="1200" cap="none" spc="0" normalizeH="0" baseline="0" noProof="0" dirty="0" smtClean="0">
                <a:ln>
                  <a:noFill/>
                </a:ln>
                <a:solidFill>
                  <a:schemeClr val="tx1"/>
                </a:solidFill>
                <a:effectLst/>
                <a:uLnTx/>
                <a:uFillTx/>
                <a:latin typeface="华文行楷" panose="02010800040101010101" pitchFamily="2" charset="-122"/>
                <a:ea typeface="华文行楷" panose="02010800040101010101" pitchFamily="2" charset="-122"/>
                <a:cs typeface="+mn-cs"/>
              </a:rPr>
              <a:t>载体</a:t>
            </a:r>
            <a:endParaRPr kumimoji="0" lang="zh-CN" altLang="en-US" sz="1600" b="0" i="0" u="none" strike="noStrike" kern="1200" cap="none" spc="-150" normalizeH="0" baseline="0" noProof="0" dirty="0">
              <a:ln>
                <a:noFill/>
              </a:ln>
              <a:solidFill>
                <a:schemeClr val="tx1"/>
              </a:solidFill>
              <a:effectLst/>
              <a:uLnTx/>
              <a:uFillTx/>
              <a:latin typeface="华文行楷" panose="02010800040101010101" pitchFamily="2" charset="-122"/>
              <a:ea typeface="华文行楷" panose="02010800040101010101" pitchFamily="2" charset="-122"/>
              <a:cs typeface="+mn-cs"/>
            </a:endParaRPr>
          </a:p>
        </p:txBody>
      </p:sp>
      <p:sp>
        <p:nvSpPr>
          <p:cNvPr id="9221" name="AutoShape 11"/>
          <p:cNvSpPr/>
          <p:nvPr/>
        </p:nvSpPr>
        <p:spPr>
          <a:xfrm rot="-5400000" flipV="1">
            <a:off x="1943100" y="3416300"/>
            <a:ext cx="828675" cy="571500"/>
          </a:xfrm>
          <a:prstGeom prst="upArrow">
            <a:avLst>
              <a:gd name="adj1" fmla="val 65157"/>
              <a:gd name="adj2" fmla="val 48337"/>
            </a:avLst>
          </a:prstGeom>
          <a:gradFill rotWithShape="1">
            <a:gsLst>
              <a:gs pos="0">
                <a:srgbClr val="66CCFF"/>
              </a:gs>
              <a:gs pos="100000">
                <a:schemeClr val="bg1"/>
              </a:gs>
            </a:gsLst>
            <a:lin ang="5400000" scaled="1"/>
            <a:tileRect/>
          </a:gradFill>
          <a:ln w="9525">
            <a:noFill/>
          </a:ln>
        </p:spPr>
        <p:txBody>
          <a:bodyPr wrap="none" anchor="ctr"/>
          <a:lstStyle/>
          <a:p>
            <a:endParaRPr lang="zh-CN" altLang="en-US" dirty="0">
              <a:latin typeface="Calibri" panose="020F0502020204030204" pitchFamily="34" charset="0"/>
              <a:ea typeface="宋体" panose="02010600030101010101" pitchFamily="2" charset="-122"/>
            </a:endParaRPr>
          </a:p>
        </p:txBody>
      </p:sp>
      <p:sp>
        <p:nvSpPr>
          <p:cNvPr id="9222" name="AutoShape 11"/>
          <p:cNvSpPr/>
          <p:nvPr/>
        </p:nvSpPr>
        <p:spPr>
          <a:xfrm rot="-5400000" flipV="1">
            <a:off x="5229225" y="3344863"/>
            <a:ext cx="827088" cy="571500"/>
          </a:xfrm>
          <a:prstGeom prst="upArrow">
            <a:avLst>
              <a:gd name="adj1" fmla="val 65157"/>
              <a:gd name="adj2" fmla="val 48337"/>
            </a:avLst>
          </a:prstGeom>
          <a:gradFill rotWithShape="1">
            <a:gsLst>
              <a:gs pos="0">
                <a:srgbClr val="66CCFF"/>
              </a:gs>
              <a:gs pos="100000">
                <a:schemeClr val="bg1"/>
              </a:gs>
            </a:gsLst>
            <a:lin ang="5400000" scaled="1"/>
            <a:tileRect/>
          </a:gradFill>
          <a:ln w="9525">
            <a:noFill/>
          </a:ln>
        </p:spPr>
        <p:txBody>
          <a:bodyPr wrap="none" anchor="ctr"/>
          <a:lstStyle/>
          <a:p>
            <a:endParaRPr lang="zh-CN" altLang="en-US" dirty="0">
              <a:latin typeface="Calibri" panose="020F050202020403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标题 1"/>
          <p:cNvSpPr>
            <a:spLocks noGrp="1"/>
          </p:cNvSpPr>
          <p:nvPr>
            <p:ph type="title"/>
          </p:nvPr>
        </p:nvSpPr>
        <p:spPr/>
        <p:txBody>
          <a:bodyPr/>
          <a:lstStyle/>
          <a:p>
            <a:endParaRPr lang="zh-CN" altLang="en-US" smtClean="0"/>
          </a:p>
        </p:txBody>
      </p:sp>
      <p:sp>
        <p:nvSpPr>
          <p:cNvPr id="43010" name="内容占位符 2"/>
          <p:cNvSpPr>
            <a:spLocks noGrp="1"/>
          </p:cNvSpPr>
          <p:nvPr>
            <p:ph idx="1"/>
          </p:nvPr>
        </p:nvSpPr>
        <p:spPr/>
        <p:txBody>
          <a:bodyPr/>
          <a:lstStyle/>
          <a:p>
            <a:r>
              <a:rPr lang="zh-CN" altLang="en-US" b="1" dirty="0" smtClean="0">
                <a:solidFill>
                  <a:srgbClr val="FFFF00"/>
                </a:solidFill>
                <a:latin typeface="黑体" panose="02010609060101010101" pitchFamily="49" charset="-122"/>
                <a:ea typeface="黑体" panose="02010609060101010101" pitchFamily="49" charset="-122"/>
              </a:rPr>
              <a:t>今后要求：</a:t>
            </a:r>
            <a:endParaRPr lang="en-US" altLang="zh-CN" b="1" dirty="0" smtClean="0">
              <a:solidFill>
                <a:srgbClr val="FFFF00"/>
              </a:solidFill>
              <a:latin typeface="黑体" panose="02010609060101010101" pitchFamily="49" charset="-122"/>
              <a:ea typeface="黑体" panose="02010609060101010101" pitchFamily="49" charset="-122"/>
            </a:endParaRPr>
          </a:p>
          <a:p>
            <a:pPr>
              <a:lnSpc>
                <a:spcPts val="4000"/>
              </a:lnSpc>
            </a:pPr>
            <a:r>
              <a:rPr lang="zh-CN" altLang="en-US" sz="2400" b="1" dirty="0" smtClean="0">
                <a:solidFill>
                  <a:schemeClr val="bg1"/>
                </a:solidFill>
                <a:latin typeface="黑体" panose="02010609060101010101" pitchFamily="49" charset="-122"/>
                <a:ea typeface="黑体" panose="02010609060101010101" pitchFamily="49" charset="-122"/>
              </a:rPr>
              <a:t>发展规划处就有关文件第一时间收集资料进行研读、解读、对有关人员进行辅导；出专刊指导、引导。</a:t>
            </a:r>
            <a:endParaRPr lang="en-US" altLang="zh-CN" sz="2400" b="1" dirty="0" smtClean="0">
              <a:solidFill>
                <a:schemeClr val="bg1"/>
              </a:solidFill>
              <a:latin typeface="黑体" panose="02010609060101010101" pitchFamily="49" charset="-122"/>
              <a:ea typeface="黑体" panose="02010609060101010101" pitchFamily="49" charset="-122"/>
            </a:endParaRPr>
          </a:p>
          <a:p>
            <a:pPr>
              <a:lnSpc>
                <a:spcPts val="4000"/>
              </a:lnSpc>
            </a:pPr>
            <a:r>
              <a:rPr lang="zh-CN" altLang="en-US" sz="2400" b="1" dirty="0" smtClean="0">
                <a:solidFill>
                  <a:schemeClr val="bg1"/>
                </a:solidFill>
                <a:latin typeface="黑体" panose="02010609060101010101" pitchFamily="49" charset="-122"/>
                <a:ea typeface="黑体" panose="02010609060101010101" pitchFamily="49" charset="-122"/>
              </a:rPr>
              <a:t>相关部门制定实施意见，有关领导负起责任，不当甩手掌柜，狠抓落实。</a:t>
            </a:r>
            <a:endParaRPr lang="en-US" altLang="zh-CN" sz="2400" b="1" dirty="0" smtClean="0">
              <a:solidFill>
                <a:schemeClr val="bg1"/>
              </a:solidFill>
              <a:latin typeface="黑体" panose="02010609060101010101" pitchFamily="49" charset="-122"/>
              <a:ea typeface="黑体" panose="02010609060101010101" pitchFamily="49" charset="-122"/>
            </a:endParaRPr>
          </a:p>
          <a:p>
            <a:pPr>
              <a:lnSpc>
                <a:spcPts val="4000"/>
              </a:lnSpc>
            </a:pPr>
            <a:r>
              <a:rPr lang="zh-CN" altLang="en-US" sz="2400" b="1" dirty="0" smtClean="0">
                <a:solidFill>
                  <a:schemeClr val="bg1"/>
                </a:solidFill>
                <a:latin typeface="黑体" panose="02010609060101010101" pitchFamily="49" charset="-122"/>
                <a:ea typeface="黑体" panose="02010609060101010101" pitchFamily="49" charset="-122"/>
              </a:rPr>
              <a:t>不能大而化之，落小落细落地才叫落实。</a:t>
            </a:r>
            <a:endParaRPr lang="en-US" altLang="zh-CN" sz="2400" b="1" dirty="0" smtClean="0">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标题 1"/>
          <p:cNvSpPr>
            <a:spLocks noGrp="1"/>
          </p:cNvSpPr>
          <p:nvPr>
            <p:ph type="title"/>
          </p:nvPr>
        </p:nvSpPr>
        <p:spPr>
          <a:xfrm>
            <a:off x="1763688" y="548680"/>
            <a:ext cx="5616624" cy="1008112"/>
          </a:xfrm>
        </p:spPr>
        <p:txBody>
          <a:bodyPr/>
          <a:lstStyle/>
          <a:p>
            <a:r>
              <a:rPr lang="zh-CN" altLang="en-US" sz="3200" b="1" dirty="0" smtClean="0">
                <a:solidFill>
                  <a:srgbClr val="FFFF00"/>
                </a:solidFill>
                <a:latin typeface="黑体" panose="02010609060101010101" pitchFamily="49" charset="-122"/>
                <a:ea typeface="黑体" panose="02010609060101010101" pitchFamily="49" charset="-122"/>
              </a:rPr>
              <a:t>（六）干部队伍建设力度不够</a:t>
            </a:r>
            <a:endParaRPr lang="zh-CN" altLang="en-US" sz="3200" b="1" dirty="0" smtClean="0">
              <a:solidFill>
                <a:srgbClr val="FFFF00"/>
              </a:solidFill>
              <a:latin typeface="黑体" panose="02010609060101010101" pitchFamily="49" charset="-122"/>
              <a:ea typeface="黑体" panose="02010609060101010101" pitchFamily="49" charset="-122"/>
            </a:endParaRPr>
          </a:p>
        </p:txBody>
      </p:sp>
      <p:sp>
        <p:nvSpPr>
          <p:cNvPr id="44034" name="内容占位符 2"/>
          <p:cNvSpPr>
            <a:spLocks noGrp="1"/>
          </p:cNvSpPr>
          <p:nvPr>
            <p:ph idx="1"/>
          </p:nvPr>
        </p:nvSpPr>
        <p:spPr>
          <a:xfrm>
            <a:off x="1042988" y="1557338"/>
            <a:ext cx="7654925" cy="4525962"/>
          </a:xfrm>
        </p:spPr>
        <p:txBody>
          <a:bodyPr/>
          <a:lstStyle/>
          <a:p>
            <a:pPr>
              <a:lnSpc>
                <a:spcPts val="2400"/>
              </a:lnSpc>
            </a:pPr>
            <a:r>
              <a:rPr lang="zh-CN" altLang="en-US" sz="2000" b="1" dirty="0" smtClean="0">
                <a:solidFill>
                  <a:srgbClr val="33FF8F"/>
                </a:solidFill>
                <a:latin typeface="黑体" panose="02010609060101010101" pitchFamily="49" charset="-122"/>
                <a:ea typeface="黑体" panose="02010609060101010101" pitchFamily="49" charset="-122"/>
              </a:rPr>
              <a:t>为什么要求新任职干部进行工作汇报？</a:t>
            </a:r>
            <a:endParaRPr lang="en-US" altLang="zh-CN" sz="2000" b="1" dirty="0" smtClean="0">
              <a:solidFill>
                <a:srgbClr val="33FF8F"/>
              </a:solidFill>
              <a:latin typeface="黑体" panose="02010609060101010101" pitchFamily="49" charset="-122"/>
              <a:ea typeface="黑体" panose="02010609060101010101" pitchFamily="49" charset="-122"/>
            </a:endParaRPr>
          </a:p>
          <a:p>
            <a:pPr>
              <a:lnSpc>
                <a:spcPts val="2400"/>
              </a:lnSpc>
            </a:pPr>
            <a:endParaRPr lang="en-US" altLang="zh-CN" sz="2000" b="1" dirty="0" smtClean="0">
              <a:solidFill>
                <a:schemeClr val="bg1"/>
              </a:solidFill>
              <a:latin typeface="微软雅黑" panose="020B0503020204020204" charset="-122"/>
              <a:ea typeface="微软雅黑" panose="020B0503020204020204" charset="-122"/>
            </a:endParaRPr>
          </a:p>
          <a:p>
            <a:pPr>
              <a:lnSpc>
                <a:spcPts val="2400"/>
              </a:lnSpc>
            </a:pPr>
            <a:r>
              <a:rPr lang="zh-CN" altLang="en-US" sz="2000" b="1" dirty="0" smtClean="0">
                <a:solidFill>
                  <a:schemeClr val="bg1"/>
                </a:solidFill>
                <a:latin typeface="微软雅黑" panose="020B0503020204020204" charset="-122"/>
                <a:ea typeface="微软雅黑" panose="020B0503020204020204" charset="-122"/>
              </a:rPr>
              <a:t>“二八”定律</a:t>
            </a:r>
            <a:r>
              <a:rPr lang="en-US" altLang="zh-CN" sz="1100" b="1" dirty="0" smtClean="0">
                <a:solidFill>
                  <a:schemeClr val="bg1"/>
                </a:solidFill>
                <a:latin typeface="微软雅黑" panose="020B0503020204020204" charset="-122"/>
                <a:ea typeface="微软雅黑" panose="020B0503020204020204" charset="-122"/>
              </a:rPr>
              <a:t>(</a:t>
            </a:r>
            <a:r>
              <a:rPr lang="zh-CN" altLang="en-US" sz="1100" b="1" dirty="0" smtClean="0">
                <a:solidFill>
                  <a:schemeClr val="bg1"/>
                </a:solidFill>
                <a:latin typeface="微软雅黑" panose="020B0503020204020204" charset="-122"/>
                <a:ea typeface="微软雅黑" panose="020B0503020204020204" charset="-122"/>
              </a:rPr>
              <a:t>浙江金融职院周建松书记</a:t>
            </a:r>
            <a:r>
              <a:rPr lang="en-US" altLang="zh-CN" sz="1100" b="1" dirty="0" smtClean="0">
                <a:solidFill>
                  <a:schemeClr val="bg1"/>
                </a:solidFill>
                <a:latin typeface="微软雅黑" panose="020B0503020204020204" charset="-122"/>
                <a:ea typeface="微软雅黑" panose="020B0503020204020204" charset="-122"/>
              </a:rPr>
              <a:t>)</a:t>
            </a:r>
            <a:endParaRPr lang="en-US" altLang="zh-CN" sz="1100" b="1" dirty="0" smtClean="0">
              <a:solidFill>
                <a:schemeClr val="bg1"/>
              </a:solidFill>
              <a:latin typeface="微软雅黑" panose="020B0503020204020204" charset="-122"/>
              <a:ea typeface="微软雅黑" panose="020B0503020204020204" charset="-122"/>
            </a:endParaRPr>
          </a:p>
          <a:p>
            <a:pPr>
              <a:lnSpc>
                <a:spcPct val="150000"/>
              </a:lnSpc>
            </a:pPr>
            <a:r>
              <a:rPr lang="en-US" altLang="zh-CN" sz="2000" b="1" dirty="0" smtClean="0">
                <a:solidFill>
                  <a:srgbClr val="FFFF00"/>
                </a:solidFill>
                <a:latin typeface="微软雅黑" panose="020B0503020204020204" charset="-122"/>
                <a:ea typeface="微软雅黑" panose="020B0503020204020204" charset="-122"/>
              </a:rPr>
              <a:t>1. 80%</a:t>
            </a:r>
            <a:r>
              <a:rPr lang="zh-CN" altLang="en-US" sz="2000" b="1" dirty="0" smtClean="0">
                <a:solidFill>
                  <a:srgbClr val="FFFF00"/>
                </a:solidFill>
                <a:latin typeface="微软雅黑" panose="020B0503020204020204" charset="-122"/>
                <a:ea typeface="微软雅黑" panose="020B0503020204020204" charset="-122"/>
              </a:rPr>
              <a:t>的带动力在</a:t>
            </a:r>
            <a:r>
              <a:rPr lang="en-US" altLang="zh-CN" sz="2000" b="1" dirty="0" smtClean="0">
                <a:solidFill>
                  <a:srgbClr val="FFFF00"/>
                </a:solidFill>
                <a:latin typeface="微软雅黑" panose="020B0503020204020204" charset="-122"/>
                <a:ea typeface="微软雅黑" panose="020B0503020204020204" charset="-122"/>
              </a:rPr>
              <a:t>20%</a:t>
            </a:r>
            <a:r>
              <a:rPr lang="zh-CN" altLang="en-US" sz="2000" b="1" dirty="0" smtClean="0">
                <a:solidFill>
                  <a:srgbClr val="FFFF00"/>
                </a:solidFill>
                <a:latin typeface="微软雅黑" panose="020B0503020204020204" charset="-122"/>
                <a:ea typeface="微软雅黑" panose="020B0503020204020204" charset="-122"/>
              </a:rPr>
              <a:t>的骨干身上</a:t>
            </a:r>
            <a:endParaRPr lang="zh-CN" altLang="en-US" sz="2000" b="1" dirty="0" smtClean="0">
              <a:solidFill>
                <a:srgbClr val="FFFF00"/>
              </a:solidFill>
              <a:latin typeface="微软雅黑" panose="020B0503020204020204" charset="-122"/>
              <a:ea typeface="微软雅黑" panose="020B0503020204020204" charset="-122"/>
            </a:endParaRPr>
          </a:p>
          <a:p>
            <a:pPr>
              <a:lnSpc>
                <a:spcPct val="150000"/>
              </a:lnSpc>
            </a:pPr>
            <a:r>
              <a:rPr lang="zh-CN" altLang="en-US" sz="2000" b="1" dirty="0" smtClean="0">
                <a:solidFill>
                  <a:srgbClr val="376092"/>
                </a:solidFill>
                <a:latin typeface="微软雅黑" panose="020B0503020204020204" charset="-122"/>
                <a:ea typeface="微软雅黑" panose="020B0503020204020204" charset="-122"/>
              </a:rPr>
              <a:t>    </a:t>
            </a:r>
            <a:r>
              <a:rPr lang="en-US" altLang="zh-CN" sz="2000" b="1" dirty="0" smtClean="0">
                <a:solidFill>
                  <a:schemeClr val="bg1"/>
                </a:solidFill>
                <a:latin typeface="微软雅黑" panose="020B0503020204020204" charset="-122"/>
                <a:ea typeface="微软雅黑" panose="020B0503020204020204" charset="-122"/>
              </a:rPr>
              <a:t>80%</a:t>
            </a:r>
            <a:r>
              <a:rPr lang="zh-CN" altLang="en-US" sz="2000" b="1" dirty="0" smtClean="0">
                <a:solidFill>
                  <a:schemeClr val="bg1"/>
                </a:solidFill>
                <a:latin typeface="微软雅黑" panose="020B0503020204020204" charset="-122"/>
                <a:ea typeface="微软雅黑" panose="020B0503020204020204" charset="-122"/>
              </a:rPr>
              <a:t>的阻力可能也在</a:t>
            </a:r>
            <a:r>
              <a:rPr lang="en-US" altLang="zh-CN" sz="2000" b="1" dirty="0" smtClean="0">
                <a:solidFill>
                  <a:schemeClr val="bg1"/>
                </a:solidFill>
                <a:latin typeface="微软雅黑" panose="020B0503020204020204" charset="-122"/>
                <a:ea typeface="微软雅黑" panose="020B0503020204020204" charset="-122"/>
              </a:rPr>
              <a:t>20%</a:t>
            </a:r>
            <a:r>
              <a:rPr lang="zh-CN" altLang="en-US" sz="2000" b="1" dirty="0" smtClean="0">
                <a:solidFill>
                  <a:schemeClr val="bg1"/>
                </a:solidFill>
                <a:latin typeface="微软雅黑" panose="020B0503020204020204" charset="-122"/>
                <a:ea typeface="微软雅黑" panose="020B0503020204020204" charset="-122"/>
              </a:rPr>
              <a:t>的骨干身上</a:t>
            </a:r>
            <a:endParaRPr lang="zh-CN" altLang="en-US" sz="2000" b="1" dirty="0" smtClean="0">
              <a:solidFill>
                <a:schemeClr val="bg1"/>
              </a:solidFill>
              <a:latin typeface="微软雅黑" panose="020B0503020204020204" charset="-122"/>
              <a:ea typeface="微软雅黑" panose="020B0503020204020204" charset="-122"/>
            </a:endParaRPr>
          </a:p>
          <a:p>
            <a:pPr>
              <a:lnSpc>
                <a:spcPct val="150000"/>
              </a:lnSpc>
            </a:pPr>
            <a:r>
              <a:rPr lang="en-US" altLang="zh-CN" sz="2000" b="1" dirty="0" smtClean="0">
                <a:solidFill>
                  <a:srgbClr val="FFFF00"/>
                </a:solidFill>
                <a:latin typeface="微软雅黑" panose="020B0503020204020204" charset="-122"/>
                <a:ea typeface="微软雅黑" panose="020B0503020204020204" charset="-122"/>
              </a:rPr>
              <a:t>2. </a:t>
            </a:r>
            <a:r>
              <a:rPr lang="zh-CN" altLang="en-US" sz="2000" b="1" dirty="0" smtClean="0">
                <a:solidFill>
                  <a:srgbClr val="FFFF00"/>
                </a:solidFill>
                <a:latin typeface="微软雅黑" panose="020B0503020204020204" charset="-122"/>
                <a:ea typeface="微软雅黑" panose="020B0503020204020204" charset="-122"/>
              </a:rPr>
              <a:t>中层干部就是学校的</a:t>
            </a:r>
            <a:r>
              <a:rPr lang="en-US" altLang="zh-CN" sz="2000" b="1" dirty="0" smtClean="0">
                <a:solidFill>
                  <a:srgbClr val="FFFF00"/>
                </a:solidFill>
                <a:latin typeface="微软雅黑" panose="020B0503020204020204" charset="-122"/>
                <a:ea typeface="微软雅黑" panose="020B0503020204020204" charset="-122"/>
              </a:rPr>
              <a:t>20%</a:t>
            </a:r>
            <a:r>
              <a:rPr lang="zh-CN" altLang="en-US" sz="2000" b="1" dirty="0" smtClean="0">
                <a:solidFill>
                  <a:srgbClr val="FFFF00"/>
                </a:solidFill>
                <a:latin typeface="微软雅黑" panose="020B0503020204020204" charset="-122"/>
                <a:ea typeface="微软雅黑" panose="020B0503020204020204" charset="-122"/>
              </a:rPr>
              <a:t>和</a:t>
            </a:r>
            <a:r>
              <a:rPr lang="en-US" altLang="zh-CN" sz="2000" b="1" dirty="0" smtClean="0">
                <a:solidFill>
                  <a:srgbClr val="FFFF00"/>
                </a:solidFill>
                <a:latin typeface="微软雅黑" panose="020B0503020204020204" charset="-122"/>
                <a:ea typeface="微软雅黑" panose="020B0503020204020204" charset="-122"/>
              </a:rPr>
              <a:t>80%</a:t>
            </a:r>
            <a:r>
              <a:rPr lang="zh-CN" altLang="en-US" sz="2000" b="1" dirty="0" smtClean="0">
                <a:solidFill>
                  <a:srgbClr val="FFFF00"/>
                </a:solidFill>
                <a:latin typeface="微软雅黑" panose="020B0503020204020204" charset="-122"/>
                <a:ea typeface="微软雅黑" panose="020B0503020204020204" charset="-122"/>
              </a:rPr>
              <a:t>（部门负责人的能力和水平代表着学校的水平）</a:t>
            </a:r>
            <a:endParaRPr lang="en-US" altLang="zh-CN" sz="2000" b="1" dirty="0" smtClean="0">
              <a:solidFill>
                <a:srgbClr val="FFFF00"/>
              </a:solidFill>
              <a:latin typeface="微软雅黑" panose="020B0503020204020204" charset="-122"/>
              <a:ea typeface="微软雅黑" panose="020B0503020204020204" charset="-122"/>
            </a:endParaRPr>
          </a:p>
          <a:p>
            <a:pPr>
              <a:lnSpc>
                <a:spcPct val="150000"/>
              </a:lnSpc>
            </a:pPr>
            <a:r>
              <a:rPr lang="en-US" altLang="zh-CN" sz="2000" b="1" dirty="0" smtClean="0">
                <a:solidFill>
                  <a:srgbClr val="FFFF00"/>
                </a:solidFill>
                <a:latin typeface="微软雅黑" panose="020B0503020204020204" charset="-122"/>
                <a:ea typeface="微软雅黑" panose="020B0503020204020204" charset="-122"/>
              </a:rPr>
              <a:t>3. </a:t>
            </a:r>
            <a:r>
              <a:rPr lang="zh-CN" altLang="en-US" sz="2000" b="1" dirty="0" smtClean="0">
                <a:solidFill>
                  <a:srgbClr val="FFFF00"/>
                </a:solidFill>
                <a:latin typeface="微软雅黑" panose="020B0503020204020204" charset="-122"/>
                <a:ea typeface="微软雅黑" panose="020B0503020204020204" charset="-122"/>
              </a:rPr>
              <a:t>承上启下的作用</a:t>
            </a:r>
            <a:endParaRPr lang="zh-CN" altLang="en-US" sz="2000" b="1" dirty="0" smtClean="0">
              <a:solidFill>
                <a:srgbClr val="FFFF00"/>
              </a:solidFill>
              <a:latin typeface="微软雅黑" panose="020B0503020204020204" charset="-122"/>
              <a:ea typeface="微软雅黑" panose="020B0503020204020204" charset="-122"/>
            </a:endParaRPr>
          </a:p>
          <a:p>
            <a:pPr>
              <a:lnSpc>
                <a:spcPct val="150000"/>
              </a:lnSpc>
            </a:pPr>
            <a:r>
              <a:rPr lang="zh-CN" altLang="en-US" sz="2000" b="1" dirty="0" smtClean="0">
                <a:solidFill>
                  <a:schemeClr val="bg1"/>
                </a:solidFill>
                <a:latin typeface="微软雅黑" panose="020B0503020204020204" charset="-122"/>
                <a:ea typeface="微软雅黑" panose="020B0503020204020204" charset="-122"/>
              </a:rPr>
              <a:t>    管理的重要的中间环节</a:t>
            </a:r>
            <a:endParaRPr lang="zh-CN" altLang="en-US" sz="2000" b="1" dirty="0" smtClean="0">
              <a:solidFill>
                <a:schemeClr val="bg1"/>
              </a:solidFill>
              <a:latin typeface="微软雅黑" panose="020B0503020204020204" charset="-122"/>
              <a:ea typeface="微软雅黑" panose="020B0503020204020204" charset="-122"/>
            </a:endParaRPr>
          </a:p>
          <a:p>
            <a:pPr>
              <a:lnSpc>
                <a:spcPts val="2400"/>
              </a:lnSpc>
              <a:buFontTx/>
              <a:buNone/>
            </a:pPr>
            <a:endParaRPr lang="en-US" altLang="zh-CN" sz="2000" b="1" dirty="0" smtClean="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标题 1"/>
          <p:cNvSpPr>
            <a:spLocks noGrp="1"/>
          </p:cNvSpPr>
          <p:nvPr>
            <p:ph type="title"/>
          </p:nvPr>
        </p:nvSpPr>
        <p:spPr/>
        <p:txBody>
          <a:bodyPr/>
          <a:lstStyle/>
          <a:p>
            <a:endParaRPr lang="zh-CN" altLang="en-US" i="1" dirty="0" smtClean="0"/>
          </a:p>
        </p:txBody>
      </p:sp>
      <p:sp>
        <p:nvSpPr>
          <p:cNvPr id="45058" name="内容占位符 2"/>
          <p:cNvSpPr>
            <a:spLocks noGrp="1"/>
          </p:cNvSpPr>
          <p:nvPr>
            <p:ph idx="1"/>
          </p:nvPr>
        </p:nvSpPr>
        <p:spPr>
          <a:xfrm>
            <a:off x="900113" y="1989138"/>
            <a:ext cx="3095625" cy="4535487"/>
          </a:xfrm>
        </p:spPr>
        <p:txBody>
          <a:bodyPr/>
          <a:lstStyle/>
          <a:p>
            <a:pPr>
              <a:buFontTx/>
              <a:buNone/>
            </a:pPr>
            <a:r>
              <a:rPr lang="zh-CN" altLang="en-US" sz="2800" b="1" smtClean="0">
                <a:solidFill>
                  <a:schemeClr val="bg1"/>
                </a:solidFill>
                <a:latin typeface="微软雅黑" panose="020B0503020204020204" charset="-122"/>
                <a:ea typeface="微软雅黑" panose="020B0503020204020204" charset="-122"/>
              </a:rPr>
              <a:t>“五个看清楚</a:t>
            </a:r>
            <a:r>
              <a:rPr lang="en-US" altLang="zh-CN" sz="2800" b="1" smtClean="0">
                <a:solidFill>
                  <a:schemeClr val="bg1"/>
                </a:solidFill>
                <a:latin typeface="微软雅黑" panose="020B0503020204020204" charset="-122"/>
                <a:ea typeface="微软雅黑" panose="020B0503020204020204" charset="-122"/>
              </a:rPr>
              <a:t>”</a:t>
            </a:r>
            <a:endParaRPr lang="en-US" altLang="zh-CN" sz="2800" b="1" smtClean="0">
              <a:solidFill>
                <a:schemeClr val="bg1"/>
              </a:solidFill>
              <a:latin typeface="微软雅黑" panose="020B0503020204020204" charset="-122"/>
              <a:ea typeface="微软雅黑" panose="020B0503020204020204" charset="-122"/>
            </a:endParaRPr>
          </a:p>
          <a:p>
            <a:pPr eaLnBrk="1" hangingPunct="1">
              <a:lnSpc>
                <a:spcPts val="4000"/>
              </a:lnSpc>
              <a:buFont typeface="Wingdings" panose="05000000000000000000" pitchFamily="2" charset="2"/>
              <a:buChar char="Ø"/>
            </a:pPr>
            <a:r>
              <a:rPr lang="zh-CN" altLang="en-US" sz="2800" b="1" smtClean="0">
                <a:solidFill>
                  <a:srgbClr val="FFFF00"/>
                </a:solidFill>
                <a:latin typeface="微软雅黑" panose="020B0503020204020204" charset="-122"/>
                <a:ea typeface="微软雅黑" panose="020B0503020204020204" charset="-122"/>
              </a:rPr>
              <a:t>文件学清楚</a:t>
            </a:r>
            <a:endParaRPr lang="zh-CN" altLang="en-US" sz="2800" b="1" smtClean="0">
              <a:solidFill>
                <a:srgbClr val="FFFF00"/>
              </a:solidFill>
              <a:latin typeface="微软雅黑" panose="020B0503020204020204" charset="-122"/>
              <a:ea typeface="微软雅黑" panose="020B0503020204020204" charset="-122"/>
            </a:endParaRPr>
          </a:p>
          <a:p>
            <a:pPr eaLnBrk="1" hangingPunct="1">
              <a:lnSpc>
                <a:spcPts val="4000"/>
              </a:lnSpc>
              <a:buFont typeface="Wingdings" panose="05000000000000000000" pitchFamily="2" charset="2"/>
              <a:buChar char="Ø"/>
            </a:pPr>
            <a:r>
              <a:rPr lang="zh-CN" altLang="en-US" sz="2800" b="1" smtClean="0">
                <a:solidFill>
                  <a:srgbClr val="FFFF00"/>
                </a:solidFill>
                <a:latin typeface="微软雅黑" panose="020B0503020204020204" charset="-122"/>
                <a:ea typeface="微软雅黑" panose="020B0503020204020204" charset="-122"/>
              </a:rPr>
              <a:t>理念搞清楚</a:t>
            </a:r>
            <a:endParaRPr lang="zh-CN" altLang="en-US" sz="2800" b="1" smtClean="0">
              <a:solidFill>
                <a:srgbClr val="FFFF00"/>
              </a:solidFill>
              <a:latin typeface="微软雅黑" panose="020B0503020204020204" charset="-122"/>
              <a:ea typeface="微软雅黑" panose="020B0503020204020204" charset="-122"/>
            </a:endParaRPr>
          </a:p>
          <a:p>
            <a:pPr eaLnBrk="1" hangingPunct="1">
              <a:lnSpc>
                <a:spcPts val="4000"/>
              </a:lnSpc>
              <a:buFont typeface="Wingdings" panose="05000000000000000000" pitchFamily="2" charset="2"/>
              <a:buChar char="Ø"/>
            </a:pPr>
            <a:r>
              <a:rPr lang="zh-CN" altLang="en-US" sz="2800" b="1" smtClean="0">
                <a:solidFill>
                  <a:srgbClr val="FFFF00"/>
                </a:solidFill>
                <a:latin typeface="微软雅黑" panose="020B0503020204020204" charset="-122"/>
                <a:ea typeface="微软雅黑" panose="020B0503020204020204" charset="-122"/>
              </a:rPr>
              <a:t>思路理清楚</a:t>
            </a:r>
            <a:endParaRPr lang="zh-CN" altLang="en-US" sz="2800" b="1" smtClean="0">
              <a:solidFill>
                <a:srgbClr val="FFFF00"/>
              </a:solidFill>
              <a:latin typeface="微软雅黑" panose="020B0503020204020204" charset="-122"/>
              <a:ea typeface="微软雅黑" panose="020B0503020204020204" charset="-122"/>
            </a:endParaRPr>
          </a:p>
          <a:p>
            <a:pPr eaLnBrk="1" hangingPunct="1">
              <a:lnSpc>
                <a:spcPts val="4000"/>
              </a:lnSpc>
              <a:buFont typeface="Wingdings" panose="05000000000000000000" pitchFamily="2" charset="2"/>
              <a:buChar char="Ø"/>
            </a:pPr>
            <a:r>
              <a:rPr lang="zh-CN" altLang="en-US" sz="2800" b="1" smtClean="0">
                <a:solidFill>
                  <a:srgbClr val="FFFF00"/>
                </a:solidFill>
                <a:latin typeface="微软雅黑" panose="020B0503020204020204" charset="-122"/>
                <a:ea typeface="微软雅黑" panose="020B0503020204020204" charset="-122"/>
              </a:rPr>
              <a:t>环境摸清楚</a:t>
            </a:r>
            <a:endParaRPr lang="zh-CN" altLang="en-US" sz="2800" b="1" smtClean="0">
              <a:solidFill>
                <a:srgbClr val="FFFF00"/>
              </a:solidFill>
              <a:latin typeface="微软雅黑" panose="020B0503020204020204" charset="-122"/>
              <a:ea typeface="微软雅黑" panose="020B0503020204020204" charset="-122"/>
            </a:endParaRPr>
          </a:p>
          <a:p>
            <a:pPr eaLnBrk="1" hangingPunct="1">
              <a:lnSpc>
                <a:spcPts val="4000"/>
              </a:lnSpc>
              <a:buFont typeface="Wingdings" panose="05000000000000000000" pitchFamily="2" charset="2"/>
              <a:buChar char="Ø"/>
            </a:pPr>
            <a:r>
              <a:rPr lang="zh-CN" altLang="en-US" sz="2800" b="1" smtClean="0">
                <a:solidFill>
                  <a:srgbClr val="FFFF00"/>
                </a:solidFill>
                <a:latin typeface="微软雅黑" panose="020B0503020204020204" charset="-122"/>
                <a:ea typeface="微软雅黑" panose="020B0503020204020204" charset="-122"/>
              </a:rPr>
              <a:t>工作说清楚</a:t>
            </a:r>
            <a:endParaRPr lang="zh-CN" altLang="en-US" sz="2800" b="1" smtClean="0">
              <a:solidFill>
                <a:srgbClr val="FFFF00"/>
              </a:solidFill>
              <a:latin typeface="微软雅黑" panose="020B0503020204020204" charset="-122"/>
              <a:ea typeface="微软雅黑" panose="020B0503020204020204" charset="-122"/>
            </a:endParaRPr>
          </a:p>
          <a:p>
            <a:endParaRPr lang="zh-CN" altLang="en-US" smtClean="0">
              <a:solidFill>
                <a:schemeClr val="bg1"/>
              </a:solidFill>
            </a:endParaRPr>
          </a:p>
        </p:txBody>
      </p:sp>
      <p:sp>
        <p:nvSpPr>
          <p:cNvPr id="5" name="内容占位符 2"/>
          <p:cNvSpPr txBox="1"/>
          <p:nvPr/>
        </p:nvSpPr>
        <p:spPr bwMode="auto">
          <a:xfrm>
            <a:off x="4140200" y="765175"/>
            <a:ext cx="4248150" cy="3671888"/>
          </a:xfrm>
          <a:prstGeom prst="rect">
            <a:avLst/>
          </a:prstGeom>
          <a:noFill/>
          <a:ln w="9525">
            <a:noFill/>
            <a:miter lim="800000"/>
          </a:ln>
        </p:spPr>
        <p:txBody>
          <a:bodyPr/>
          <a:lstStyle/>
          <a:p>
            <a:pPr marL="342900" indent="-342900" eaLnBrk="0" hangingPunct="0">
              <a:lnSpc>
                <a:spcPts val="2400"/>
              </a:lnSpc>
              <a:spcBef>
                <a:spcPct val="20000"/>
              </a:spcBef>
              <a:buFontTx/>
              <a:buChar char="•"/>
              <a:defRPr/>
            </a:pPr>
            <a:endParaRPr lang="en-US" altLang="zh-CN" sz="3200" b="1" kern="0" dirty="0">
              <a:solidFill>
                <a:srgbClr val="FFFF00"/>
              </a:solidFill>
              <a:latin typeface="黑体" panose="02010609060101010101" pitchFamily="49" charset="-122"/>
              <a:ea typeface="黑体" panose="02010609060101010101" pitchFamily="49" charset="-122"/>
            </a:endParaRPr>
          </a:p>
          <a:p>
            <a:pPr marL="342900" indent="-342900" eaLnBrk="0" hangingPunct="0">
              <a:lnSpc>
                <a:spcPts val="2400"/>
              </a:lnSpc>
              <a:spcBef>
                <a:spcPct val="20000"/>
              </a:spcBef>
              <a:defRPr/>
            </a:pPr>
            <a:r>
              <a:rPr lang="zh-CN" altLang="en-US" sz="3200" b="1" kern="0" dirty="0">
                <a:solidFill>
                  <a:srgbClr val="FFFF00"/>
                </a:solidFill>
                <a:latin typeface="黑体" panose="02010609060101010101" pitchFamily="49" charset="-122"/>
                <a:ea typeface="黑体" panose="02010609060101010101" pitchFamily="49" charset="-122"/>
              </a:rPr>
              <a:t>  </a:t>
            </a:r>
            <a:endParaRPr lang="en-US" altLang="zh-CN" sz="3200" b="1" kern="0" dirty="0">
              <a:solidFill>
                <a:srgbClr val="FFFF00"/>
              </a:solidFill>
              <a:latin typeface="黑体" panose="02010609060101010101" pitchFamily="49" charset="-122"/>
              <a:ea typeface="黑体" panose="02010609060101010101" pitchFamily="49" charset="-122"/>
            </a:endParaRPr>
          </a:p>
          <a:p>
            <a:pPr marL="342900" indent="-342900" eaLnBrk="0" hangingPunct="0">
              <a:lnSpc>
                <a:spcPts val="3600"/>
              </a:lnSpc>
              <a:spcBef>
                <a:spcPct val="20000"/>
              </a:spcBef>
              <a:defRPr/>
            </a:pPr>
            <a:r>
              <a:rPr lang="zh-CN" altLang="en-US" sz="2800" b="1" kern="0" dirty="0">
                <a:solidFill>
                  <a:schemeClr val="bg1"/>
                </a:solidFill>
                <a:latin typeface="黑体" panose="02010609060101010101" pitchFamily="49" charset="-122"/>
                <a:ea typeface="黑体" panose="02010609060101010101" pitchFamily="49" charset="-122"/>
              </a:rPr>
              <a:t>“三个一”</a:t>
            </a:r>
            <a:endParaRPr lang="en-US" altLang="zh-CN" sz="2800" b="1" kern="0" dirty="0">
              <a:solidFill>
                <a:schemeClr val="bg1"/>
              </a:solidFill>
              <a:latin typeface="黑体" panose="02010609060101010101" pitchFamily="49" charset="-122"/>
              <a:ea typeface="黑体" panose="02010609060101010101" pitchFamily="49" charset="-122"/>
            </a:endParaRPr>
          </a:p>
          <a:p>
            <a:pPr marL="342900" indent="-342900" eaLnBrk="0" hangingPunct="0">
              <a:lnSpc>
                <a:spcPts val="3600"/>
              </a:lnSpc>
              <a:spcBef>
                <a:spcPct val="20000"/>
              </a:spcBef>
              <a:buFontTx/>
              <a:buChar char="•"/>
              <a:defRPr/>
            </a:pPr>
            <a:r>
              <a:rPr lang="zh-CN" altLang="en-US" sz="2800" b="1" kern="0" dirty="0">
                <a:solidFill>
                  <a:srgbClr val="FFFF00"/>
                </a:solidFill>
                <a:latin typeface="黑体" panose="02010609060101010101" pitchFamily="49" charset="-122"/>
                <a:ea typeface="黑体" panose="02010609060101010101" pitchFamily="49" charset="-122"/>
              </a:rPr>
              <a:t>大家</a:t>
            </a:r>
            <a:r>
              <a:rPr lang="zh-CN" altLang="en-US" sz="2800" b="1" kern="0" dirty="0">
                <a:solidFill>
                  <a:srgbClr val="33FF8F"/>
                </a:solidFill>
                <a:latin typeface="黑体" panose="02010609060101010101" pitchFamily="49" charset="-122"/>
                <a:ea typeface="黑体" panose="02010609060101010101" pitchFamily="49" charset="-122"/>
              </a:rPr>
              <a:t>一</a:t>
            </a:r>
            <a:r>
              <a:rPr lang="zh-CN" altLang="en-US" sz="2800" b="1" kern="0" dirty="0">
                <a:solidFill>
                  <a:srgbClr val="FFFF00"/>
                </a:solidFill>
                <a:latin typeface="黑体" panose="02010609060101010101" pitchFamily="49" charset="-122"/>
                <a:ea typeface="黑体" panose="02010609060101010101" pitchFamily="49" charset="-122"/>
              </a:rPr>
              <a:t>起来评；</a:t>
            </a:r>
            <a:endParaRPr lang="en-US" altLang="zh-CN" sz="2800" b="1" kern="0" dirty="0">
              <a:solidFill>
                <a:srgbClr val="FFFF00"/>
              </a:solidFill>
              <a:latin typeface="黑体" panose="02010609060101010101" pitchFamily="49" charset="-122"/>
              <a:ea typeface="黑体" panose="02010609060101010101" pitchFamily="49" charset="-122"/>
            </a:endParaRPr>
          </a:p>
          <a:p>
            <a:pPr marL="342900" indent="-342900" eaLnBrk="0" hangingPunct="0">
              <a:lnSpc>
                <a:spcPts val="3600"/>
              </a:lnSpc>
              <a:spcBef>
                <a:spcPct val="20000"/>
              </a:spcBef>
              <a:buFontTx/>
              <a:buChar char="•"/>
              <a:defRPr/>
            </a:pPr>
            <a:r>
              <a:rPr lang="zh-CN" altLang="en-US" sz="2800" b="1" kern="0" dirty="0">
                <a:solidFill>
                  <a:srgbClr val="33FF8F"/>
                </a:solidFill>
                <a:latin typeface="黑体" panose="02010609060101010101" pitchFamily="49" charset="-122"/>
                <a:ea typeface="黑体" panose="02010609060101010101" pitchFamily="49" charset="-122"/>
              </a:rPr>
              <a:t>一</a:t>
            </a:r>
            <a:r>
              <a:rPr lang="zh-CN" altLang="en-US" sz="2800" b="1" kern="0" dirty="0">
                <a:solidFill>
                  <a:srgbClr val="FFFF00"/>
                </a:solidFill>
                <a:latin typeface="黑体" panose="02010609060101010101" pitchFamily="49" charset="-122"/>
                <a:ea typeface="黑体" panose="02010609060101010101" pitchFamily="49" charset="-122"/>
              </a:rPr>
              <a:t>年后回头看；</a:t>
            </a:r>
            <a:endParaRPr lang="en-US" altLang="zh-CN" sz="2800" b="1" kern="0" dirty="0">
              <a:solidFill>
                <a:srgbClr val="FFFF00"/>
              </a:solidFill>
              <a:latin typeface="黑体" panose="02010609060101010101" pitchFamily="49" charset="-122"/>
              <a:ea typeface="黑体" panose="02010609060101010101" pitchFamily="49" charset="-122"/>
            </a:endParaRPr>
          </a:p>
          <a:p>
            <a:pPr marL="342900" indent="-342900" eaLnBrk="0" hangingPunct="0">
              <a:lnSpc>
                <a:spcPts val="3600"/>
              </a:lnSpc>
              <a:spcBef>
                <a:spcPct val="20000"/>
              </a:spcBef>
              <a:buFontTx/>
              <a:buChar char="•"/>
              <a:defRPr/>
            </a:pPr>
            <a:r>
              <a:rPr lang="zh-CN" altLang="en-US" sz="2800" b="1" kern="0" dirty="0">
                <a:solidFill>
                  <a:srgbClr val="FFFF00"/>
                </a:solidFill>
                <a:latin typeface="黑体" panose="02010609060101010101" pitchFamily="49" charset="-122"/>
                <a:ea typeface="黑体" panose="02010609060101010101" pitchFamily="49" charset="-122"/>
              </a:rPr>
              <a:t>不胜任</a:t>
            </a:r>
            <a:r>
              <a:rPr lang="zh-CN" altLang="en-US" sz="2800" b="1" kern="0" dirty="0">
                <a:solidFill>
                  <a:srgbClr val="33FF8F"/>
                </a:solidFill>
                <a:latin typeface="黑体" panose="02010609060101010101" pitchFamily="49" charset="-122"/>
                <a:ea typeface="黑体" panose="02010609060101010101" pitchFamily="49" charset="-122"/>
              </a:rPr>
              <a:t>一</a:t>
            </a:r>
            <a:r>
              <a:rPr lang="zh-CN" altLang="en-US" sz="2800" b="1" kern="0" dirty="0">
                <a:solidFill>
                  <a:srgbClr val="FFFF00"/>
                </a:solidFill>
                <a:latin typeface="黑体" panose="02010609060101010101" pitchFamily="49" charset="-122"/>
                <a:ea typeface="黑体" panose="02010609060101010101" pitchFamily="49" charset="-122"/>
              </a:rPr>
              <a:t>定调。</a:t>
            </a:r>
            <a:endParaRPr lang="en-US" altLang="zh-CN" sz="2800" b="1" kern="0" dirty="0">
              <a:solidFill>
                <a:srgbClr val="FFFF00"/>
              </a:solidFill>
              <a:latin typeface="黑体" panose="02010609060101010101" pitchFamily="49" charset="-122"/>
              <a:ea typeface="黑体" panose="02010609060101010101" pitchFamily="49" charset="-122"/>
            </a:endParaRPr>
          </a:p>
          <a:p>
            <a:pPr marL="342900" indent="-342900" eaLnBrk="0" hangingPunct="0">
              <a:lnSpc>
                <a:spcPts val="3600"/>
              </a:lnSpc>
              <a:spcBef>
                <a:spcPct val="20000"/>
              </a:spcBef>
              <a:buFontTx/>
              <a:buChar char="•"/>
              <a:defRPr/>
            </a:pPr>
            <a:endParaRPr lang="en-US" altLang="zh-CN" sz="2800" b="1" kern="0" dirty="0">
              <a:solidFill>
                <a:srgbClr val="FFFF00"/>
              </a:solidFill>
              <a:latin typeface="黑体" panose="02010609060101010101" pitchFamily="49" charset="-122"/>
              <a:ea typeface="黑体" panose="02010609060101010101" pitchFamily="49" charset="-122"/>
            </a:endParaRPr>
          </a:p>
          <a:p>
            <a:pPr marL="342900" indent="-342900" eaLnBrk="0" hangingPunct="0">
              <a:lnSpc>
                <a:spcPts val="3600"/>
              </a:lnSpc>
              <a:spcBef>
                <a:spcPct val="20000"/>
              </a:spcBef>
              <a:defRPr/>
            </a:pPr>
            <a:r>
              <a:rPr lang="zh-CN" altLang="en-US" sz="2800" b="1" kern="0" dirty="0">
                <a:solidFill>
                  <a:schemeClr val="bg1"/>
                </a:solidFill>
                <a:latin typeface="黑体" panose="02010609060101010101" pitchFamily="49" charset="-122"/>
                <a:ea typeface="黑体" panose="02010609060101010101" pitchFamily="49" charset="-122"/>
              </a:rPr>
              <a:t>“四逼” </a:t>
            </a:r>
            <a:endParaRPr lang="en-US" altLang="zh-CN" sz="2800" b="1" kern="0" dirty="0">
              <a:solidFill>
                <a:schemeClr val="bg1"/>
              </a:solidFill>
              <a:latin typeface="黑体" panose="02010609060101010101" pitchFamily="49" charset="-122"/>
              <a:ea typeface="黑体" panose="02010609060101010101" pitchFamily="49" charset="-122"/>
            </a:endParaRPr>
          </a:p>
          <a:p>
            <a:pPr marL="342900" indent="-342900" eaLnBrk="0" hangingPunct="0">
              <a:lnSpc>
                <a:spcPts val="3600"/>
              </a:lnSpc>
              <a:spcBef>
                <a:spcPct val="20000"/>
              </a:spcBef>
              <a:buFontTx/>
              <a:buChar char="•"/>
              <a:defRPr/>
            </a:pPr>
            <a:r>
              <a:rPr lang="zh-CN" altLang="en-US" sz="2800" b="1" kern="0" dirty="0">
                <a:solidFill>
                  <a:srgbClr val="FFFF00"/>
                </a:solidFill>
                <a:latin typeface="黑体" panose="02010609060101010101" pitchFamily="49" charset="-122"/>
                <a:ea typeface="黑体" panose="02010609060101010101" pitchFamily="49" charset="-122"/>
              </a:rPr>
              <a:t>逼着学、逼着想、</a:t>
            </a:r>
            <a:endParaRPr lang="en-US" altLang="zh-CN" sz="2800" b="1" kern="0" dirty="0">
              <a:solidFill>
                <a:srgbClr val="FFFF00"/>
              </a:solidFill>
              <a:latin typeface="黑体" panose="02010609060101010101" pitchFamily="49" charset="-122"/>
              <a:ea typeface="黑体" panose="02010609060101010101" pitchFamily="49" charset="-122"/>
            </a:endParaRPr>
          </a:p>
          <a:p>
            <a:pPr marL="342900" indent="-342900" eaLnBrk="0" hangingPunct="0">
              <a:lnSpc>
                <a:spcPts val="3600"/>
              </a:lnSpc>
              <a:spcBef>
                <a:spcPct val="20000"/>
              </a:spcBef>
              <a:buFontTx/>
              <a:buChar char="•"/>
              <a:defRPr/>
            </a:pPr>
            <a:r>
              <a:rPr lang="zh-CN" altLang="en-US" sz="2800" b="1" kern="0" dirty="0">
                <a:solidFill>
                  <a:srgbClr val="FFFF00"/>
                </a:solidFill>
                <a:latin typeface="黑体" panose="02010609060101010101" pitchFamily="49" charset="-122"/>
                <a:ea typeface="黑体" panose="02010609060101010101" pitchFamily="49" charset="-122"/>
              </a:rPr>
              <a:t>逼着创、逼着干</a:t>
            </a:r>
            <a:endParaRPr lang="en-US" altLang="zh-CN" sz="2800" b="1" kern="0" dirty="0">
              <a:solidFill>
                <a:srgbClr val="FFFF00"/>
              </a:solidFill>
              <a:latin typeface="黑体" panose="02010609060101010101" pitchFamily="49" charset="-122"/>
              <a:ea typeface="黑体" panose="02010609060101010101" pitchFamily="49" charset="-122"/>
            </a:endParaRPr>
          </a:p>
          <a:p>
            <a:pPr marL="342900" indent="-342900" eaLnBrk="0" hangingPunct="0">
              <a:lnSpc>
                <a:spcPts val="3600"/>
              </a:lnSpc>
              <a:spcBef>
                <a:spcPct val="20000"/>
              </a:spcBef>
              <a:buFontTx/>
              <a:buChar char="•"/>
              <a:defRPr/>
            </a:pPr>
            <a:endParaRPr lang="en-US" altLang="zh-CN" b="1" kern="0" dirty="0">
              <a:solidFill>
                <a:srgbClr val="FFFF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标题 1"/>
          <p:cNvSpPr>
            <a:spLocks noGrp="1"/>
          </p:cNvSpPr>
          <p:nvPr>
            <p:ph type="title"/>
          </p:nvPr>
        </p:nvSpPr>
        <p:spPr/>
        <p:txBody>
          <a:bodyPr/>
          <a:lstStyle/>
          <a:p>
            <a:endParaRPr lang="zh-CN" altLang="en-US" smtClean="0"/>
          </a:p>
        </p:txBody>
      </p:sp>
      <p:sp>
        <p:nvSpPr>
          <p:cNvPr id="46082" name="内容占位符 2"/>
          <p:cNvSpPr>
            <a:spLocks noGrp="1"/>
          </p:cNvSpPr>
          <p:nvPr>
            <p:ph idx="1"/>
          </p:nvPr>
        </p:nvSpPr>
        <p:spPr>
          <a:xfrm>
            <a:off x="684213" y="981075"/>
            <a:ext cx="7488237" cy="4525963"/>
          </a:xfrm>
        </p:spPr>
        <p:txBody>
          <a:bodyPr/>
          <a:lstStyle/>
          <a:p>
            <a:pPr>
              <a:lnSpc>
                <a:spcPts val="2400"/>
              </a:lnSpc>
            </a:pPr>
            <a:endParaRPr lang="en-US" altLang="zh-CN" b="1" smtClean="0">
              <a:solidFill>
                <a:srgbClr val="FFFF00"/>
              </a:solidFill>
              <a:latin typeface="黑体" panose="02010609060101010101" pitchFamily="49" charset="-122"/>
              <a:ea typeface="黑体" panose="02010609060101010101" pitchFamily="49" charset="-122"/>
            </a:endParaRPr>
          </a:p>
          <a:p>
            <a:pPr>
              <a:lnSpc>
                <a:spcPts val="2400"/>
              </a:lnSpc>
              <a:buFontTx/>
              <a:buNone/>
            </a:pPr>
            <a:r>
              <a:rPr lang="zh-CN" altLang="en-US" b="1" smtClean="0">
                <a:solidFill>
                  <a:srgbClr val="FFFF00"/>
                </a:solidFill>
                <a:latin typeface="黑体" panose="02010609060101010101" pitchFamily="49" charset="-122"/>
                <a:ea typeface="黑体" panose="02010609060101010101" pitchFamily="49" charset="-122"/>
              </a:rPr>
              <a:t>  </a:t>
            </a:r>
            <a:endParaRPr lang="en-US" altLang="zh-CN" b="1" smtClean="0">
              <a:solidFill>
                <a:srgbClr val="FFFF00"/>
              </a:solidFill>
              <a:latin typeface="黑体" panose="02010609060101010101" pitchFamily="49" charset="-122"/>
              <a:ea typeface="黑体" panose="02010609060101010101" pitchFamily="49" charset="-122"/>
            </a:endParaRPr>
          </a:p>
          <a:p>
            <a:pPr>
              <a:lnSpc>
                <a:spcPts val="3600"/>
              </a:lnSpc>
            </a:pPr>
            <a:endParaRPr lang="en-US" altLang="zh-CN" sz="2000" b="1" smtClean="0">
              <a:solidFill>
                <a:srgbClr val="FFFF00"/>
              </a:solidFill>
              <a:latin typeface="黑体" panose="02010609060101010101" pitchFamily="49" charset="-122"/>
              <a:ea typeface="黑体" panose="02010609060101010101" pitchFamily="49" charset="-122"/>
            </a:endParaRPr>
          </a:p>
        </p:txBody>
      </p:sp>
      <p:sp>
        <p:nvSpPr>
          <p:cNvPr id="46083" name="右箭头 4"/>
          <p:cNvSpPr>
            <a:spLocks noChangeArrowheads="1"/>
          </p:cNvSpPr>
          <p:nvPr/>
        </p:nvSpPr>
        <p:spPr bwMode="auto">
          <a:xfrm>
            <a:off x="4643438" y="3644900"/>
            <a:ext cx="46037" cy="46038"/>
          </a:xfrm>
          <a:prstGeom prst="rightArrow">
            <a:avLst>
              <a:gd name="adj1" fmla="val 50000"/>
              <a:gd name="adj2" fmla="val 50000"/>
            </a:avLst>
          </a:prstGeom>
          <a:solidFill>
            <a:schemeClr val="accent1"/>
          </a:solidFill>
          <a:ln w="9525" algn="ctr">
            <a:solidFill>
              <a:schemeClr val="tx1"/>
            </a:solidFill>
            <a:round/>
          </a:ln>
        </p:spPr>
        <p:txBody>
          <a:bodyPr lIns="90000" tIns="46800" rIns="90000" bIns="46800">
            <a:spAutoFit/>
          </a:bodyPr>
          <a:lstStyle/>
          <a:p>
            <a:endParaRPr lang="zh-CN" altLang="en-US" sz="1800"/>
          </a:p>
        </p:txBody>
      </p:sp>
      <p:sp>
        <p:nvSpPr>
          <p:cNvPr id="46084" name="矩形 7"/>
          <p:cNvSpPr>
            <a:spLocks noChangeArrowheads="1"/>
          </p:cNvSpPr>
          <p:nvPr/>
        </p:nvSpPr>
        <p:spPr bwMode="auto">
          <a:xfrm>
            <a:off x="2843213" y="1628775"/>
            <a:ext cx="4572000" cy="3902075"/>
          </a:xfrm>
          <a:prstGeom prst="rect">
            <a:avLst/>
          </a:prstGeom>
          <a:noFill/>
          <a:ln w="9525">
            <a:noFill/>
            <a:miter lim="800000"/>
          </a:ln>
        </p:spPr>
        <p:txBody>
          <a:bodyPr>
            <a:spAutoFit/>
          </a:bodyPr>
          <a:lstStyle/>
          <a:p>
            <a:pPr marL="342900" indent="-342900">
              <a:lnSpc>
                <a:spcPts val="5000"/>
              </a:lnSpc>
              <a:buFont typeface="Wingdings" panose="05000000000000000000" pitchFamily="2" charset="2"/>
              <a:buChar char="Ø"/>
            </a:pPr>
            <a:r>
              <a:rPr lang="zh-CN" altLang="en-US" sz="2400" b="1">
                <a:solidFill>
                  <a:schemeClr val="bg1"/>
                </a:solidFill>
                <a:latin typeface="微软雅黑" panose="020B0503020204020204" charset="-122"/>
                <a:ea typeface="微软雅黑" panose="020B0503020204020204" charset="-122"/>
              </a:rPr>
              <a:t>提升学习力</a:t>
            </a:r>
            <a:endParaRPr lang="zh-CN" altLang="en-US" sz="2400" b="1">
              <a:solidFill>
                <a:schemeClr val="bg1"/>
              </a:solidFill>
              <a:latin typeface="微软雅黑" panose="020B0503020204020204" charset="-122"/>
              <a:ea typeface="微软雅黑" panose="020B0503020204020204" charset="-122"/>
            </a:endParaRPr>
          </a:p>
          <a:p>
            <a:pPr marL="342900" indent="-342900">
              <a:lnSpc>
                <a:spcPts val="5000"/>
              </a:lnSpc>
              <a:buFont typeface="Wingdings" panose="05000000000000000000" pitchFamily="2" charset="2"/>
              <a:buChar char="Ø"/>
            </a:pPr>
            <a:r>
              <a:rPr lang="zh-CN" altLang="en-US" sz="2400" b="1">
                <a:solidFill>
                  <a:schemeClr val="bg1"/>
                </a:solidFill>
                <a:latin typeface="微软雅黑" panose="020B0503020204020204" charset="-122"/>
                <a:ea typeface="微软雅黑" panose="020B0503020204020204" charset="-122"/>
              </a:rPr>
              <a:t>提升理解力</a:t>
            </a:r>
            <a:endParaRPr lang="zh-CN" altLang="en-US" sz="2400" b="1">
              <a:solidFill>
                <a:schemeClr val="bg1"/>
              </a:solidFill>
              <a:latin typeface="微软雅黑" panose="020B0503020204020204" charset="-122"/>
              <a:ea typeface="微软雅黑" panose="020B0503020204020204" charset="-122"/>
            </a:endParaRPr>
          </a:p>
          <a:p>
            <a:pPr marL="342900" indent="-342900">
              <a:lnSpc>
                <a:spcPts val="5000"/>
              </a:lnSpc>
              <a:buFont typeface="Wingdings" panose="05000000000000000000" pitchFamily="2" charset="2"/>
              <a:buChar char="Ø"/>
            </a:pPr>
            <a:r>
              <a:rPr lang="zh-CN" altLang="en-US" sz="2400" b="1">
                <a:solidFill>
                  <a:schemeClr val="bg1"/>
                </a:solidFill>
                <a:latin typeface="微软雅黑" panose="020B0503020204020204" charset="-122"/>
                <a:ea typeface="微软雅黑" panose="020B0503020204020204" charset="-122"/>
              </a:rPr>
              <a:t>提升执行力</a:t>
            </a:r>
            <a:endParaRPr lang="zh-CN" altLang="en-US" sz="2400" b="1">
              <a:solidFill>
                <a:schemeClr val="bg1"/>
              </a:solidFill>
              <a:latin typeface="微软雅黑" panose="020B0503020204020204" charset="-122"/>
              <a:ea typeface="微软雅黑" panose="020B0503020204020204" charset="-122"/>
            </a:endParaRPr>
          </a:p>
          <a:p>
            <a:pPr marL="342900" indent="-342900">
              <a:lnSpc>
                <a:spcPts val="5000"/>
              </a:lnSpc>
              <a:buFont typeface="Wingdings" panose="05000000000000000000" pitchFamily="2" charset="2"/>
              <a:buChar char="Ø"/>
            </a:pPr>
            <a:r>
              <a:rPr lang="zh-CN" altLang="en-US" sz="2400" b="1">
                <a:solidFill>
                  <a:schemeClr val="bg1"/>
                </a:solidFill>
                <a:latin typeface="微软雅黑" panose="020B0503020204020204" charset="-122"/>
                <a:ea typeface="微软雅黑" panose="020B0503020204020204" charset="-122"/>
              </a:rPr>
              <a:t>提升创新力</a:t>
            </a:r>
            <a:endParaRPr lang="zh-CN" altLang="en-US" sz="2400" b="1">
              <a:solidFill>
                <a:schemeClr val="bg1"/>
              </a:solidFill>
              <a:latin typeface="微软雅黑" panose="020B0503020204020204" charset="-122"/>
              <a:ea typeface="微软雅黑" panose="020B0503020204020204" charset="-122"/>
            </a:endParaRPr>
          </a:p>
          <a:p>
            <a:pPr marL="342900" indent="-342900">
              <a:lnSpc>
                <a:spcPts val="5000"/>
              </a:lnSpc>
              <a:buFont typeface="Wingdings" panose="05000000000000000000" pitchFamily="2" charset="2"/>
              <a:buChar char="Ø"/>
            </a:pPr>
            <a:r>
              <a:rPr lang="zh-CN" altLang="en-US" sz="2400" b="1">
                <a:solidFill>
                  <a:schemeClr val="bg1"/>
                </a:solidFill>
                <a:latin typeface="微软雅黑" panose="020B0503020204020204" charset="-122"/>
                <a:ea typeface="微软雅黑" panose="020B0503020204020204" charset="-122"/>
              </a:rPr>
              <a:t>提升协同力</a:t>
            </a:r>
            <a:endParaRPr lang="zh-CN" altLang="en-US" sz="2400" b="1">
              <a:solidFill>
                <a:schemeClr val="bg1"/>
              </a:solidFill>
              <a:latin typeface="微软雅黑" panose="020B0503020204020204" charset="-122"/>
              <a:ea typeface="微软雅黑" panose="020B0503020204020204" charset="-122"/>
            </a:endParaRPr>
          </a:p>
          <a:p>
            <a:pPr marL="342900" indent="-342900">
              <a:lnSpc>
                <a:spcPts val="5000"/>
              </a:lnSpc>
              <a:buFont typeface="Wingdings" panose="05000000000000000000" pitchFamily="2" charset="2"/>
              <a:buChar char="Ø"/>
            </a:pPr>
            <a:r>
              <a:rPr lang="zh-CN" altLang="en-US" sz="2400" b="1">
                <a:solidFill>
                  <a:schemeClr val="bg1"/>
                </a:solidFill>
                <a:latin typeface="微软雅黑" panose="020B0503020204020204" charset="-122"/>
                <a:ea typeface="微软雅黑" panose="020B0503020204020204" charset="-122"/>
              </a:rPr>
              <a:t>提升开拓力</a:t>
            </a:r>
            <a:endParaRPr lang="zh-CN" altLang="en-US" sz="2400" b="1">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p:txBody>
          <a:bodyPr/>
          <a:lstStyle/>
          <a:p>
            <a:endParaRPr lang="zh-CN" altLang="en-US" smtClean="0"/>
          </a:p>
        </p:txBody>
      </p:sp>
      <p:sp>
        <p:nvSpPr>
          <p:cNvPr id="47106" name="内容占位符 2"/>
          <p:cNvSpPr>
            <a:spLocks noGrp="1"/>
          </p:cNvSpPr>
          <p:nvPr>
            <p:ph idx="1"/>
          </p:nvPr>
        </p:nvSpPr>
        <p:spPr>
          <a:xfrm>
            <a:off x="2339975" y="1989138"/>
            <a:ext cx="5364163" cy="4464050"/>
          </a:xfrm>
        </p:spPr>
        <p:txBody>
          <a:bodyPr/>
          <a:lstStyle/>
          <a:p>
            <a:pPr eaLnBrk="1" hangingPunct="1">
              <a:lnSpc>
                <a:spcPts val="4000"/>
              </a:lnSpc>
              <a:buFontTx/>
              <a:buNone/>
            </a:pPr>
            <a:r>
              <a:rPr lang="zh-CN" altLang="en-US" sz="2800" b="1" smtClean="0">
                <a:solidFill>
                  <a:schemeClr val="bg1"/>
                </a:solidFill>
                <a:latin typeface="微软雅黑" panose="020B0503020204020204" charset="-122"/>
                <a:ea typeface="微软雅黑" panose="020B0503020204020204" charset="-122"/>
              </a:rPr>
              <a:t>一年熟悉岗位和人脉</a:t>
            </a:r>
            <a:endParaRPr lang="zh-CN" altLang="en-US" sz="2800" b="1" smtClean="0">
              <a:solidFill>
                <a:schemeClr val="bg1"/>
              </a:solidFill>
              <a:latin typeface="微软雅黑" panose="020B0503020204020204" charset="-122"/>
              <a:ea typeface="微软雅黑" panose="020B0503020204020204" charset="-122"/>
            </a:endParaRPr>
          </a:p>
          <a:p>
            <a:pPr eaLnBrk="1" hangingPunct="1">
              <a:lnSpc>
                <a:spcPts val="4000"/>
              </a:lnSpc>
              <a:buFontTx/>
              <a:buNone/>
            </a:pPr>
            <a:r>
              <a:rPr lang="zh-CN" altLang="en-US" sz="2800" b="1" smtClean="0">
                <a:solidFill>
                  <a:schemeClr val="bg1"/>
                </a:solidFill>
                <a:latin typeface="微软雅黑" panose="020B0503020204020204" charset="-122"/>
                <a:ea typeface="微软雅黑" panose="020B0503020204020204" charset="-122"/>
              </a:rPr>
              <a:t>二年精通专业和政策</a:t>
            </a:r>
            <a:endParaRPr lang="zh-CN" altLang="en-US" sz="2800" b="1" smtClean="0">
              <a:solidFill>
                <a:schemeClr val="bg1"/>
              </a:solidFill>
              <a:latin typeface="微软雅黑" panose="020B0503020204020204" charset="-122"/>
              <a:ea typeface="微软雅黑" panose="020B0503020204020204" charset="-122"/>
            </a:endParaRPr>
          </a:p>
          <a:p>
            <a:pPr eaLnBrk="1" hangingPunct="1">
              <a:lnSpc>
                <a:spcPts val="4000"/>
              </a:lnSpc>
              <a:buFontTx/>
              <a:buNone/>
            </a:pPr>
            <a:r>
              <a:rPr lang="zh-CN" altLang="en-US" sz="2800" b="1" smtClean="0">
                <a:solidFill>
                  <a:schemeClr val="bg1"/>
                </a:solidFill>
                <a:latin typeface="微软雅黑" panose="020B0503020204020204" charset="-122"/>
                <a:ea typeface="微软雅黑" panose="020B0503020204020204" charset="-122"/>
              </a:rPr>
              <a:t>三年成为专家和权威</a:t>
            </a:r>
            <a:endParaRPr lang="zh-CN" altLang="en-US" sz="2800" b="1" smtClean="0">
              <a:solidFill>
                <a:schemeClr val="bg1"/>
              </a:solidFill>
              <a:latin typeface="微软雅黑" panose="020B0503020204020204" charset="-122"/>
              <a:ea typeface="微软雅黑" panose="020B0503020204020204" charset="-122"/>
            </a:endParaRPr>
          </a:p>
        </p:txBody>
      </p:sp>
      <p:sp>
        <p:nvSpPr>
          <p:cNvPr id="4" name="内容占位符 2"/>
          <p:cNvSpPr txBox="1"/>
          <p:nvPr/>
        </p:nvSpPr>
        <p:spPr bwMode="auto">
          <a:xfrm>
            <a:off x="468313" y="4365625"/>
            <a:ext cx="8280400" cy="792163"/>
          </a:xfrm>
          <a:prstGeom prst="rect">
            <a:avLst/>
          </a:prstGeom>
          <a:noFill/>
          <a:ln w="9525">
            <a:noFill/>
            <a:miter lim="800000"/>
          </a:ln>
        </p:spPr>
        <p:txBody>
          <a:bodyPr/>
          <a:lstStyle/>
          <a:p>
            <a:pPr marL="342900" indent="-342900" eaLnBrk="0" hangingPunct="0">
              <a:spcBef>
                <a:spcPct val="20000"/>
              </a:spcBef>
              <a:defRPr/>
            </a:pPr>
            <a:r>
              <a:rPr lang="zh-CN" altLang="en-US" sz="3200" b="1" kern="0" dirty="0">
                <a:solidFill>
                  <a:srgbClr val="FFFF00"/>
                </a:solidFill>
                <a:latin typeface="黑体" panose="02010609060101010101" pitchFamily="49" charset="-122"/>
                <a:ea typeface="黑体" panose="02010609060101010101" pitchFamily="49" charset="-122"/>
              </a:rPr>
              <a:t>   想干事、能干事、干成事、不出事</a:t>
            </a:r>
            <a:endParaRPr lang="zh-CN" altLang="en-US" sz="3200" b="1" kern="0" dirty="0">
              <a:solidFill>
                <a:srgbClr val="FFFF00"/>
              </a:solidFill>
              <a:latin typeface="黑体" panose="02010609060101010101" pitchFamily="49" charset="-122"/>
              <a:ea typeface="黑体" panose="02010609060101010101" pitchFamily="49" charset="-122"/>
            </a:endParaRPr>
          </a:p>
          <a:p>
            <a:pPr marL="342900" indent="-342900" eaLnBrk="0" hangingPunct="0">
              <a:spcBef>
                <a:spcPct val="20000"/>
              </a:spcBef>
              <a:buFontTx/>
              <a:buChar char="•"/>
              <a:defRPr/>
            </a:pPr>
            <a:endParaRPr lang="zh-CN" altLang="en-US" sz="3200" kern="0" dirty="0">
              <a:latin typeface="+mn-lt"/>
              <a:ea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标题 1"/>
          <p:cNvSpPr>
            <a:spLocks noGrp="1"/>
          </p:cNvSpPr>
          <p:nvPr>
            <p:ph type="title"/>
          </p:nvPr>
        </p:nvSpPr>
        <p:spPr>
          <a:xfrm>
            <a:off x="468313" y="2276475"/>
            <a:ext cx="8229600" cy="1143000"/>
          </a:xfrm>
        </p:spPr>
        <p:txBody>
          <a:bodyPr/>
          <a:lstStyle/>
          <a:p>
            <a:r>
              <a:rPr lang="zh-CN" altLang="en-US" b="1" smtClean="0">
                <a:solidFill>
                  <a:srgbClr val="FFFF00"/>
                </a:solidFill>
                <a:latin typeface="黑体" panose="02010609060101010101" pitchFamily="49" charset="-122"/>
                <a:ea typeface="黑体" panose="02010609060101010101" pitchFamily="49" charset="-122"/>
              </a:rPr>
              <a:t>二、发展规划</a:t>
            </a:r>
            <a:r>
              <a:rPr lang="en-US" altLang="zh-CN" b="1" smtClean="0">
                <a:solidFill>
                  <a:srgbClr val="FFFF00"/>
                </a:solidFill>
                <a:latin typeface="黑体" panose="02010609060101010101" pitchFamily="49" charset="-122"/>
                <a:ea typeface="黑体" panose="02010609060101010101" pitchFamily="49" charset="-122"/>
              </a:rPr>
              <a:t>——</a:t>
            </a:r>
            <a:r>
              <a:rPr lang="zh-CN" altLang="en-US" b="1" smtClean="0">
                <a:solidFill>
                  <a:srgbClr val="FFFF00"/>
                </a:solidFill>
                <a:latin typeface="黑体" panose="02010609060101010101" pitchFamily="49" charset="-122"/>
                <a:ea typeface="黑体" panose="02010609060101010101" pitchFamily="49" charset="-122"/>
              </a:rPr>
              <a:t>不讲不重要</a:t>
            </a:r>
            <a:endParaRPr lang="en-US" altLang="zh-CN" b="1" smtClean="0">
              <a:solidFill>
                <a:srgbClr val="FFFF00"/>
              </a:solidFill>
              <a:latin typeface="黑体" panose="02010609060101010101" pitchFamily="49" charset="-122"/>
              <a:ea typeface="黑体" panose="02010609060101010101" pitchFamily="49" charset="-122"/>
            </a:endParaRPr>
          </a:p>
        </p:txBody>
      </p:sp>
      <p:sp>
        <p:nvSpPr>
          <p:cNvPr id="52226" name="内容占位符 2"/>
          <p:cNvSpPr>
            <a:spLocks noGrp="1"/>
          </p:cNvSpPr>
          <p:nvPr>
            <p:ph idx="1"/>
          </p:nvPr>
        </p:nvSpPr>
        <p:spPr>
          <a:xfrm>
            <a:off x="395288" y="1700213"/>
            <a:ext cx="8229600" cy="4525962"/>
          </a:xfrm>
        </p:spPr>
        <p:txBody>
          <a:bodyPr/>
          <a:lstStyle/>
          <a:p>
            <a:endParaRPr lang="zh-CN" alt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1412776"/>
            <a:ext cx="8229600" cy="4392488"/>
          </a:xfrm>
        </p:spPr>
        <p:style>
          <a:lnRef idx="0">
            <a:schemeClr val="accent6"/>
          </a:lnRef>
          <a:fillRef idx="3">
            <a:schemeClr val="accent6"/>
          </a:fillRef>
          <a:effectRef idx="3">
            <a:schemeClr val="accent6"/>
          </a:effectRef>
          <a:fontRef idx="minor">
            <a:schemeClr val="lt1"/>
          </a:fontRef>
        </p:style>
        <p:txBody>
          <a:bodyPr>
            <a:noAutofit/>
          </a:bodyPr>
          <a:lstStyle/>
          <a:p>
            <a:pPr>
              <a:lnSpc>
                <a:spcPts val="3600"/>
              </a:lnSpc>
            </a:pPr>
            <a:r>
              <a:rPr lang="zh-CN" altLang="zh-CN" sz="2000" b="1" dirty="0">
                <a:solidFill>
                  <a:schemeClr val="bg1"/>
                </a:solidFill>
              </a:rPr>
              <a:t>乔治</a:t>
            </a:r>
            <a:r>
              <a:rPr lang="zh-CN" altLang="zh-CN" sz="2000" b="1" dirty="0" smtClean="0">
                <a:solidFill>
                  <a:schemeClr val="bg1"/>
                </a:solidFill>
              </a:rPr>
              <a:t>·凯</a:t>
            </a:r>
            <a:r>
              <a:rPr lang="zh-CN" altLang="zh-CN" sz="2000" b="1" dirty="0">
                <a:solidFill>
                  <a:schemeClr val="bg1"/>
                </a:solidFill>
              </a:rPr>
              <a:t>勒在</a:t>
            </a:r>
            <a:r>
              <a:rPr lang="zh-CN" altLang="zh-CN" sz="2000" b="1" dirty="0" smtClean="0">
                <a:solidFill>
                  <a:schemeClr val="bg1"/>
                </a:solidFill>
              </a:rPr>
              <a:t>《大学战略与规划：美国高等教育管理革命》</a:t>
            </a:r>
            <a:r>
              <a:rPr lang="zh-CN" altLang="en-US" sz="2000" b="1" dirty="0" smtClean="0">
                <a:solidFill>
                  <a:schemeClr val="bg1"/>
                </a:solidFill>
              </a:rPr>
              <a:t>提到：</a:t>
            </a:r>
            <a:r>
              <a:rPr lang="zh-CN" altLang="zh-CN" sz="2000" b="1" dirty="0" smtClean="0">
                <a:solidFill>
                  <a:schemeClr val="bg1"/>
                </a:solidFill>
              </a:rPr>
              <a:t>大学</a:t>
            </a:r>
            <a:r>
              <a:rPr lang="zh-CN" altLang="zh-CN" sz="2000" b="1" dirty="0">
                <a:solidFill>
                  <a:schemeClr val="bg1"/>
                </a:solidFill>
              </a:rPr>
              <a:t>战略规划是一个没有终止的过程</a:t>
            </a:r>
            <a:r>
              <a:rPr lang="zh-CN" altLang="zh-CN" sz="2000" b="1" dirty="0" smtClean="0">
                <a:solidFill>
                  <a:schemeClr val="bg1"/>
                </a:solidFill>
              </a:rPr>
              <a:t>，它</a:t>
            </a:r>
            <a:r>
              <a:rPr lang="zh-CN" altLang="zh-CN" sz="2000" b="1" dirty="0">
                <a:solidFill>
                  <a:schemeClr val="bg1"/>
                </a:solidFill>
              </a:rPr>
              <a:t>可以引导一个组织通往预先设计的未来状态之中</a:t>
            </a:r>
            <a:r>
              <a:rPr lang="zh-CN" altLang="zh-CN" sz="2000" b="1" dirty="0" smtClean="0">
                <a:solidFill>
                  <a:schemeClr val="bg1"/>
                </a:solidFill>
              </a:rPr>
              <a:t>。</a:t>
            </a:r>
            <a:endParaRPr lang="zh-CN" altLang="zh-CN" sz="2000" b="1" dirty="0" smtClean="0">
              <a:solidFill>
                <a:schemeClr val="bg1"/>
              </a:solidFill>
            </a:endParaRPr>
          </a:p>
          <a:p>
            <a:pPr>
              <a:lnSpc>
                <a:spcPts val="3600"/>
              </a:lnSpc>
            </a:pPr>
            <a:r>
              <a:rPr lang="zh-CN" altLang="zh-CN" sz="2000" b="1" dirty="0" smtClean="0">
                <a:solidFill>
                  <a:schemeClr val="bg1"/>
                </a:solidFill>
              </a:rPr>
              <a:t>做规划，实质上</a:t>
            </a:r>
            <a:r>
              <a:rPr lang="zh-CN" altLang="zh-CN" sz="2000" b="1" dirty="0">
                <a:solidFill>
                  <a:schemeClr val="bg1"/>
                </a:solidFill>
              </a:rPr>
              <a:t>就是“</a:t>
            </a:r>
            <a:r>
              <a:rPr lang="zh-CN" altLang="zh-CN" sz="2000" b="1" dirty="0" smtClean="0">
                <a:solidFill>
                  <a:schemeClr val="bg1"/>
                </a:solidFill>
              </a:rPr>
              <a:t>谋，</a:t>
            </a:r>
            <a:r>
              <a:rPr lang="zh-CN" altLang="zh-CN" sz="2000" b="1" dirty="0">
                <a:solidFill>
                  <a:schemeClr val="bg1"/>
                </a:solidFill>
              </a:rPr>
              <a:t>是一种思维方式，是一种思维能力。先谋后动，远谋近施，做长远之谋，做全局之谋，离不开科学的思维方式。科学思维方式犹如一把金钥匙，为人们打开科学谋划之门</a:t>
            </a:r>
            <a:r>
              <a:rPr lang="zh-CN" altLang="zh-CN" sz="2000" b="1" dirty="0" smtClean="0">
                <a:solidFill>
                  <a:schemeClr val="bg1"/>
                </a:solidFill>
              </a:rPr>
              <a:t>。</a:t>
            </a:r>
            <a:endParaRPr lang="en-US" altLang="zh-CN" sz="2000" b="1" dirty="0">
              <a:solidFill>
                <a:schemeClr val="bg1"/>
              </a:solidFill>
            </a:endParaRPr>
          </a:p>
          <a:p>
            <a:pPr>
              <a:lnSpc>
                <a:spcPts val="3600"/>
              </a:lnSpc>
            </a:pPr>
            <a:r>
              <a:rPr lang="zh-CN" altLang="zh-CN" sz="2000" b="1" dirty="0" smtClean="0">
                <a:solidFill>
                  <a:schemeClr val="bg1"/>
                </a:solidFill>
              </a:rPr>
              <a:t>在</a:t>
            </a:r>
            <a:r>
              <a:rPr lang="zh-CN" altLang="zh-CN" sz="2000" b="1" dirty="0">
                <a:solidFill>
                  <a:schemeClr val="bg1"/>
                </a:solidFill>
              </a:rPr>
              <a:t>一个规划周期内，不管是五年还是十年，大学发展要达到什么目标、开展什么工作、解决什么问题、采取什么重大措施，都是战略规划必须做出回答的</a:t>
            </a:r>
            <a:r>
              <a:rPr lang="zh-CN" altLang="zh-CN" sz="2000" b="1" dirty="0" smtClean="0">
                <a:solidFill>
                  <a:schemeClr val="bg1"/>
                </a:solidFill>
              </a:rPr>
              <a:t>。</a:t>
            </a:r>
            <a:endParaRPr lang="zh-CN" altLang="zh-CN" sz="2000" b="1" dirty="0" smtClean="0">
              <a:solidFill>
                <a:schemeClr val="bg1"/>
              </a:solidFill>
            </a:endParaRPr>
          </a:p>
        </p:txBody>
      </p:sp>
      <p:sp>
        <p:nvSpPr>
          <p:cNvPr id="4" name="标题 3"/>
          <p:cNvSpPr>
            <a:spLocks noGrp="1"/>
          </p:cNvSpPr>
          <p:nvPr>
            <p:ph type="title"/>
          </p:nvPr>
        </p:nvSpPr>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5"/>
          <p:cNvSpPr txBox="1"/>
          <p:nvPr/>
        </p:nvSpPr>
        <p:spPr>
          <a:xfrm>
            <a:off x="4211960" y="1988840"/>
            <a:ext cx="4221162" cy="2693987"/>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nSpc>
                <a:spcPct val="150000"/>
              </a:lnSpc>
            </a:pPr>
            <a:r>
              <a:rPr lang="zh-CN" altLang="en-US" sz="3200" b="1" dirty="0">
                <a:latin typeface="微软雅黑" panose="020B0503020204020204" charset="-122"/>
                <a:ea typeface="微软雅黑" panose="020B0503020204020204" charset="-122"/>
              </a:rPr>
              <a:t>      </a:t>
            </a:r>
            <a:r>
              <a:rPr lang="zh-CN" altLang="en-US" sz="2800" b="1" dirty="0">
                <a:latin typeface="微软雅黑" panose="020B0503020204020204" charset="-122"/>
                <a:ea typeface="微软雅黑" panose="020B0503020204020204" charset="-122"/>
              </a:rPr>
              <a:t>发展规划是高校对于未来一定时期内所要达到的发展目标及其实施路径的系统设计</a:t>
            </a:r>
            <a:endParaRPr lang="zh-CN" altLang="en-US" sz="2800" b="1" dirty="0">
              <a:latin typeface="微软雅黑" panose="020B0503020204020204" charset="-122"/>
              <a:ea typeface="微软雅黑" panose="020B0503020204020204" charset="-122"/>
            </a:endParaRPr>
          </a:p>
        </p:txBody>
      </p:sp>
      <p:pic>
        <p:nvPicPr>
          <p:cNvPr id="13318" name="Picture 2"/>
          <p:cNvPicPr>
            <a:picLocks noChangeAspect="1"/>
          </p:cNvPicPr>
          <p:nvPr/>
        </p:nvPicPr>
        <p:blipFill>
          <a:blip r:embed="rId1" cstate="print"/>
          <a:stretch>
            <a:fillRect/>
          </a:stretch>
        </p:blipFill>
        <p:spPr>
          <a:xfrm>
            <a:off x="755576" y="1772816"/>
            <a:ext cx="3240087" cy="3186113"/>
          </a:xfrm>
          <a:prstGeom prst="rect">
            <a:avLst/>
          </a:prstGeom>
          <a:noFill/>
          <a:ln w="9525">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31840" y="1484783"/>
            <a:ext cx="5544616" cy="2952329"/>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endParaRPr lang="en-US" altLang="zh-CN" sz="2000" b="1" dirty="0" smtClean="0">
              <a:solidFill>
                <a:srgbClr val="FF0000"/>
              </a:solidFill>
            </a:endParaRPr>
          </a:p>
          <a:p>
            <a:r>
              <a:rPr lang="zh-CN" altLang="en-US" sz="2000" b="1" dirty="0" smtClean="0">
                <a:solidFill>
                  <a:srgbClr val="FF0000"/>
                </a:solidFill>
              </a:rPr>
              <a:t>发</a:t>
            </a:r>
            <a:r>
              <a:rPr lang="zh-CN" altLang="en-US" sz="2000" b="1" dirty="0">
                <a:solidFill>
                  <a:srgbClr val="FF0000"/>
                </a:solidFill>
              </a:rPr>
              <a:t>扬钉钉子的精神，一张好的蓝图一</a:t>
            </a:r>
            <a:r>
              <a:rPr lang="zh-CN" altLang="en-US" sz="2000" b="1" dirty="0" smtClean="0">
                <a:solidFill>
                  <a:srgbClr val="FF0000"/>
                </a:solidFill>
              </a:rPr>
              <a:t>干到底</a:t>
            </a:r>
            <a:endParaRPr lang="zh-CN" altLang="en-US" sz="2000" b="1" dirty="0" smtClean="0">
              <a:solidFill>
                <a:srgbClr val="FF0000"/>
              </a:solidFill>
            </a:endParaRPr>
          </a:p>
          <a:p>
            <a:r>
              <a:rPr lang="zh-CN" altLang="en-US" sz="2000" b="1" dirty="0" smtClean="0">
                <a:solidFill>
                  <a:srgbClr val="FF0000"/>
                </a:solidFill>
              </a:rPr>
              <a:t>我们</a:t>
            </a:r>
            <a:r>
              <a:rPr lang="zh-CN" altLang="en-US" sz="2000" b="1" dirty="0">
                <a:solidFill>
                  <a:srgbClr val="FF0000"/>
                </a:solidFill>
              </a:rPr>
              <a:t>要有钉钉子的精神，钉钉子往往不是一锤子就能钉好的，而是要一锤一锤接着敲，直到把钉子钉实钉牢，钉牢一颗再钉下一颗，不断钉下去，必然大有成效。</a:t>
            </a:r>
            <a:r>
              <a:rPr lang="zh-CN" altLang="en-US" sz="2000" b="1" dirty="0">
                <a:solidFill>
                  <a:srgbClr val="002060"/>
                </a:solidFill>
              </a:rPr>
              <a:t>如果东一榔头西一棒子，结果很可能是一颗钉子都钉不上、钉不牢</a:t>
            </a:r>
            <a:r>
              <a:rPr lang="zh-CN" altLang="en-US" sz="2000" b="1" dirty="0" smtClean="0">
                <a:solidFill>
                  <a:srgbClr val="002060"/>
                </a:solidFill>
              </a:rPr>
              <a:t>。</a:t>
            </a:r>
            <a:endParaRPr lang="zh-CN" altLang="en-US" sz="2000" b="1" dirty="0" smtClean="0">
              <a:solidFill>
                <a:srgbClr val="002060"/>
              </a:solidFill>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1244" r="10732"/>
          <a:stretch>
            <a:fillRect/>
          </a:stretch>
        </p:blipFill>
        <p:spPr>
          <a:xfrm>
            <a:off x="467544" y="1412776"/>
            <a:ext cx="2434856" cy="3120657"/>
          </a:xfrm>
          <a:prstGeom prst="rect">
            <a:avLst/>
          </a:prstGeom>
        </p:spPr>
      </p:pic>
      <p:sp>
        <p:nvSpPr>
          <p:cNvPr id="6" name="内容占位符 2"/>
          <p:cNvSpPr txBox="1"/>
          <p:nvPr/>
        </p:nvSpPr>
        <p:spPr>
          <a:xfrm>
            <a:off x="611560" y="4581128"/>
            <a:ext cx="7862368" cy="1751154"/>
          </a:xfrm>
          <a:prstGeom prst="rect">
            <a:avLst/>
          </a:prstGeom>
        </p:spPr>
        <p:txBody>
          <a:bodyPr vert="horz" lIns="91440" tIns="45720" rIns="91440" bIns="45720" rtlCol="0">
            <a:normAutofit/>
          </a:bodyPr>
          <a:lstStyle>
            <a:lvl1pPr marL="355600" indent="-355600" algn="just" defTabSz="914400" rtl="0" eaLnBrk="1" latinLnBrk="0" hangingPunct="1">
              <a:lnSpc>
                <a:spcPct val="120000"/>
              </a:lnSpc>
              <a:spcBef>
                <a:spcPts val="600"/>
              </a:spcBef>
              <a:buClr>
                <a:schemeClr val="tx1">
                  <a:lumMod val="75000"/>
                  <a:lumOff val="25000"/>
                </a:schemeClr>
              </a:buClr>
              <a:buSzPct val="88000"/>
              <a:buFont typeface="Wingdings" panose="05000000000000000000" pitchFamily="2" charset="2"/>
              <a:buChar char=""/>
              <a:defRPr sz="2200" b="1" kern="1200">
                <a:solidFill>
                  <a:schemeClr val="tx1">
                    <a:lumMod val="75000"/>
                    <a:lumOff val="25000"/>
                  </a:schemeClr>
                </a:solidFill>
                <a:latin typeface="黑体" panose="02010609060101010101" pitchFamily="49" charset="-122"/>
                <a:ea typeface="黑体" panose="02010609060101010101" pitchFamily="49" charset="-122"/>
                <a:cs typeface="+mn-cs"/>
              </a:defRPr>
            </a:lvl1pPr>
            <a:lvl2pPr marL="685800" indent="-330200" algn="just" defTabSz="914400" rtl="0" eaLnBrk="1" latinLnBrk="0" hangingPunct="1">
              <a:lnSpc>
                <a:spcPct val="120000"/>
              </a:lnSpc>
              <a:spcBef>
                <a:spcPts val="600"/>
              </a:spcBef>
              <a:buClr>
                <a:schemeClr val="tx1">
                  <a:lumMod val="75000"/>
                  <a:lumOff val="25000"/>
                </a:schemeClr>
              </a:buClr>
              <a:buSzPct val="88000"/>
              <a:buFont typeface="Wingdings" panose="05000000000000000000" pitchFamily="2" charset="2"/>
              <a:buChar char="u"/>
              <a:defRPr sz="1800" b="1" kern="1200">
                <a:solidFill>
                  <a:schemeClr val="tx1">
                    <a:lumMod val="75000"/>
                    <a:lumOff val="25000"/>
                  </a:schemeClr>
                </a:solidFill>
                <a:latin typeface="幼圆" panose="02010509060101010101" pitchFamily="49" charset="-122"/>
                <a:ea typeface="幼圆" panose="02010509060101010101" pitchFamily="49" charset="-122"/>
                <a:cs typeface="+mn-cs"/>
              </a:defRPr>
            </a:lvl2pPr>
            <a:lvl3pPr marL="1143000" indent="-228600" algn="just" defTabSz="914400" rtl="0" eaLnBrk="1" latinLnBrk="0" hangingPunct="1">
              <a:lnSpc>
                <a:spcPct val="120000"/>
              </a:lnSpc>
              <a:spcBef>
                <a:spcPts val="600"/>
              </a:spcBef>
              <a:buClr>
                <a:schemeClr val="tx1">
                  <a:lumMod val="75000"/>
                  <a:lumOff val="25000"/>
                </a:schemeClr>
              </a:buClr>
              <a:buSzPct val="88000"/>
              <a:buFont typeface="Wingdings" panose="05000000000000000000" pitchFamily="2" charset="2"/>
              <a:buChar char=""/>
              <a:defRPr sz="1600" b="1" kern="1200">
                <a:solidFill>
                  <a:schemeClr val="tx1">
                    <a:lumMod val="75000"/>
                    <a:lumOff val="25000"/>
                  </a:schemeClr>
                </a:solidFill>
                <a:latin typeface="黑体" panose="02010609060101010101" pitchFamily="49" charset="-122"/>
                <a:ea typeface="黑体" panose="02010609060101010101" pitchFamily="49" charset="-122"/>
                <a:cs typeface="+mn-cs"/>
              </a:defRPr>
            </a:lvl3pPr>
            <a:lvl4pPr marL="1600200" indent="-228600" algn="just" defTabSz="914400" rtl="0" eaLnBrk="1" latinLnBrk="0" hangingPunct="1">
              <a:lnSpc>
                <a:spcPct val="120000"/>
              </a:lnSpc>
              <a:spcBef>
                <a:spcPts val="600"/>
              </a:spcBef>
              <a:buClr>
                <a:schemeClr val="tx1">
                  <a:lumMod val="75000"/>
                  <a:lumOff val="25000"/>
                </a:schemeClr>
              </a:buClr>
              <a:buSzPct val="88000"/>
              <a:buFont typeface="Wingdings" panose="05000000000000000000" pitchFamily="2" charset="2"/>
              <a:buChar char=""/>
              <a:defRPr sz="1400" b="1" kern="1200">
                <a:solidFill>
                  <a:schemeClr val="tx1">
                    <a:lumMod val="75000"/>
                    <a:lumOff val="25000"/>
                  </a:schemeClr>
                </a:solidFill>
                <a:latin typeface="黑体" panose="02010609060101010101" pitchFamily="49" charset="-122"/>
                <a:ea typeface="黑体" panose="02010609060101010101" pitchFamily="49" charset="-122"/>
                <a:cs typeface="+mn-cs"/>
              </a:defRPr>
            </a:lvl4pPr>
            <a:lvl5pPr marL="2057400" indent="-228600" algn="just" defTabSz="914400" rtl="0" eaLnBrk="1" latinLnBrk="0" hangingPunct="1">
              <a:lnSpc>
                <a:spcPct val="120000"/>
              </a:lnSpc>
              <a:spcBef>
                <a:spcPts val="600"/>
              </a:spcBef>
              <a:buClr>
                <a:schemeClr val="tx1">
                  <a:lumMod val="75000"/>
                  <a:lumOff val="25000"/>
                </a:schemeClr>
              </a:buClr>
              <a:buSzPct val="88000"/>
              <a:buFont typeface="Wingdings" panose="05000000000000000000" pitchFamily="2" charset="2"/>
              <a:buChar char=""/>
              <a:defRPr sz="1400" b="1" kern="1200">
                <a:solidFill>
                  <a:schemeClr val="tx1">
                    <a:lumMod val="75000"/>
                    <a:lumOff val="25000"/>
                  </a:schemeClr>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2060"/>
              </a:buClr>
            </a:pPr>
            <a:r>
              <a:rPr lang="zh-CN" altLang="en-US" dirty="0" smtClean="0">
                <a:solidFill>
                  <a:schemeClr val="bg1"/>
                </a:solidFill>
              </a:rPr>
              <a:t>我们要有“功成不必在我”的精神。一张好的蓝图，只要是科学的、切合实际的、符合人民愿望的，大家就要一茬一茬接着干，干出来的都是实绩，广大干部群众都会看在眼里、记在心里。</a:t>
            </a:r>
            <a:endParaRPr lang="zh-CN" altLang="en-US" dirty="0" smtClean="0">
              <a:solidFill>
                <a:schemeClr val="bg1"/>
              </a:solidFill>
            </a:endParaRPr>
          </a:p>
        </p:txBody>
      </p:sp>
      <p:sp>
        <p:nvSpPr>
          <p:cNvPr id="7" name="标题 6"/>
          <p:cNvSpPr>
            <a:spLocks noGrp="1"/>
          </p:cNvSpPr>
          <p:nvPr>
            <p:ph type="title"/>
          </p:nvPr>
        </p:nvSpPr>
        <p:spPr/>
        <p:txBody>
          <a:body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a:xfrm>
            <a:off x="323850" y="2420938"/>
            <a:ext cx="8229600" cy="1143000"/>
          </a:xfrm>
        </p:spPr>
        <p:txBody>
          <a:bodyPr/>
          <a:lstStyle/>
          <a:p>
            <a:r>
              <a:rPr lang="zh-CN" altLang="en-US" b="1" smtClean="0">
                <a:solidFill>
                  <a:srgbClr val="FFFF00"/>
                </a:solidFill>
                <a:latin typeface="黑体" panose="02010609060101010101" pitchFamily="49" charset="-122"/>
                <a:ea typeface="黑体" panose="02010609060101010101" pitchFamily="49" charset="-122"/>
              </a:rPr>
              <a:t>一、发展问题</a:t>
            </a:r>
            <a:r>
              <a:rPr lang="en-US" altLang="zh-CN" b="1" smtClean="0">
                <a:solidFill>
                  <a:srgbClr val="FFFF00"/>
                </a:solidFill>
                <a:latin typeface="黑体" panose="02010609060101010101" pitchFamily="49" charset="-122"/>
                <a:ea typeface="黑体" panose="02010609060101010101" pitchFamily="49" charset="-122"/>
              </a:rPr>
              <a:t>——</a:t>
            </a:r>
            <a:r>
              <a:rPr lang="zh-CN" altLang="en-US" b="1" smtClean="0">
                <a:solidFill>
                  <a:srgbClr val="FFFF00"/>
                </a:solidFill>
                <a:latin typeface="黑体" panose="02010609060101010101" pitchFamily="49" charset="-122"/>
                <a:ea typeface="黑体" panose="02010609060101010101" pitchFamily="49" charset="-122"/>
              </a:rPr>
              <a:t>不说不清楚</a:t>
            </a:r>
            <a:br>
              <a:rPr lang="en-US" altLang="zh-CN" b="1" smtClean="0">
                <a:solidFill>
                  <a:srgbClr val="FFFF00"/>
                </a:solidFill>
                <a:latin typeface="黑体" panose="02010609060101010101" pitchFamily="49" charset="-122"/>
                <a:ea typeface="黑体" panose="02010609060101010101" pitchFamily="49" charset="-122"/>
              </a:rPr>
            </a:br>
            <a:endParaRPr lang="zh-CN" alt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内容占位符 2"/>
          <p:cNvSpPr>
            <a:spLocks noGrp="1"/>
          </p:cNvSpPr>
          <p:nvPr>
            <p:ph idx="1"/>
          </p:nvPr>
        </p:nvSpPr>
        <p:spPr>
          <a:xfrm>
            <a:off x="468313" y="1628775"/>
            <a:ext cx="8229600" cy="4525963"/>
          </a:xfrm>
        </p:spPr>
        <p:txBody>
          <a:bodyPr/>
          <a:lstStyle/>
          <a:p>
            <a:endParaRPr lang="zh-CN" altLang="en-US" smtClean="0"/>
          </a:p>
        </p:txBody>
      </p:sp>
      <p:pic>
        <p:nvPicPr>
          <p:cNvPr id="53251" name="Picture 2"/>
          <p:cNvPicPr>
            <a:picLocks noChangeAspect="1" noChangeArrowheads="1"/>
          </p:cNvPicPr>
          <p:nvPr/>
        </p:nvPicPr>
        <p:blipFill>
          <a:blip r:embed="rId1" cstate="print"/>
          <a:srcRect/>
          <a:stretch>
            <a:fillRect/>
          </a:stretch>
        </p:blipFill>
        <p:spPr bwMode="auto">
          <a:xfrm>
            <a:off x="899592" y="1628800"/>
            <a:ext cx="7560839" cy="4543400"/>
          </a:xfrm>
          <a:prstGeom prst="rect">
            <a:avLst/>
          </a:prstGeom>
          <a:noFill/>
          <a:ln w="9525">
            <a:noFill/>
            <a:miter lim="800000"/>
            <a:headEnd/>
            <a:tailEnd/>
          </a:ln>
        </p:spPr>
      </p:pic>
      <p:sp>
        <p:nvSpPr>
          <p:cNvPr id="5" name="标题 4"/>
          <p:cNvSpPr>
            <a:spLocks noGrp="1"/>
          </p:cNvSpPr>
          <p:nvPr>
            <p:ph type="title"/>
          </p:nvPr>
        </p:nvSpPr>
        <p:spPr/>
        <p:txBody>
          <a:bodyPr/>
          <a:lstStyle/>
          <a:p>
            <a:endParaRPr lang="zh-CN"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矩形 134165"/>
          <p:cNvSpPr>
            <a:spLocks noChangeArrowheads="1"/>
          </p:cNvSpPr>
          <p:nvPr/>
        </p:nvSpPr>
        <p:spPr bwMode="auto">
          <a:xfrm>
            <a:off x="900113" y="2852738"/>
            <a:ext cx="3735387" cy="384175"/>
          </a:xfrm>
          <a:prstGeom prst="rect">
            <a:avLst/>
          </a:prstGeom>
          <a:noFill/>
          <a:ln w="9525">
            <a:noFill/>
            <a:miter lim="800000"/>
          </a:ln>
        </p:spPr>
        <p:txBody>
          <a:bodyPr>
            <a:spAutoFit/>
          </a:bodyPr>
          <a:lstStyle/>
          <a:p>
            <a:pPr>
              <a:lnSpc>
                <a:spcPct val="80000"/>
              </a:lnSpc>
              <a:buFont typeface="Arial" panose="020B0604020202020204" pitchFamily="34" charset="0"/>
              <a:buNone/>
            </a:pPr>
            <a:r>
              <a:rPr lang="zh-CN" altLang="en-US" sz="2400" b="1">
                <a:solidFill>
                  <a:srgbClr val="FFFF00"/>
                </a:solidFill>
                <a:latin typeface="楷体_GB2312"/>
                <a:ea typeface="楷体_GB2312"/>
                <a:cs typeface="楷体_GB2312"/>
                <a:sym typeface="Arial" panose="020B0604020202020204" pitchFamily="34" charset="0"/>
              </a:rPr>
              <a:t>发展目标和模式的调整</a:t>
            </a:r>
            <a:endParaRPr lang="zh-CN" altLang="en-US" sz="2400">
              <a:solidFill>
                <a:srgbClr val="FFFF00"/>
              </a:solidFill>
              <a:latin typeface="楷体_GB2312"/>
              <a:ea typeface="楷体_GB2312"/>
              <a:cs typeface="楷体_GB2312"/>
              <a:sym typeface="Arial" panose="020B0604020202020204" pitchFamily="34" charset="0"/>
            </a:endParaRPr>
          </a:p>
        </p:txBody>
      </p:sp>
      <p:sp>
        <p:nvSpPr>
          <p:cNvPr id="149507" name="矩形 134166"/>
          <p:cNvSpPr>
            <a:spLocks noChangeArrowheads="1"/>
          </p:cNvSpPr>
          <p:nvPr/>
        </p:nvSpPr>
        <p:spPr bwMode="auto">
          <a:xfrm>
            <a:off x="901700" y="3573463"/>
            <a:ext cx="3446463" cy="384175"/>
          </a:xfrm>
          <a:prstGeom prst="rect">
            <a:avLst/>
          </a:prstGeom>
          <a:noFill/>
          <a:ln w="9525">
            <a:noFill/>
            <a:miter lim="800000"/>
          </a:ln>
        </p:spPr>
        <p:txBody>
          <a:bodyPr>
            <a:spAutoFit/>
          </a:bodyPr>
          <a:lstStyle/>
          <a:p>
            <a:pPr>
              <a:lnSpc>
                <a:spcPct val="80000"/>
              </a:lnSpc>
              <a:buFont typeface="Arial" panose="020B0604020202020204" pitchFamily="34" charset="0"/>
              <a:buNone/>
            </a:pPr>
            <a:r>
              <a:rPr lang="zh-CN" altLang="en-US" sz="2400" b="1">
                <a:solidFill>
                  <a:srgbClr val="FFFF00"/>
                </a:solidFill>
                <a:latin typeface="楷体_GB2312"/>
                <a:ea typeface="楷体_GB2312"/>
                <a:cs typeface="楷体_GB2312"/>
                <a:sym typeface="宋体" panose="02010600030101010101" pitchFamily="2" charset="-122"/>
              </a:rPr>
              <a:t>指导方式和方法的调整</a:t>
            </a:r>
            <a:endParaRPr lang="zh-CN" altLang="en-US" sz="3200">
              <a:solidFill>
                <a:srgbClr val="FFFF00"/>
              </a:solidFill>
            </a:endParaRPr>
          </a:p>
        </p:txBody>
      </p:sp>
      <p:sp>
        <p:nvSpPr>
          <p:cNvPr id="149510" name="文本框 134146"/>
          <p:cNvSpPr txBox="1">
            <a:spLocks noChangeArrowheads="1"/>
          </p:cNvSpPr>
          <p:nvPr/>
        </p:nvSpPr>
        <p:spPr bwMode="auto">
          <a:xfrm>
            <a:off x="830263" y="4365625"/>
            <a:ext cx="2541587" cy="457200"/>
          </a:xfrm>
          <a:prstGeom prst="rect">
            <a:avLst/>
          </a:prstGeom>
          <a:noFill/>
          <a:ln w="9525">
            <a:noFill/>
            <a:miter lim="800000"/>
          </a:ln>
        </p:spPr>
        <p:txBody>
          <a:bodyPr>
            <a:spAutoFit/>
          </a:bodyPr>
          <a:lstStyle/>
          <a:p>
            <a:pPr>
              <a:spcBef>
                <a:spcPct val="20000"/>
              </a:spcBef>
              <a:buFont typeface="Arial" panose="020B0604020202020204" pitchFamily="34" charset="0"/>
              <a:buNone/>
            </a:pPr>
            <a:r>
              <a:rPr lang="en-US" altLang="zh-CN" sz="2400" b="1"/>
              <a:t> </a:t>
            </a:r>
            <a:r>
              <a:rPr lang="zh-CN" altLang="en-US" sz="2400" b="1">
                <a:solidFill>
                  <a:srgbClr val="FFFF00"/>
                </a:solidFill>
                <a:latin typeface="楷体_GB2312"/>
                <a:ea typeface="楷体_GB2312"/>
                <a:cs typeface="楷体_GB2312"/>
                <a:sym typeface="Arial" panose="020B0604020202020204" pitchFamily="34" charset="0"/>
              </a:rPr>
              <a:t>管理模式的调整</a:t>
            </a:r>
            <a:endParaRPr lang="zh-CN" altLang="en-US" sz="2400" b="1">
              <a:solidFill>
                <a:srgbClr val="FFFF00"/>
              </a:solidFill>
              <a:latin typeface="楷体_GB2312"/>
              <a:ea typeface="楷体_GB2312"/>
              <a:cs typeface="楷体_GB2312"/>
              <a:sym typeface="Arial" panose="020B0604020202020204" pitchFamily="34" charset="0"/>
            </a:endParaRPr>
          </a:p>
        </p:txBody>
      </p:sp>
      <p:grpSp>
        <p:nvGrpSpPr>
          <p:cNvPr id="149511" name="组合 134147"/>
          <p:cNvGrpSpPr/>
          <p:nvPr/>
        </p:nvGrpSpPr>
        <p:grpSpPr bwMode="auto">
          <a:xfrm>
            <a:off x="182563" y="2636838"/>
            <a:ext cx="762000" cy="665162"/>
            <a:chOff x="1110" y="2656"/>
            <a:chExt cx="1549" cy="1351"/>
          </a:xfrm>
        </p:grpSpPr>
        <p:sp>
          <p:nvSpPr>
            <p:cNvPr id="149512" name="六边形 134148"/>
            <p:cNvSpPr>
              <a:spLocks noChangeArrowheads="1"/>
            </p:cNvSpPr>
            <p:nvPr/>
          </p:nvSpPr>
          <p:spPr bwMode="auto">
            <a:xfrm>
              <a:off x="1123" y="2679"/>
              <a:ext cx="1536" cy="1328"/>
            </a:xfrm>
            <a:prstGeom prst="hexagon">
              <a:avLst>
                <a:gd name="adj" fmla="val 28916"/>
                <a:gd name="vf" fmla="val 115470"/>
              </a:avLst>
            </a:prstGeom>
            <a:solidFill>
              <a:srgbClr val="808080"/>
            </a:solidFill>
            <a:ln w="9525">
              <a:noFill/>
              <a:miter lim="800000"/>
            </a:ln>
          </p:spPr>
          <p:txBody>
            <a:bodyPr/>
            <a:lstStyle/>
            <a:p>
              <a:pPr>
                <a:buFont typeface="Arial" panose="020B0604020202020204" pitchFamily="34" charset="0"/>
                <a:buNone/>
              </a:pPr>
              <a:endParaRPr lang="zh-CN" altLang="en-US" sz="3200" b="1"/>
            </a:p>
          </p:txBody>
        </p:sp>
        <p:sp>
          <p:nvSpPr>
            <p:cNvPr id="149513" name="六边形 134149"/>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p:spPr>
          <p:txBody>
            <a:bodyPr/>
            <a:lstStyle/>
            <a:p>
              <a:pPr>
                <a:buFont typeface="Arial" panose="020B0604020202020204" pitchFamily="34" charset="0"/>
                <a:buNone/>
              </a:pPr>
              <a:endParaRPr lang="zh-CN" altLang="en-US" sz="3200" b="1"/>
            </a:p>
          </p:txBody>
        </p:sp>
        <p:sp>
          <p:nvSpPr>
            <p:cNvPr id="149514" name="六边形 134150"/>
            <p:cNvSpPr>
              <a:spLocks noChangeArrowheads="1"/>
            </p:cNvSpPr>
            <p:nvPr/>
          </p:nvSpPr>
          <p:spPr bwMode="auto">
            <a:xfrm>
              <a:off x="1200" y="2736"/>
              <a:ext cx="1350" cy="1168"/>
            </a:xfrm>
            <a:prstGeom prst="hexagon">
              <a:avLst>
                <a:gd name="adj" fmla="val 28896"/>
                <a:gd name="vf" fmla="val 115470"/>
              </a:avLst>
            </a:prstGeom>
            <a:gradFill rotWithShape="1">
              <a:gsLst>
                <a:gs pos="0">
                  <a:srgbClr val="004747"/>
                </a:gs>
                <a:gs pos="100000">
                  <a:schemeClr val="hlink"/>
                </a:gs>
              </a:gsLst>
              <a:lin ang="2700000" scaled="1"/>
            </a:gradFill>
            <a:ln w="9525">
              <a:solidFill>
                <a:schemeClr val="tx1"/>
              </a:solidFill>
              <a:miter lim="800000"/>
            </a:ln>
          </p:spPr>
          <p:txBody>
            <a:bodyPr/>
            <a:lstStyle/>
            <a:p>
              <a:pPr>
                <a:buFont typeface="Arial" panose="020B0604020202020204" pitchFamily="34" charset="0"/>
                <a:buNone/>
              </a:pPr>
              <a:endParaRPr lang="zh-CN" altLang="en-US" sz="3200" b="1"/>
            </a:p>
          </p:txBody>
        </p:sp>
      </p:grpSp>
      <p:grpSp>
        <p:nvGrpSpPr>
          <p:cNvPr id="149515" name="组合 134153"/>
          <p:cNvGrpSpPr/>
          <p:nvPr/>
        </p:nvGrpSpPr>
        <p:grpSpPr bwMode="auto">
          <a:xfrm>
            <a:off x="182563" y="3413125"/>
            <a:ext cx="762000" cy="665163"/>
            <a:chOff x="1110" y="2656"/>
            <a:chExt cx="1549" cy="1351"/>
          </a:xfrm>
        </p:grpSpPr>
        <p:sp>
          <p:nvSpPr>
            <p:cNvPr id="149516" name="六边形 134154"/>
            <p:cNvSpPr>
              <a:spLocks noChangeArrowheads="1"/>
            </p:cNvSpPr>
            <p:nvPr/>
          </p:nvSpPr>
          <p:spPr bwMode="auto">
            <a:xfrm>
              <a:off x="1123" y="2679"/>
              <a:ext cx="1536" cy="1328"/>
            </a:xfrm>
            <a:prstGeom prst="hexagon">
              <a:avLst>
                <a:gd name="adj" fmla="val 28916"/>
                <a:gd name="vf" fmla="val 115470"/>
              </a:avLst>
            </a:prstGeom>
            <a:solidFill>
              <a:srgbClr val="808080"/>
            </a:solidFill>
            <a:ln w="9525">
              <a:noFill/>
              <a:miter lim="800000"/>
            </a:ln>
          </p:spPr>
          <p:txBody>
            <a:bodyPr/>
            <a:lstStyle/>
            <a:p>
              <a:pPr>
                <a:buFont typeface="Arial" panose="020B0604020202020204" pitchFamily="34" charset="0"/>
                <a:buNone/>
              </a:pPr>
              <a:endParaRPr lang="zh-CN" altLang="en-US" sz="3200" b="1"/>
            </a:p>
          </p:txBody>
        </p:sp>
        <p:sp>
          <p:nvSpPr>
            <p:cNvPr id="149517" name="六边形 134155"/>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p:spPr>
          <p:txBody>
            <a:bodyPr/>
            <a:lstStyle/>
            <a:p>
              <a:pPr>
                <a:buFont typeface="Arial" panose="020B0604020202020204" pitchFamily="34" charset="0"/>
                <a:buNone/>
              </a:pPr>
              <a:endParaRPr lang="zh-CN" altLang="en-US" sz="3200" b="1"/>
            </a:p>
          </p:txBody>
        </p:sp>
        <p:sp>
          <p:nvSpPr>
            <p:cNvPr id="149518" name="六边形 134156"/>
            <p:cNvSpPr>
              <a:spLocks noChangeArrowheads="1"/>
            </p:cNvSpPr>
            <p:nvPr/>
          </p:nvSpPr>
          <p:spPr bwMode="auto">
            <a:xfrm>
              <a:off x="1200" y="2736"/>
              <a:ext cx="1350" cy="1168"/>
            </a:xfrm>
            <a:prstGeom prst="hexagon">
              <a:avLst>
                <a:gd name="adj" fmla="val 28896"/>
                <a:gd name="vf" fmla="val 115470"/>
              </a:avLst>
            </a:prstGeom>
            <a:gradFill rotWithShape="1">
              <a:gsLst>
                <a:gs pos="0">
                  <a:srgbClr val="004747"/>
                </a:gs>
                <a:gs pos="100000">
                  <a:schemeClr val="hlink"/>
                </a:gs>
              </a:gsLst>
              <a:lin ang="2700000" scaled="1"/>
            </a:gradFill>
            <a:ln w="9525">
              <a:solidFill>
                <a:schemeClr val="tx1"/>
              </a:solidFill>
              <a:miter lim="800000"/>
            </a:ln>
          </p:spPr>
          <p:txBody>
            <a:bodyPr/>
            <a:lstStyle/>
            <a:p>
              <a:pPr>
                <a:buFont typeface="Arial" panose="020B0604020202020204" pitchFamily="34" charset="0"/>
                <a:buNone/>
              </a:pPr>
              <a:endParaRPr lang="zh-CN" altLang="en-US" sz="3200" b="1"/>
            </a:p>
          </p:txBody>
        </p:sp>
      </p:grpSp>
      <p:sp>
        <p:nvSpPr>
          <p:cNvPr id="149519" name="文本框 134158"/>
          <p:cNvSpPr txBox="1">
            <a:spLocks noChangeArrowheads="1"/>
          </p:cNvSpPr>
          <p:nvPr/>
        </p:nvSpPr>
        <p:spPr bwMode="auto">
          <a:xfrm>
            <a:off x="350838" y="3502025"/>
            <a:ext cx="352425"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3</a:t>
            </a:r>
            <a:endParaRPr lang="en-US" altLang="zh-CN" sz="2400" b="1">
              <a:solidFill>
                <a:srgbClr val="FFFFFF"/>
              </a:solidFill>
            </a:endParaRPr>
          </a:p>
        </p:txBody>
      </p:sp>
      <p:grpSp>
        <p:nvGrpSpPr>
          <p:cNvPr id="149520" name="组合 134159"/>
          <p:cNvGrpSpPr/>
          <p:nvPr/>
        </p:nvGrpSpPr>
        <p:grpSpPr bwMode="auto">
          <a:xfrm>
            <a:off x="182563" y="4221163"/>
            <a:ext cx="762000" cy="665162"/>
            <a:chOff x="1110" y="2656"/>
            <a:chExt cx="1549" cy="1351"/>
          </a:xfrm>
        </p:grpSpPr>
        <p:sp>
          <p:nvSpPr>
            <p:cNvPr id="149521" name="六边形 134160"/>
            <p:cNvSpPr>
              <a:spLocks noChangeArrowheads="1"/>
            </p:cNvSpPr>
            <p:nvPr/>
          </p:nvSpPr>
          <p:spPr bwMode="auto">
            <a:xfrm>
              <a:off x="1123" y="2679"/>
              <a:ext cx="1536" cy="1328"/>
            </a:xfrm>
            <a:prstGeom prst="hexagon">
              <a:avLst>
                <a:gd name="adj" fmla="val 28916"/>
                <a:gd name="vf" fmla="val 115470"/>
              </a:avLst>
            </a:prstGeom>
            <a:solidFill>
              <a:srgbClr val="808080"/>
            </a:solidFill>
            <a:ln w="9525">
              <a:noFill/>
              <a:miter lim="800000"/>
            </a:ln>
          </p:spPr>
          <p:txBody>
            <a:bodyPr/>
            <a:lstStyle/>
            <a:p>
              <a:pPr>
                <a:buFont typeface="Arial" panose="020B0604020202020204" pitchFamily="34" charset="0"/>
                <a:buNone/>
              </a:pPr>
              <a:endParaRPr lang="zh-CN" altLang="en-US" sz="3200" b="1"/>
            </a:p>
          </p:txBody>
        </p:sp>
        <p:sp>
          <p:nvSpPr>
            <p:cNvPr id="149522" name="六边形 134161"/>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p:spPr>
          <p:txBody>
            <a:bodyPr/>
            <a:lstStyle/>
            <a:p>
              <a:pPr>
                <a:buFont typeface="Arial" panose="020B0604020202020204" pitchFamily="34" charset="0"/>
                <a:buNone/>
              </a:pPr>
              <a:endParaRPr lang="zh-CN" altLang="en-US" sz="3200" b="1"/>
            </a:p>
          </p:txBody>
        </p:sp>
        <p:sp>
          <p:nvSpPr>
            <p:cNvPr id="149523" name="六边形 134162"/>
            <p:cNvSpPr>
              <a:spLocks noChangeArrowheads="1"/>
            </p:cNvSpPr>
            <p:nvPr/>
          </p:nvSpPr>
          <p:spPr bwMode="auto">
            <a:xfrm>
              <a:off x="1200" y="2736"/>
              <a:ext cx="1350" cy="1168"/>
            </a:xfrm>
            <a:prstGeom prst="hexagon">
              <a:avLst>
                <a:gd name="adj" fmla="val 28896"/>
                <a:gd name="vf" fmla="val 115470"/>
              </a:avLst>
            </a:prstGeom>
            <a:gradFill rotWithShape="1">
              <a:gsLst>
                <a:gs pos="0">
                  <a:srgbClr val="004747"/>
                </a:gs>
                <a:gs pos="100000">
                  <a:schemeClr val="hlink"/>
                </a:gs>
              </a:gsLst>
              <a:lin ang="2700000" scaled="1"/>
            </a:gradFill>
            <a:ln w="9525">
              <a:solidFill>
                <a:schemeClr val="tx1"/>
              </a:solidFill>
              <a:miter lim="800000"/>
            </a:ln>
          </p:spPr>
          <p:txBody>
            <a:bodyPr/>
            <a:lstStyle/>
            <a:p>
              <a:pPr>
                <a:buFont typeface="Arial" panose="020B0604020202020204" pitchFamily="34" charset="0"/>
                <a:buNone/>
              </a:pPr>
              <a:endParaRPr lang="zh-CN" altLang="en-US" sz="3200" b="1"/>
            </a:p>
          </p:txBody>
        </p:sp>
      </p:grpSp>
      <p:sp>
        <p:nvSpPr>
          <p:cNvPr id="149524" name="文本框 134164"/>
          <p:cNvSpPr txBox="1">
            <a:spLocks noChangeArrowheads="1"/>
          </p:cNvSpPr>
          <p:nvPr/>
        </p:nvSpPr>
        <p:spPr bwMode="auto">
          <a:xfrm>
            <a:off x="379413" y="4319588"/>
            <a:ext cx="352425"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5</a:t>
            </a:r>
            <a:endParaRPr lang="en-US" altLang="zh-CN" sz="2400" b="1">
              <a:solidFill>
                <a:srgbClr val="FFFFFF"/>
              </a:solidFill>
            </a:endParaRPr>
          </a:p>
        </p:txBody>
      </p:sp>
      <p:sp>
        <p:nvSpPr>
          <p:cNvPr id="149525" name="文本框 134152"/>
          <p:cNvSpPr txBox="1">
            <a:spLocks noChangeArrowheads="1"/>
          </p:cNvSpPr>
          <p:nvPr/>
        </p:nvSpPr>
        <p:spPr bwMode="auto">
          <a:xfrm>
            <a:off x="352425" y="2708275"/>
            <a:ext cx="354013"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1</a:t>
            </a:r>
            <a:endParaRPr lang="en-US" altLang="zh-CN" sz="2400" b="1">
              <a:solidFill>
                <a:srgbClr val="FFFFFF"/>
              </a:solidFill>
            </a:endParaRPr>
          </a:p>
        </p:txBody>
      </p:sp>
      <p:sp>
        <p:nvSpPr>
          <p:cNvPr id="149526" name="文本框 134170"/>
          <p:cNvSpPr txBox="1">
            <a:spLocks noChangeArrowheads="1"/>
          </p:cNvSpPr>
          <p:nvPr/>
        </p:nvSpPr>
        <p:spPr bwMode="auto">
          <a:xfrm>
            <a:off x="325438" y="5086350"/>
            <a:ext cx="404812"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A</a:t>
            </a:r>
            <a:endParaRPr lang="en-US" altLang="zh-CN" sz="2400" b="1">
              <a:solidFill>
                <a:srgbClr val="FFFFFF"/>
              </a:solidFill>
            </a:endParaRPr>
          </a:p>
        </p:txBody>
      </p:sp>
      <p:sp>
        <p:nvSpPr>
          <p:cNvPr id="149527" name="矩形 134171"/>
          <p:cNvSpPr>
            <a:spLocks noChangeArrowheads="1"/>
          </p:cNvSpPr>
          <p:nvPr/>
        </p:nvSpPr>
        <p:spPr bwMode="auto">
          <a:xfrm>
            <a:off x="971550" y="5084763"/>
            <a:ext cx="2609850" cy="384175"/>
          </a:xfrm>
          <a:prstGeom prst="rect">
            <a:avLst/>
          </a:prstGeom>
          <a:noFill/>
          <a:ln w="9525">
            <a:noFill/>
            <a:miter lim="800000"/>
          </a:ln>
        </p:spPr>
        <p:txBody>
          <a:bodyPr>
            <a:spAutoFit/>
          </a:bodyPr>
          <a:lstStyle/>
          <a:p>
            <a:pPr>
              <a:lnSpc>
                <a:spcPct val="80000"/>
              </a:lnSpc>
              <a:buFont typeface="Arial" panose="020B0604020202020204" pitchFamily="34" charset="0"/>
              <a:buNone/>
            </a:pPr>
            <a:r>
              <a:rPr lang="en-US" altLang="zh-CN" sz="2400" b="1"/>
              <a:t> </a:t>
            </a:r>
            <a:r>
              <a:rPr lang="zh-CN" altLang="en-US" sz="2400" b="1">
                <a:solidFill>
                  <a:srgbClr val="FFFF00"/>
                </a:solidFill>
                <a:latin typeface="楷体_GB2312"/>
                <a:ea typeface="楷体_GB2312"/>
                <a:cs typeface="楷体_GB2312"/>
                <a:sym typeface="Arial" panose="020B0604020202020204" pitchFamily="34" charset="0"/>
              </a:rPr>
              <a:t>建设内容的调整</a:t>
            </a:r>
            <a:endParaRPr lang="zh-CN" altLang="en-US" sz="2400" b="1">
              <a:solidFill>
                <a:srgbClr val="FFFF00"/>
              </a:solidFill>
              <a:latin typeface="楷体_GB2312"/>
            </a:endParaRPr>
          </a:p>
        </p:txBody>
      </p:sp>
      <p:grpSp>
        <p:nvGrpSpPr>
          <p:cNvPr id="149528" name="组合 134174"/>
          <p:cNvGrpSpPr/>
          <p:nvPr/>
        </p:nvGrpSpPr>
        <p:grpSpPr bwMode="auto">
          <a:xfrm>
            <a:off x="182563" y="5013325"/>
            <a:ext cx="762000" cy="665163"/>
            <a:chOff x="1110" y="2656"/>
            <a:chExt cx="1549" cy="1351"/>
          </a:xfrm>
        </p:grpSpPr>
        <p:sp>
          <p:nvSpPr>
            <p:cNvPr id="149529" name="六边形 134175"/>
            <p:cNvSpPr>
              <a:spLocks noChangeArrowheads="1"/>
            </p:cNvSpPr>
            <p:nvPr/>
          </p:nvSpPr>
          <p:spPr bwMode="auto">
            <a:xfrm>
              <a:off x="1123" y="2679"/>
              <a:ext cx="1536" cy="1328"/>
            </a:xfrm>
            <a:prstGeom prst="hexagon">
              <a:avLst>
                <a:gd name="adj" fmla="val 28916"/>
                <a:gd name="vf" fmla="val 115470"/>
              </a:avLst>
            </a:prstGeom>
            <a:solidFill>
              <a:srgbClr val="808080"/>
            </a:solidFill>
            <a:ln w="9525">
              <a:noFill/>
              <a:miter lim="800000"/>
            </a:ln>
          </p:spPr>
          <p:txBody>
            <a:bodyPr/>
            <a:lstStyle/>
            <a:p>
              <a:pPr>
                <a:buFont typeface="Arial" panose="020B0604020202020204" pitchFamily="34" charset="0"/>
                <a:buNone/>
              </a:pPr>
              <a:endParaRPr lang="zh-CN" altLang="en-US" sz="3200" b="1"/>
            </a:p>
          </p:txBody>
        </p:sp>
        <p:sp>
          <p:nvSpPr>
            <p:cNvPr id="149530" name="六边形 134176"/>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p:spPr>
          <p:txBody>
            <a:bodyPr/>
            <a:lstStyle/>
            <a:p>
              <a:pPr>
                <a:buFont typeface="Arial" panose="020B0604020202020204" pitchFamily="34" charset="0"/>
                <a:buNone/>
              </a:pPr>
              <a:endParaRPr lang="zh-CN" altLang="en-US" sz="3200" b="1"/>
            </a:p>
          </p:txBody>
        </p:sp>
        <p:sp>
          <p:nvSpPr>
            <p:cNvPr id="149531" name="六边形 134177"/>
            <p:cNvSpPr>
              <a:spLocks noChangeArrowheads="1"/>
            </p:cNvSpPr>
            <p:nvPr/>
          </p:nvSpPr>
          <p:spPr bwMode="auto">
            <a:xfrm>
              <a:off x="1200" y="2736"/>
              <a:ext cx="1350" cy="1168"/>
            </a:xfrm>
            <a:prstGeom prst="hexagon">
              <a:avLst>
                <a:gd name="adj" fmla="val 28896"/>
                <a:gd name="vf" fmla="val 115470"/>
              </a:avLst>
            </a:prstGeom>
            <a:gradFill rotWithShape="1">
              <a:gsLst>
                <a:gs pos="0">
                  <a:srgbClr val="004747"/>
                </a:gs>
                <a:gs pos="100000">
                  <a:schemeClr val="hlink"/>
                </a:gs>
              </a:gsLst>
              <a:lin ang="2700000" scaled="1"/>
            </a:gradFill>
            <a:ln w="9525">
              <a:solidFill>
                <a:schemeClr val="tx1"/>
              </a:solidFill>
              <a:miter lim="800000"/>
            </a:ln>
          </p:spPr>
          <p:txBody>
            <a:bodyPr/>
            <a:lstStyle/>
            <a:p>
              <a:pPr>
                <a:buFont typeface="Arial" panose="020B0604020202020204" pitchFamily="34" charset="0"/>
                <a:buNone/>
              </a:pPr>
              <a:endParaRPr lang="zh-CN" altLang="en-US" sz="3200" b="1"/>
            </a:p>
          </p:txBody>
        </p:sp>
      </p:grpSp>
      <p:sp>
        <p:nvSpPr>
          <p:cNvPr id="149532" name="文本框 134178"/>
          <p:cNvSpPr txBox="1">
            <a:spLocks noChangeArrowheads="1"/>
          </p:cNvSpPr>
          <p:nvPr/>
        </p:nvSpPr>
        <p:spPr bwMode="auto">
          <a:xfrm>
            <a:off x="350838" y="5086350"/>
            <a:ext cx="352425"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7</a:t>
            </a:r>
            <a:endParaRPr lang="en-US" altLang="zh-CN" sz="2400" b="1">
              <a:solidFill>
                <a:srgbClr val="FFFFFF"/>
              </a:solidFill>
            </a:endParaRPr>
          </a:p>
        </p:txBody>
      </p:sp>
      <p:sp>
        <p:nvSpPr>
          <p:cNvPr id="149533" name="文本框 2"/>
          <p:cNvSpPr txBox="1">
            <a:spLocks noChangeArrowheads="1"/>
          </p:cNvSpPr>
          <p:nvPr/>
        </p:nvSpPr>
        <p:spPr bwMode="auto">
          <a:xfrm>
            <a:off x="5692775" y="4348163"/>
            <a:ext cx="2682875" cy="457200"/>
          </a:xfrm>
          <a:prstGeom prst="rect">
            <a:avLst/>
          </a:prstGeom>
          <a:noFill/>
          <a:ln w="9525">
            <a:noFill/>
            <a:miter lim="800000"/>
          </a:ln>
        </p:spPr>
        <p:txBody>
          <a:bodyPr>
            <a:spAutoFit/>
          </a:bodyPr>
          <a:lstStyle/>
          <a:p>
            <a:pPr>
              <a:spcBef>
                <a:spcPct val="20000"/>
              </a:spcBef>
              <a:buFont typeface="Arial" panose="020B0604020202020204" pitchFamily="34" charset="0"/>
              <a:buNone/>
            </a:pPr>
            <a:r>
              <a:rPr lang="en-US" altLang="zh-CN" sz="2400" b="1"/>
              <a:t> </a:t>
            </a:r>
            <a:r>
              <a:rPr lang="zh-CN" altLang="en-US" sz="2400" b="1">
                <a:solidFill>
                  <a:srgbClr val="FFFF00"/>
                </a:solidFill>
                <a:latin typeface="楷体_GB2312"/>
                <a:ea typeface="楷体_GB2312"/>
                <a:cs typeface="楷体_GB2312"/>
                <a:sym typeface="Arial" panose="020B0604020202020204" pitchFamily="34" charset="0"/>
              </a:rPr>
              <a:t>管理方法的调整</a:t>
            </a:r>
            <a:endParaRPr lang="zh-CN" altLang="en-US" sz="2400" b="1">
              <a:solidFill>
                <a:srgbClr val="FFFF00"/>
              </a:solidFill>
              <a:latin typeface="楷体_GB2312"/>
              <a:ea typeface="楷体_GB2312"/>
              <a:cs typeface="楷体_GB2312"/>
              <a:sym typeface="宋体" panose="02010600030101010101" pitchFamily="2" charset="-122"/>
            </a:endParaRPr>
          </a:p>
        </p:txBody>
      </p:sp>
      <p:grpSp>
        <p:nvGrpSpPr>
          <p:cNvPr id="149534" name="组合 3"/>
          <p:cNvGrpSpPr/>
          <p:nvPr/>
        </p:nvGrpSpPr>
        <p:grpSpPr bwMode="auto">
          <a:xfrm>
            <a:off x="5045075" y="2620963"/>
            <a:ext cx="762000" cy="665162"/>
            <a:chOff x="1110" y="2656"/>
            <a:chExt cx="1549" cy="1351"/>
          </a:xfrm>
        </p:grpSpPr>
        <p:sp>
          <p:nvSpPr>
            <p:cNvPr id="149535" name="六边形 4"/>
            <p:cNvSpPr>
              <a:spLocks noChangeArrowheads="1"/>
            </p:cNvSpPr>
            <p:nvPr/>
          </p:nvSpPr>
          <p:spPr bwMode="auto">
            <a:xfrm>
              <a:off x="1123" y="2679"/>
              <a:ext cx="1536" cy="1328"/>
            </a:xfrm>
            <a:prstGeom prst="hexagon">
              <a:avLst>
                <a:gd name="adj" fmla="val 28916"/>
                <a:gd name="vf" fmla="val 115470"/>
              </a:avLst>
            </a:prstGeom>
            <a:solidFill>
              <a:srgbClr val="808080"/>
            </a:solidFill>
            <a:ln w="9525">
              <a:noFill/>
              <a:miter lim="800000"/>
            </a:ln>
          </p:spPr>
          <p:txBody>
            <a:bodyPr/>
            <a:lstStyle/>
            <a:p>
              <a:pPr>
                <a:buFont typeface="Arial" panose="020B0604020202020204" pitchFamily="34" charset="0"/>
                <a:buNone/>
              </a:pPr>
              <a:endParaRPr lang="zh-CN" altLang="en-US" sz="3200" b="1"/>
            </a:p>
          </p:txBody>
        </p:sp>
        <p:sp>
          <p:nvSpPr>
            <p:cNvPr id="149536" name="六边形 5"/>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p:spPr>
          <p:txBody>
            <a:bodyPr/>
            <a:lstStyle/>
            <a:p>
              <a:pPr>
                <a:buFont typeface="Arial" panose="020B0604020202020204" pitchFamily="34" charset="0"/>
                <a:buNone/>
              </a:pPr>
              <a:endParaRPr lang="zh-CN" altLang="en-US" sz="3200" b="1"/>
            </a:p>
          </p:txBody>
        </p:sp>
        <p:sp>
          <p:nvSpPr>
            <p:cNvPr id="149537" name="六边形 6"/>
            <p:cNvSpPr>
              <a:spLocks noChangeArrowheads="1"/>
            </p:cNvSpPr>
            <p:nvPr/>
          </p:nvSpPr>
          <p:spPr bwMode="auto">
            <a:xfrm>
              <a:off x="1200" y="2736"/>
              <a:ext cx="1350" cy="1168"/>
            </a:xfrm>
            <a:prstGeom prst="hexagon">
              <a:avLst>
                <a:gd name="adj" fmla="val 28896"/>
                <a:gd name="vf" fmla="val 115470"/>
              </a:avLst>
            </a:prstGeom>
            <a:gradFill rotWithShape="1">
              <a:gsLst>
                <a:gs pos="0">
                  <a:srgbClr val="004747"/>
                </a:gs>
                <a:gs pos="100000">
                  <a:schemeClr val="hlink"/>
                </a:gs>
              </a:gsLst>
              <a:lin ang="2700000" scaled="1"/>
            </a:gradFill>
            <a:ln w="9525">
              <a:solidFill>
                <a:schemeClr val="tx1"/>
              </a:solidFill>
              <a:miter lim="800000"/>
            </a:ln>
          </p:spPr>
          <p:txBody>
            <a:bodyPr/>
            <a:lstStyle/>
            <a:p>
              <a:pPr>
                <a:buFont typeface="Arial" panose="020B0604020202020204" pitchFamily="34" charset="0"/>
                <a:buNone/>
              </a:pPr>
              <a:endParaRPr lang="zh-CN" altLang="en-US" sz="3200" b="1"/>
            </a:p>
          </p:txBody>
        </p:sp>
      </p:grpSp>
      <p:grpSp>
        <p:nvGrpSpPr>
          <p:cNvPr id="149538" name="组合 7"/>
          <p:cNvGrpSpPr/>
          <p:nvPr/>
        </p:nvGrpSpPr>
        <p:grpSpPr bwMode="auto">
          <a:xfrm>
            <a:off x="5045075" y="3397250"/>
            <a:ext cx="762000" cy="665163"/>
            <a:chOff x="1110" y="2656"/>
            <a:chExt cx="1549" cy="1351"/>
          </a:xfrm>
        </p:grpSpPr>
        <p:sp>
          <p:nvSpPr>
            <p:cNvPr id="149539" name="六边形 8"/>
            <p:cNvSpPr>
              <a:spLocks noChangeArrowheads="1"/>
            </p:cNvSpPr>
            <p:nvPr/>
          </p:nvSpPr>
          <p:spPr bwMode="auto">
            <a:xfrm>
              <a:off x="1123" y="2679"/>
              <a:ext cx="1536" cy="1328"/>
            </a:xfrm>
            <a:prstGeom prst="hexagon">
              <a:avLst>
                <a:gd name="adj" fmla="val 28916"/>
                <a:gd name="vf" fmla="val 115470"/>
              </a:avLst>
            </a:prstGeom>
            <a:solidFill>
              <a:srgbClr val="808080"/>
            </a:solidFill>
            <a:ln w="9525">
              <a:noFill/>
              <a:miter lim="800000"/>
            </a:ln>
          </p:spPr>
          <p:txBody>
            <a:bodyPr/>
            <a:lstStyle/>
            <a:p>
              <a:pPr>
                <a:buFont typeface="Arial" panose="020B0604020202020204" pitchFamily="34" charset="0"/>
                <a:buNone/>
              </a:pPr>
              <a:endParaRPr lang="zh-CN" altLang="en-US" sz="3200" b="1"/>
            </a:p>
          </p:txBody>
        </p:sp>
        <p:sp>
          <p:nvSpPr>
            <p:cNvPr id="149540" name="六边形 9"/>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p:spPr>
          <p:txBody>
            <a:bodyPr/>
            <a:lstStyle/>
            <a:p>
              <a:pPr>
                <a:buFont typeface="Arial" panose="020B0604020202020204" pitchFamily="34" charset="0"/>
                <a:buNone/>
              </a:pPr>
              <a:endParaRPr lang="zh-CN" altLang="en-US" sz="3200" b="1"/>
            </a:p>
          </p:txBody>
        </p:sp>
        <p:sp>
          <p:nvSpPr>
            <p:cNvPr id="149541" name="六边形 10"/>
            <p:cNvSpPr>
              <a:spLocks noChangeArrowheads="1"/>
            </p:cNvSpPr>
            <p:nvPr/>
          </p:nvSpPr>
          <p:spPr bwMode="auto">
            <a:xfrm>
              <a:off x="1200" y="2736"/>
              <a:ext cx="1350" cy="1168"/>
            </a:xfrm>
            <a:prstGeom prst="hexagon">
              <a:avLst>
                <a:gd name="adj" fmla="val 28896"/>
                <a:gd name="vf" fmla="val 115470"/>
              </a:avLst>
            </a:prstGeom>
            <a:gradFill rotWithShape="1">
              <a:gsLst>
                <a:gs pos="0">
                  <a:srgbClr val="004747"/>
                </a:gs>
                <a:gs pos="100000">
                  <a:schemeClr val="hlink"/>
                </a:gs>
              </a:gsLst>
              <a:lin ang="2700000" scaled="1"/>
            </a:gradFill>
            <a:ln w="9525">
              <a:solidFill>
                <a:schemeClr val="tx1"/>
              </a:solidFill>
              <a:miter lim="800000"/>
            </a:ln>
          </p:spPr>
          <p:txBody>
            <a:bodyPr/>
            <a:lstStyle/>
            <a:p>
              <a:pPr>
                <a:buFont typeface="Arial" panose="020B0604020202020204" pitchFamily="34" charset="0"/>
                <a:buNone/>
              </a:pPr>
              <a:endParaRPr lang="zh-CN" altLang="en-US" sz="3200" b="1"/>
            </a:p>
          </p:txBody>
        </p:sp>
      </p:grpSp>
      <p:sp>
        <p:nvSpPr>
          <p:cNvPr id="149542" name="文本框 12"/>
          <p:cNvSpPr txBox="1">
            <a:spLocks noChangeArrowheads="1"/>
          </p:cNvSpPr>
          <p:nvPr/>
        </p:nvSpPr>
        <p:spPr bwMode="auto">
          <a:xfrm>
            <a:off x="5213350" y="3486150"/>
            <a:ext cx="352425"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4</a:t>
            </a:r>
            <a:endParaRPr lang="en-US" altLang="zh-CN" sz="2400" b="1">
              <a:solidFill>
                <a:srgbClr val="FFFFFF"/>
              </a:solidFill>
            </a:endParaRPr>
          </a:p>
        </p:txBody>
      </p:sp>
      <p:grpSp>
        <p:nvGrpSpPr>
          <p:cNvPr id="149543" name="组合 13"/>
          <p:cNvGrpSpPr/>
          <p:nvPr/>
        </p:nvGrpSpPr>
        <p:grpSpPr bwMode="auto">
          <a:xfrm>
            <a:off x="5045075" y="4205288"/>
            <a:ext cx="762000" cy="665162"/>
            <a:chOff x="1110" y="2656"/>
            <a:chExt cx="1549" cy="1351"/>
          </a:xfrm>
        </p:grpSpPr>
        <p:sp>
          <p:nvSpPr>
            <p:cNvPr id="149544" name="六边形 14"/>
            <p:cNvSpPr>
              <a:spLocks noChangeArrowheads="1"/>
            </p:cNvSpPr>
            <p:nvPr/>
          </p:nvSpPr>
          <p:spPr bwMode="auto">
            <a:xfrm>
              <a:off x="1123" y="2679"/>
              <a:ext cx="1536" cy="1328"/>
            </a:xfrm>
            <a:prstGeom prst="hexagon">
              <a:avLst>
                <a:gd name="adj" fmla="val 28916"/>
                <a:gd name="vf" fmla="val 115470"/>
              </a:avLst>
            </a:prstGeom>
            <a:solidFill>
              <a:srgbClr val="808080"/>
            </a:solidFill>
            <a:ln w="9525">
              <a:noFill/>
              <a:miter lim="800000"/>
            </a:ln>
          </p:spPr>
          <p:txBody>
            <a:bodyPr/>
            <a:lstStyle/>
            <a:p>
              <a:pPr>
                <a:buFont typeface="Arial" panose="020B0604020202020204" pitchFamily="34" charset="0"/>
                <a:buNone/>
              </a:pPr>
              <a:endParaRPr lang="zh-CN" altLang="en-US" sz="3200" b="1"/>
            </a:p>
          </p:txBody>
        </p:sp>
        <p:sp>
          <p:nvSpPr>
            <p:cNvPr id="149545" name="六边形 15"/>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p:spPr>
          <p:txBody>
            <a:bodyPr/>
            <a:lstStyle/>
            <a:p>
              <a:pPr>
                <a:buFont typeface="Arial" panose="020B0604020202020204" pitchFamily="34" charset="0"/>
                <a:buNone/>
              </a:pPr>
              <a:endParaRPr lang="zh-CN" altLang="en-US" sz="3200" b="1"/>
            </a:p>
          </p:txBody>
        </p:sp>
        <p:sp>
          <p:nvSpPr>
            <p:cNvPr id="149546" name="六边形 17"/>
            <p:cNvSpPr>
              <a:spLocks noChangeArrowheads="1"/>
            </p:cNvSpPr>
            <p:nvPr/>
          </p:nvSpPr>
          <p:spPr bwMode="auto">
            <a:xfrm>
              <a:off x="1200" y="2736"/>
              <a:ext cx="1350" cy="1168"/>
            </a:xfrm>
            <a:prstGeom prst="hexagon">
              <a:avLst>
                <a:gd name="adj" fmla="val 28896"/>
                <a:gd name="vf" fmla="val 115470"/>
              </a:avLst>
            </a:prstGeom>
            <a:gradFill rotWithShape="1">
              <a:gsLst>
                <a:gs pos="0">
                  <a:srgbClr val="004747"/>
                </a:gs>
                <a:gs pos="100000">
                  <a:schemeClr val="hlink"/>
                </a:gs>
              </a:gsLst>
              <a:lin ang="2700000" scaled="1"/>
            </a:gradFill>
            <a:ln w="9525">
              <a:solidFill>
                <a:schemeClr val="tx1"/>
              </a:solidFill>
              <a:miter lim="800000"/>
            </a:ln>
          </p:spPr>
          <p:txBody>
            <a:bodyPr/>
            <a:lstStyle/>
            <a:p>
              <a:pPr>
                <a:buFont typeface="Arial" panose="020B0604020202020204" pitchFamily="34" charset="0"/>
                <a:buNone/>
              </a:pPr>
              <a:endParaRPr lang="zh-CN" altLang="en-US" sz="3200" b="1"/>
            </a:p>
          </p:txBody>
        </p:sp>
      </p:grpSp>
      <p:sp>
        <p:nvSpPr>
          <p:cNvPr id="149547" name="文本框 19"/>
          <p:cNvSpPr txBox="1">
            <a:spLocks noChangeArrowheads="1"/>
          </p:cNvSpPr>
          <p:nvPr/>
        </p:nvSpPr>
        <p:spPr bwMode="auto">
          <a:xfrm>
            <a:off x="5241925" y="4303713"/>
            <a:ext cx="352425"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6</a:t>
            </a:r>
            <a:endParaRPr lang="en-US" altLang="zh-CN" sz="2400" b="1">
              <a:solidFill>
                <a:srgbClr val="FFFFFF"/>
              </a:solidFill>
            </a:endParaRPr>
          </a:p>
        </p:txBody>
      </p:sp>
      <p:sp>
        <p:nvSpPr>
          <p:cNvPr id="149548" name="文本框 21"/>
          <p:cNvSpPr txBox="1">
            <a:spLocks noChangeArrowheads="1"/>
          </p:cNvSpPr>
          <p:nvPr/>
        </p:nvSpPr>
        <p:spPr bwMode="auto">
          <a:xfrm>
            <a:off x="5216525" y="2692400"/>
            <a:ext cx="352425"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2</a:t>
            </a:r>
            <a:endParaRPr lang="en-US" altLang="zh-CN" sz="2400" b="1">
              <a:solidFill>
                <a:srgbClr val="FFFFFF"/>
              </a:solidFill>
            </a:endParaRPr>
          </a:p>
        </p:txBody>
      </p:sp>
      <p:sp>
        <p:nvSpPr>
          <p:cNvPr id="149549" name="矩形 22"/>
          <p:cNvSpPr>
            <a:spLocks noChangeArrowheads="1"/>
          </p:cNvSpPr>
          <p:nvPr/>
        </p:nvSpPr>
        <p:spPr bwMode="auto">
          <a:xfrm>
            <a:off x="5764213" y="2835275"/>
            <a:ext cx="2328862" cy="384175"/>
          </a:xfrm>
          <a:prstGeom prst="rect">
            <a:avLst/>
          </a:prstGeom>
          <a:noFill/>
          <a:ln w="9525">
            <a:noFill/>
            <a:miter lim="800000"/>
          </a:ln>
        </p:spPr>
        <p:txBody>
          <a:bodyPr wrap="none">
            <a:spAutoFit/>
          </a:bodyPr>
          <a:lstStyle/>
          <a:p>
            <a:pPr>
              <a:lnSpc>
                <a:spcPct val="80000"/>
              </a:lnSpc>
              <a:buFont typeface="Arial" panose="020B0604020202020204" pitchFamily="34" charset="0"/>
              <a:buNone/>
            </a:pPr>
            <a:r>
              <a:rPr lang="zh-CN" altLang="en-US" sz="2400" b="1">
                <a:solidFill>
                  <a:srgbClr val="FFFF00"/>
                </a:solidFill>
                <a:latin typeface="楷体_GB2312"/>
                <a:ea typeface="楷体_GB2312"/>
                <a:cs typeface="楷体_GB2312"/>
                <a:sym typeface="宋体" panose="02010600030101010101" pitchFamily="2" charset="-122"/>
              </a:rPr>
              <a:t>指导思想的调整</a:t>
            </a:r>
            <a:endParaRPr lang="zh-CN" altLang="en-US" sz="2400">
              <a:solidFill>
                <a:srgbClr val="FFFF00"/>
              </a:solidFill>
              <a:latin typeface="楷体_GB2312"/>
              <a:ea typeface="楷体_GB2312"/>
              <a:cs typeface="楷体_GB2312"/>
              <a:sym typeface="宋体" panose="02010600030101010101" pitchFamily="2" charset="-122"/>
            </a:endParaRPr>
          </a:p>
        </p:txBody>
      </p:sp>
      <p:sp>
        <p:nvSpPr>
          <p:cNvPr id="149550" name="矩形 23"/>
          <p:cNvSpPr>
            <a:spLocks noChangeArrowheads="1"/>
          </p:cNvSpPr>
          <p:nvPr/>
        </p:nvSpPr>
        <p:spPr bwMode="auto">
          <a:xfrm>
            <a:off x="5764213" y="3556000"/>
            <a:ext cx="2649537" cy="384175"/>
          </a:xfrm>
          <a:prstGeom prst="rect">
            <a:avLst/>
          </a:prstGeom>
          <a:noFill/>
          <a:ln w="9525">
            <a:noFill/>
            <a:miter lim="800000"/>
          </a:ln>
        </p:spPr>
        <p:txBody>
          <a:bodyPr>
            <a:spAutoFit/>
          </a:bodyPr>
          <a:lstStyle/>
          <a:p>
            <a:pPr>
              <a:lnSpc>
                <a:spcPct val="80000"/>
              </a:lnSpc>
              <a:buFont typeface="Arial" panose="020B0604020202020204" pitchFamily="34" charset="0"/>
              <a:buNone/>
            </a:pPr>
            <a:r>
              <a:rPr lang="zh-CN" altLang="en-US" sz="2400" b="1">
                <a:solidFill>
                  <a:srgbClr val="FFFF00"/>
                </a:solidFill>
                <a:latin typeface="楷体_GB2312"/>
                <a:ea typeface="楷体_GB2312"/>
                <a:cs typeface="楷体_GB2312"/>
                <a:sym typeface="宋体" panose="02010600030101010101" pitchFamily="2" charset="-122"/>
              </a:rPr>
              <a:t>指导内容的调整</a:t>
            </a:r>
            <a:endParaRPr lang="zh-CN" altLang="en-US" sz="2400" b="1">
              <a:solidFill>
                <a:srgbClr val="FFFF00"/>
              </a:solidFill>
              <a:latin typeface="楷体_GB2312"/>
            </a:endParaRPr>
          </a:p>
        </p:txBody>
      </p:sp>
      <p:sp>
        <p:nvSpPr>
          <p:cNvPr id="149551" name="文本框 25"/>
          <p:cNvSpPr txBox="1">
            <a:spLocks noChangeArrowheads="1"/>
          </p:cNvSpPr>
          <p:nvPr/>
        </p:nvSpPr>
        <p:spPr bwMode="auto">
          <a:xfrm>
            <a:off x="5187950" y="5070475"/>
            <a:ext cx="404813"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A</a:t>
            </a:r>
            <a:endParaRPr lang="en-US" altLang="zh-CN" sz="2400" b="1">
              <a:solidFill>
                <a:srgbClr val="FFFFFF"/>
              </a:solidFill>
            </a:endParaRPr>
          </a:p>
        </p:txBody>
      </p:sp>
      <p:sp>
        <p:nvSpPr>
          <p:cNvPr id="149552" name="矩形 26"/>
          <p:cNvSpPr>
            <a:spLocks noChangeArrowheads="1"/>
          </p:cNvSpPr>
          <p:nvPr/>
        </p:nvSpPr>
        <p:spPr bwMode="auto">
          <a:xfrm>
            <a:off x="5795963" y="5084763"/>
            <a:ext cx="2535237" cy="457200"/>
          </a:xfrm>
          <a:prstGeom prst="rect">
            <a:avLst/>
          </a:prstGeom>
          <a:noFill/>
          <a:ln w="9525">
            <a:noFill/>
            <a:miter lim="800000"/>
          </a:ln>
        </p:spPr>
        <p:txBody>
          <a:bodyPr>
            <a:spAutoFit/>
          </a:bodyPr>
          <a:lstStyle/>
          <a:p>
            <a:pPr algn="ctr">
              <a:buFont typeface="Arial" panose="020B0604020202020204" pitchFamily="34" charset="0"/>
              <a:buNone/>
            </a:pPr>
            <a:r>
              <a:rPr lang="zh-CN" altLang="en-US" sz="2400" b="1">
                <a:solidFill>
                  <a:srgbClr val="FFFF00"/>
                </a:solidFill>
                <a:latin typeface="楷体_GB2312"/>
                <a:ea typeface="楷体_GB2312"/>
                <a:cs typeface="楷体_GB2312"/>
                <a:sym typeface="Arial" panose="020B0604020202020204" pitchFamily="34" charset="0"/>
              </a:rPr>
              <a:t>工作方法的调整</a:t>
            </a:r>
            <a:endParaRPr lang="zh-CN" altLang="en-US" sz="2400" b="1">
              <a:solidFill>
                <a:srgbClr val="FFFF00"/>
              </a:solidFill>
              <a:latin typeface="楷体_GB2312"/>
            </a:endParaRPr>
          </a:p>
        </p:txBody>
      </p:sp>
      <p:grpSp>
        <p:nvGrpSpPr>
          <p:cNvPr id="149553" name="组合 27"/>
          <p:cNvGrpSpPr/>
          <p:nvPr/>
        </p:nvGrpSpPr>
        <p:grpSpPr bwMode="auto">
          <a:xfrm>
            <a:off x="5076825" y="4941888"/>
            <a:ext cx="790575" cy="736600"/>
            <a:chOff x="1110" y="2656"/>
            <a:chExt cx="1549" cy="1351"/>
          </a:xfrm>
        </p:grpSpPr>
        <p:sp>
          <p:nvSpPr>
            <p:cNvPr id="149554" name="六边形 28"/>
            <p:cNvSpPr>
              <a:spLocks noChangeArrowheads="1"/>
            </p:cNvSpPr>
            <p:nvPr/>
          </p:nvSpPr>
          <p:spPr bwMode="auto">
            <a:xfrm>
              <a:off x="1123" y="2679"/>
              <a:ext cx="1536" cy="1328"/>
            </a:xfrm>
            <a:prstGeom prst="hexagon">
              <a:avLst>
                <a:gd name="adj" fmla="val 28916"/>
                <a:gd name="vf" fmla="val 115470"/>
              </a:avLst>
            </a:prstGeom>
            <a:solidFill>
              <a:srgbClr val="808080"/>
            </a:solidFill>
            <a:ln w="9525">
              <a:noFill/>
              <a:miter lim="800000"/>
            </a:ln>
          </p:spPr>
          <p:txBody>
            <a:bodyPr/>
            <a:lstStyle/>
            <a:p>
              <a:pPr>
                <a:buFont typeface="Arial" panose="020B0604020202020204" pitchFamily="34" charset="0"/>
                <a:buNone/>
              </a:pPr>
              <a:endParaRPr lang="zh-CN" altLang="en-US" sz="3200" b="1"/>
            </a:p>
          </p:txBody>
        </p:sp>
        <p:sp>
          <p:nvSpPr>
            <p:cNvPr id="149555" name="六边形 29"/>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p:spPr>
          <p:txBody>
            <a:bodyPr/>
            <a:lstStyle/>
            <a:p>
              <a:pPr>
                <a:buFont typeface="Arial" panose="020B0604020202020204" pitchFamily="34" charset="0"/>
                <a:buNone/>
              </a:pPr>
              <a:endParaRPr lang="zh-CN" altLang="en-US" sz="3200" b="1"/>
            </a:p>
          </p:txBody>
        </p:sp>
        <p:sp>
          <p:nvSpPr>
            <p:cNvPr id="149556" name="六边形 30"/>
            <p:cNvSpPr>
              <a:spLocks noChangeArrowheads="1"/>
            </p:cNvSpPr>
            <p:nvPr/>
          </p:nvSpPr>
          <p:spPr bwMode="auto">
            <a:xfrm>
              <a:off x="1200" y="2736"/>
              <a:ext cx="1350" cy="1168"/>
            </a:xfrm>
            <a:prstGeom prst="hexagon">
              <a:avLst>
                <a:gd name="adj" fmla="val 28896"/>
                <a:gd name="vf" fmla="val 115470"/>
              </a:avLst>
            </a:prstGeom>
            <a:gradFill rotWithShape="1">
              <a:gsLst>
                <a:gs pos="0">
                  <a:srgbClr val="004747"/>
                </a:gs>
                <a:gs pos="100000">
                  <a:schemeClr val="hlink"/>
                </a:gs>
              </a:gsLst>
              <a:lin ang="2700000" scaled="1"/>
            </a:gradFill>
            <a:ln w="9525">
              <a:solidFill>
                <a:schemeClr val="tx1"/>
              </a:solidFill>
              <a:miter lim="800000"/>
            </a:ln>
          </p:spPr>
          <p:txBody>
            <a:bodyPr/>
            <a:lstStyle/>
            <a:p>
              <a:pPr>
                <a:buFont typeface="Arial" panose="020B0604020202020204" pitchFamily="34" charset="0"/>
                <a:buNone/>
              </a:pPr>
              <a:endParaRPr lang="zh-CN" altLang="en-US" sz="3200" b="1"/>
            </a:p>
          </p:txBody>
        </p:sp>
      </p:grpSp>
      <p:sp>
        <p:nvSpPr>
          <p:cNvPr id="149557" name="文本框 31"/>
          <p:cNvSpPr txBox="1">
            <a:spLocks noChangeArrowheads="1"/>
          </p:cNvSpPr>
          <p:nvPr/>
        </p:nvSpPr>
        <p:spPr bwMode="auto">
          <a:xfrm>
            <a:off x="5219700" y="5013325"/>
            <a:ext cx="352425" cy="457200"/>
          </a:xfrm>
          <a:prstGeom prst="rect">
            <a:avLst/>
          </a:prstGeom>
          <a:noFill/>
          <a:ln w="9525">
            <a:noFill/>
            <a:miter lim="800000"/>
          </a:ln>
        </p:spPr>
        <p:txBody>
          <a:bodyPr wrap="none">
            <a:spAutoFit/>
          </a:bodyPr>
          <a:lstStyle/>
          <a:p>
            <a:pPr algn="ctr" eaLnBrk="0" hangingPunct="0">
              <a:buFont typeface="Arial" panose="020B0604020202020204" pitchFamily="34" charset="0"/>
              <a:buNone/>
            </a:pPr>
            <a:r>
              <a:rPr lang="en-US" altLang="zh-CN" sz="2400" b="1">
                <a:solidFill>
                  <a:srgbClr val="FFFFFF"/>
                </a:solidFill>
              </a:rPr>
              <a:t>8</a:t>
            </a:r>
            <a:endParaRPr lang="en-US" altLang="zh-CN" sz="2400" b="1">
              <a:solidFill>
                <a:srgbClr val="FFFFFF"/>
              </a:solidFill>
            </a:endParaRPr>
          </a:p>
        </p:txBody>
      </p:sp>
      <p:sp>
        <p:nvSpPr>
          <p:cNvPr id="149558" name="文本框 4"/>
          <p:cNvSpPr txBox="1">
            <a:spLocks noChangeArrowheads="1"/>
          </p:cNvSpPr>
          <p:nvPr/>
        </p:nvSpPr>
        <p:spPr bwMode="auto">
          <a:xfrm>
            <a:off x="611560" y="260648"/>
            <a:ext cx="7705725" cy="2590800"/>
          </a:xfrm>
          <a:prstGeom prst="rect">
            <a:avLst/>
          </a:prstGeom>
          <a:noFill/>
          <a:ln w="9525">
            <a:noFill/>
            <a:miter lim="800000"/>
          </a:ln>
        </p:spPr>
        <p:txBody>
          <a:bodyPr>
            <a:spAutoFit/>
          </a:bodyPr>
          <a:lstStyle/>
          <a:p>
            <a:pPr algn="ctr">
              <a:buFont typeface="Arial" panose="020B0604020202020204" pitchFamily="34" charset="0"/>
              <a:buNone/>
            </a:pPr>
            <a:r>
              <a:rPr lang="zh-CN" altLang="en-US" sz="3200" b="1" dirty="0">
                <a:latin typeface="楷体_GB2312"/>
                <a:ea typeface="楷体_GB2312"/>
                <a:cs typeface="楷体_GB2312"/>
                <a:sym typeface="Arial" panose="020B0604020202020204" pitchFamily="34" charset="0"/>
              </a:rPr>
              <a:t> </a:t>
            </a:r>
            <a:endParaRPr lang="zh-CN" altLang="en-US" sz="3200" b="1" dirty="0">
              <a:latin typeface="楷体_GB2312"/>
              <a:ea typeface="楷体_GB2312"/>
              <a:cs typeface="楷体_GB2312"/>
              <a:sym typeface="Arial" panose="020B0604020202020204" pitchFamily="34" charset="0"/>
            </a:endParaRPr>
          </a:p>
          <a:p>
            <a:pPr algn="ctr">
              <a:buFont typeface="Arial" panose="020B0604020202020204" pitchFamily="34" charset="0"/>
              <a:buNone/>
            </a:pPr>
            <a:r>
              <a:rPr lang="zh-CN" altLang="en-US" sz="3600" b="1" dirty="0">
                <a:solidFill>
                  <a:srgbClr val="0000FF"/>
                </a:solidFill>
                <a:ea typeface="华文新魏" panose="02010800040101010101" charset="-122"/>
                <a:cs typeface="华文新魏" panose="02010800040101010101" charset="-122"/>
                <a:sym typeface="Arial" panose="020B0604020202020204" pitchFamily="34" charset="0"/>
              </a:rPr>
              <a:t> </a:t>
            </a:r>
            <a:r>
              <a:rPr lang="zh-CN" altLang="en-US" sz="3200" b="1" dirty="0">
                <a:solidFill>
                  <a:schemeClr val="bg1"/>
                </a:solidFill>
                <a:latin typeface="隶书" panose="02010509060101010101" charset="-122"/>
                <a:ea typeface="黑体" panose="02010609060101010101" pitchFamily="49" charset="-122"/>
                <a:cs typeface="华文新魏" panose="02010800040101010101" charset="-122"/>
                <a:sym typeface="Arial" panose="020B0604020202020204" pitchFamily="34" charset="0"/>
              </a:rPr>
              <a:t>高等职业教育正处于重要的历史转折期</a:t>
            </a:r>
            <a:endParaRPr lang="zh-CN" altLang="en-US" sz="3200" b="1" dirty="0">
              <a:solidFill>
                <a:schemeClr val="bg1"/>
              </a:solidFill>
              <a:latin typeface="隶书" panose="02010509060101010101" charset="-122"/>
              <a:ea typeface="黑体" panose="02010609060101010101" pitchFamily="49" charset="-122"/>
              <a:cs typeface="华文新魏" panose="02010800040101010101" charset="-122"/>
            </a:endParaRPr>
          </a:p>
          <a:p>
            <a:pPr algn="ctr">
              <a:buFont typeface="Arial" panose="020B0604020202020204" pitchFamily="34" charset="0"/>
              <a:buNone/>
            </a:pPr>
            <a:endParaRPr lang="zh-CN" altLang="en-US" sz="3200" b="1" dirty="0">
              <a:latin typeface="楷体_GB2312"/>
              <a:ea typeface="楷体_GB2312"/>
              <a:cs typeface="楷体_GB2312"/>
              <a:sym typeface="Arial" panose="020B0604020202020204" pitchFamily="34" charset="0"/>
            </a:endParaRPr>
          </a:p>
          <a:p>
            <a:pPr algn="ctr">
              <a:buFont typeface="Arial" panose="020B0604020202020204" pitchFamily="34" charset="0"/>
              <a:buNone/>
            </a:pPr>
            <a:r>
              <a:rPr lang="zh-CN" altLang="en-US" sz="3200" b="1" dirty="0">
                <a:latin typeface="楷体_GB2312"/>
                <a:ea typeface="楷体_GB2312"/>
                <a:cs typeface="楷体_GB2312"/>
                <a:sym typeface="Arial" panose="020B0604020202020204" pitchFamily="34" charset="0"/>
              </a:rPr>
              <a:t>   </a:t>
            </a:r>
            <a:endParaRPr lang="zh-CN" altLang="en-US" sz="3200" b="1" dirty="0">
              <a:latin typeface="楷体_GB2312"/>
              <a:ea typeface="楷体_GB2312"/>
              <a:cs typeface="楷体_GB2312"/>
              <a:sym typeface="Arial" panose="020B0604020202020204" pitchFamily="34" charset="0"/>
            </a:endParaRPr>
          </a:p>
          <a:p>
            <a:pPr algn="ctr">
              <a:buFont typeface="Arial" panose="020B0604020202020204" pitchFamily="34" charset="0"/>
              <a:buNone/>
            </a:pPr>
            <a:r>
              <a:rPr lang="zh-CN" altLang="en-US" sz="3200" b="1" dirty="0">
                <a:latin typeface="楷体_GB2312"/>
                <a:ea typeface="楷体_GB2312"/>
                <a:cs typeface="楷体_GB2312"/>
                <a:sym typeface="Arial" panose="020B0604020202020204" pitchFamily="34" charset="0"/>
              </a:rPr>
              <a:t>   </a:t>
            </a:r>
            <a:endParaRPr lang="zh-CN" altLang="en-US" sz="3200" b="1" dirty="0"/>
          </a:p>
        </p:txBody>
      </p:sp>
      <p:sp>
        <p:nvSpPr>
          <p:cNvPr id="149560" name="文本框 7"/>
          <p:cNvSpPr txBox="1">
            <a:spLocks noChangeArrowheads="1"/>
          </p:cNvSpPr>
          <p:nvPr/>
        </p:nvSpPr>
        <p:spPr bwMode="auto">
          <a:xfrm>
            <a:off x="971600" y="1844675"/>
            <a:ext cx="7128792" cy="769441"/>
          </a:xfrm>
          <a:prstGeom prst="rect">
            <a:avLst/>
          </a:prstGeom>
          <a:noFill/>
          <a:ln w="9525">
            <a:noFill/>
            <a:miter lim="800000"/>
          </a:ln>
        </p:spPr>
        <p:txBody>
          <a:bodyPr wrap="square">
            <a:spAutoFit/>
          </a:bodyPr>
          <a:lstStyle/>
          <a:p>
            <a:pPr eaLnBrk="0" hangingPunct="0">
              <a:buFont typeface="Arial" panose="020B0604020202020204" pitchFamily="34" charset="0"/>
              <a:buNone/>
            </a:pPr>
            <a:r>
              <a:rPr lang="zh-CN" altLang="en-US" sz="2800" b="1" dirty="0">
                <a:solidFill>
                  <a:schemeClr val="bg1"/>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工作重点面临新的转变与战略调</a:t>
            </a:r>
            <a:r>
              <a:rPr lang="zh-CN" altLang="en-US" sz="2800" b="1" dirty="0" smtClean="0">
                <a:solidFill>
                  <a:schemeClr val="bg1"/>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整</a:t>
            </a:r>
            <a:r>
              <a:rPr lang="zh-CN" altLang="en-US" sz="1600" b="1" dirty="0" smtClean="0">
                <a:solidFill>
                  <a:schemeClr val="bg1"/>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（优质校申报、“双高”高水平院校高水平专业）</a:t>
            </a:r>
            <a:r>
              <a:rPr lang="zh-CN" altLang="en-US" sz="1600" b="1" dirty="0" smtClean="0">
                <a:latin typeface="华文新魏" panose="02010800040101010101" charset="-122"/>
                <a:ea typeface="华文新魏" panose="02010800040101010101" charset="-122"/>
                <a:cs typeface="华文新魏" panose="02010800040101010101" charset="-122"/>
              </a:rPr>
              <a:t> </a:t>
            </a:r>
            <a:endParaRPr lang="zh-CN" altLang="en-US" sz="1600" b="1" dirty="0">
              <a:latin typeface="华文新魏" panose="02010800040101010101" charset="-122"/>
              <a:ea typeface="华文新魏" panose="02010800040101010101" charset="-122"/>
              <a:cs typeface="华文新魏" panose="02010800040101010101" charset="-122"/>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文本框 1"/>
          <p:cNvSpPr txBox="1">
            <a:spLocks noChangeArrowheads="1"/>
          </p:cNvSpPr>
          <p:nvPr/>
        </p:nvSpPr>
        <p:spPr bwMode="auto">
          <a:xfrm>
            <a:off x="755650" y="981075"/>
            <a:ext cx="3395663" cy="641350"/>
          </a:xfrm>
          <a:prstGeom prst="rect">
            <a:avLst/>
          </a:prstGeom>
          <a:noFill/>
          <a:ln w="9525">
            <a:noFill/>
            <a:miter lim="800000"/>
          </a:ln>
        </p:spPr>
        <p:txBody>
          <a:bodyPr wrap="none">
            <a:spAutoFit/>
          </a:bodyPr>
          <a:lstStyle/>
          <a:p>
            <a:pPr>
              <a:buFont typeface="Arial" panose="020B0604020202020204" pitchFamily="34" charset="0"/>
              <a:buNone/>
            </a:pPr>
            <a:r>
              <a:rPr lang="zh-CN" altLang="en-US" sz="3600" b="1">
                <a:solidFill>
                  <a:schemeClr val="bg1"/>
                </a:solidFill>
                <a:ea typeface="华文新魏" panose="02010800040101010101" charset="-122"/>
                <a:cs typeface="华文新魏" panose="02010800040101010101" charset="-122"/>
                <a:sym typeface="Arial" panose="020B0604020202020204" pitchFamily="34" charset="0"/>
              </a:rPr>
              <a:t>未来十年展望：</a:t>
            </a:r>
            <a:endParaRPr lang="zh-CN" altLang="en-US" sz="3600" b="1">
              <a:solidFill>
                <a:schemeClr val="bg1"/>
              </a:solidFill>
              <a:ea typeface="华文新魏" panose="02010800040101010101" charset="-122"/>
              <a:cs typeface="华文新魏" panose="02010800040101010101" charset="-122"/>
            </a:endParaRPr>
          </a:p>
        </p:txBody>
      </p:sp>
      <p:sp>
        <p:nvSpPr>
          <p:cNvPr id="190477" name="横卷形 190476"/>
          <p:cNvSpPr/>
          <p:nvPr/>
        </p:nvSpPr>
        <p:spPr>
          <a:xfrm>
            <a:off x="827088" y="1628775"/>
            <a:ext cx="7605712" cy="1000125"/>
          </a:xfrm>
          <a:prstGeom prst="horizontalScroll">
            <a:avLst>
              <a:gd name="adj" fmla="val 12500"/>
            </a:avLst>
          </a:prstGeom>
          <a:solidFill>
            <a:srgbClr val="B4C9EA"/>
          </a:solidFill>
          <a:ln w="9525" cap="rnd" cmpd="sng">
            <a:solidFill>
              <a:schemeClr val="tx1"/>
            </a:solidFill>
            <a:prstDash val="sysDot"/>
            <a:headEnd type="none" w="med" len="med"/>
            <a:tailEnd type="none" w="med" len="med"/>
          </a:ln>
        </p:spPr>
        <p:txBody>
          <a:bodyPr wrap="none" anchor="ctr"/>
          <a:lstStyle/>
          <a:p>
            <a:pPr algn="ctr">
              <a:buFont typeface="Arial" panose="020B0604020202020204" pitchFamily="34" charset="0"/>
              <a:buNone/>
            </a:pPr>
            <a:r>
              <a:rPr lang="zh-CN" altLang="en-US" sz="2800" b="1">
                <a:latin typeface="楷体_GB2312"/>
                <a:ea typeface="楷体_GB2312"/>
                <a:cs typeface="楷体_GB2312"/>
                <a:sym typeface="宋体" panose="02010600030101010101" pitchFamily="2" charset="-122"/>
              </a:rPr>
              <a:t>将是中国高等（职业）教育巨大发展的十年</a:t>
            </a:r>
            <a:endParaRPr lang="zh-CN" altLang="en-US" sz="2800" b="1">
              <a:effectLst>
                <a:outerShdw blurRad="38100" dist="38100" dir="2700000" algn="tl">
                  <a:srgbClr val="FFFFFF"/>
                </a:outerShdw>
              </a:effectLst>
              <a:latin typeface="楷体_GB2312"/>
              <a:ea typeface="楷体_GB2312"/>
              <a:cs typeface="楷体_GB2312"/>
              <a:sym typeface="宋体" panose="02010600030101010101" pitchFamily="2" charset="-122"/>
            </a:endParaRPr>
          </a:p>
        </p:txBody>
      </p:sp>
      <p:sp>
        <p:nvSpPr>
          <p:cNvPr id="190478" name="横卷形 190477"/>
          <p:cNvSpPr/>
          <p:nvPr/>
        </p:nvSpPr>
        <p:spPr>
          <a:xfrm>
            <a:off x="827088" y="2852738"/>
            <a:ext cx="7685087" cy="984250"/>
          </a:xfrm>
          <a:prstGeom prst="horizontalScroll">
            <a:avLst>
              <a:gd name="adj" fmla="val 12500"/>
            </a:avLst>
          </a:prstGeom>
          <a:solidFill>
            <a:srgbClr val="E0CF52"/>
          </a:solidFill>
          <a:ln w="9525" cap="rnd" cmpd="sng">
            <a:solidFill>
              <a:schemeClr val="tx1"/>
            </a:solidFill>
            <a:prstDash val="sysDot"/>
            <a:headEnd type="none" w="med" len="med"/>
            <a:tailEnd type="none" w="med" len="med"/>
          </a:ln>
        </p:spPr>
        <p:txBody>
          <a:bodyPr wrap="none" anchor="ctr"/>
          <a:lstStyle/>
          <a:p>
            <a:pPr algn="ctr">
              <a:buFont typeface="Arial" panose="020B0604020202020204" pitchFamily="34" charset="0"/>
              <a:buNone/>
            </a:pPr>
            <a:r>
              <a:rPr lang="zh-CN" altLang="en-US" sz="2800" b="1">
                <a:latin typeface="楷体_GB2312"/>
                <a:ea typeface="楷体_GB2312"/>
                <a:cs typeface="楷体_GB2312"/>
                <a:sym typeface="宋体" panose="02010600030101010101" pitchFamily="2" charset="-122"/>
              </a:rPr>
              <a:t>将是中国高校（高职）重新定位和排名的十年</a:t>
            </a:r>
            <a:endParaRPr lang="zh-CN" altLang="en-US" sz="2800" b="1">
              <a:effectLst>
                <a:outerShdw blurRad="38100" dist="38100" dir="2700000" algn="tl">
                  <a:srgbClr val="FFFFFF"/>
                </a:outerShdw>
              </a:effectLst>
              <a:latin typeface="楷体_GB2312"/>
              <a:ea typeface="楷体_GB2312"/>
              <a:cs typeface="楷体_GB2312"/>
              <a:sym typeface="宋体" panose="02010600030101010101" pitchFamily="2" charset="-122"/>
            </a:endParaRPr>
          </a:p>
        </p:txBody>
      </p:sp>
      <p:sp>
        <p:nvSpPr>
          <p:cNvPr id="190479" name="横卷形 190478"/>
          <p:cNvSpPr/>
          <p:nvPr/>
        </p:nvSpPr>
        <p:spPr>
          <a:xfrm>
            <a:off x="755650" y="4005263"/>
            <a:ext cx="7666038" cy="984250"/>
          </a:xfrm>
          <a:prstGeom prst="horizontalScroll">
            <a:avLst>
              <a:gd name="adj" fmla="val 12500"/>
            </a:avLst>
          </a:prstGeom>
          <a:solidFill>
            <a:srgbClr val="CC99FF"/>
          </a:solidFill>
          <a:ln w="9525" cap="rnd" cmpd="sng">
            <a:solidFill>
              <a:schemeClr val="tx1"/>
            </a:solidFill>
            <a:prstDash val="sysDot"/>
            <a:headEnd type="none" w="med" len="med"/>
            <a:tailEnd type="none" w="med" len="med"/>
          </a:ln>
        </p:spPr>
        <p:txBody>
          <a:bodyPr wrap="none" anchor="ctr"/>
          <a:lstStyle/>
          <a:p>
            <a:pPr>
              <a:lnSpc>
                <a:spcPct val="80000"/>
              </a:lnSpc>
              <a:buFont typeface="Arial" panose="020B0604020202020204" pitchFamily="34" charset="0"/>
              <a:buNone/>
            </a:pPr>
            <a:r>
              <a:rPr lang="zh-CN" altLang="en-US" sz="2800" b="1">
                <a:latin typeface="楷体_GB2312"/>
                <a:ea typeface="楷体_GB2312"/>
                <a:cs typeface="楷体_GB2312"/>
                <a:sym typeface="宋体" panose="02010600030101010101" pitchFamily="2" charset="-122"/>
              </a:rPr>
              <a:t>将是中国高等（职业）教育真正走向世界的十年</a:t>
            </a:r>
            <a:endParaRPr lang="zh-CN" altLang="en-US" sz="2800" b="1">
              <a:effectLst>
                <a:outerShdw blurRad="38100" dist="38100" dir="2700000" algn="tl">
                  <a:srgbClr val="FFFFFF"/>
                </a:outerShdw>
              </a:effectLst>
              <a:latin typeface="楷体_GB2312"/>
              <a:ea typeface="楷体_GB2312"/>
              <a:cs typeface="楷体_GB231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0477">
                                            <p:txEl>
                                              <p:charRg st="0" end="14"/>
                                            </p:txEl>
                                          </p:spTgt>
                                        </p:tgtEl>
                                        <p:attrNameLst>
                                          <p:attrName>style.visibility</p:attrName>
                                        </p:attrNameLst>
                                      </p:cBhvr>
                                      <p:to>
                                        <p:strVal val="visible"/>
                                      </p:to>
                                    </p:set>
                                    <p:anim calcmode="lin" valueType="num">
                                      <p:cBhvr>
                                        <p:cTn id="7" dur="500" fill="hold"/>
                                        <p:tgtEl>
                                          <p:spTgt spid="190477">
                                            <p:txEl>
                                              <p:charRg st="0" end="14"/>
                                            </p:txEl>
                                          </p:spTgt>
                                        </p:tgtEl>
                                        <p:attrNameLst>
                                          <p:attrName>ppt_x</p:attrName>
                                        </p:attrNameLst>
                                      </p:cBhvr>
                                      <p:tavLst>
                                        <p:tav tm="0">
                                          <p:val>
                                            <p:strVal val="#ppt_x"/>
                                          </p:val>
                                        </p:tav>
                                        <p:tav tm="100000">
                                          <p:val>
                                            <p:strVal val="#ppt_x"/>
                                          </p:val>
                                        </p:tav>
                                      </p:tavLst>
                                    </p:anim>
                                    <p:anim calcmode="lin" valueType="num">
                                      <p:cBhvr>
                                        <p:cTn id="8" dur="500" fill="hold"/>
                                        <p:tgtEl>
                                          <p:spTgt spid="190477">
                                            <p:txEl>
                                              <p:charRg st="0" end="1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90477">
                                            <p:bg/>
                                          </p:spTgt>
                                        </p:tgtEl>
                                        <p:attrNameLst>
                                          <p:attrName>style.visibility</p:attrName>
                                        </p:attrNameLst>
                                      </p:cBhvr>
                                      <p:to>
                                        <p:strVal val="visible"/>
                                      </p:to>
                                    </p:set>
                                    <p:animEffect transition="in" filter="box(in)">
                                      <p:cBhvr>
                                        <p:cTn id="13" dur="500"/>
                                        <p:tgtEl>
                                          <p:spTgt spid="190477">
                                            <p:bg/>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90477">
                                            <p:txEl>
                                              <p:pRg st="0" end="0"/>
                                            </p:txEl>
                                          </p:spTgt>
                                        </p:tgtEl>
                                        <p:attrNameLst>
                                          <p:attrName>style.visibility</p:attrName>
                                        </p:attrNameLst>
                                      </p:cBhvr>
                                      <p:to>
                                        <p:strVal val="visible"/>
                                      </p:to>
                                    </p:set>
                                    <p:animEffect transition="in" filter="box(in)">
                                      <p:cBhvr>
                                        <p:cTn id="16" dur="500"/>
                                        <p:tgtEl>
                                          <p:spTgt spid="19047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0478"/>
                                        </p:tgtEl>
                                        <p:attrNameLst>
                                          <p:attrName>style.visibility</p:attrName>
                                        </p:attrNameLst>
                                      </p:cBhvr>
                                      <p:to>
                                        <p:strVal val="visible"/>
                                      </p:to>
                                    </p:set>
                                    <p:anim calcmode="lin" valueType="num">
                                      <p:cBhvr>
                                        <p:cTn id="21" dur="500" fill="hold"/>
                                        <p:tgtEl>
                                          <p:spTgt spid="190478"/>
                                        </p:tgtEl>
                                        <p:attrNameLst>
                                          <p:attrName>ppt_x</p:attrName>
                                        </p:attrNameLst>
                                      </p:cBhvr>
                                      <p:tavLst>
                                        <p:tav tm="0">
                                          <p:val>
                                            <p:strVal val="#ppt_x"/>
                                          </p:val>
                                        </p:tav>
                                        <p:tav tm="100000">
                                          <p:val>
                                            <p:strVal val="#ppt_x"/>
                                          </p:val>
                                        </p:tav>
                                      </p:tavLst>
                                    </p:anim>
                                    <p:anim calcmode="lin" valueType="num">
                                      <p:cBhvr>
                                        <p:cTn id="22" dur="500" fill="hold"/>
                                        <p:tgtEl>
                                          <p:spTgt spid="19047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90479"/>
                                        </p:tgtEl>
                                        <p:attrNameLst>
                                          <p:attrName>style.visibility</p:attrName>
                                        </p:attrNameLst>
                                      </p:cBhvr>
                                      <p:to>
                                        <p:strVal val="visible"/>
                                      </p:to>
                                    </p:set>
                                    <p:animEffect transition="in" filter="box(in)">
                                      <p:cBhvr>
                                        <p:cTn id="27" dur="500"/>
                                        <p:tgtEl>
                                          <p:spTgt spid="190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7" grpId="0" animBg="1" build="allAtOnce"/>
      <p:bldP spid="190478" grpId="0" bldLvl="0" animBg="1"/>
      <p:bldP spid="19047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endParaRPr lang="zh-CN" altLang="en-US" smtClean="0"/>
          </a:p>
        </p:txBody>
      </p:sp>
      <p:sp>
        <p:nvSpPr>
          <p:cNvPr id="151555" name="Rectangle 3"/>
          <p:cNvSpPr>
            <a:spLocks noGrp="1" noChangeArrowheads="1"/>
          </p:cNvSpPr>
          <p:nvPr>
            <p:ph type="body" idx="1"/>
          </p:nvPr>
        </p:nvSpPr>
        <p:spPr/>
        <p:txBody>
          <a:bodyPr/>
          <a:lstStyle/>
          <a:p>
            <a:endParaRPr lang="zh-CN" altLang="en-US" smtClean="0"/>
          </a:p>
        </p:txBody>
      </p:sp>
      <p:sp>
        <p:nvSpPr>
          <p:cNvPr id="151556" name="文本框 316421"/>
          <p:cNvSpPr txBox="1">
            <a:spLocks noChangeArrowheads="1"/>
          </p:cNvSpPr>
          <p:nvPr/>
        </p:nvSpPr>
        <p:spPr bwMode="auto">
          <a:xfrm>
            <a:off x="323850" y="2049145"/>
            <a:ext cx="8964613" cy="2305685"/>
          </a:xfrm>
          <a:prstGeom prst="rect">
            <a:avLst/>
          </a:prstGeom>
          <a:gradFill rotWithShape="0">
            <a:gsLst>
              <a:gs pos="0">
                <a:srgbClr val="0033CC">
                  <a:alpha val="14998"/>
                </a:srgbClr>
              </a:gs>
              <a:gs pos="50000">
                <a:srgbClr val="4D71DB">
                  <a:alpha val="26999"/>
                </a:srgbClr>
              </a:gs>
              <a:gs pos="100000">
                <a:srgbClr val="0033CC">
                  <a:alpha val="14998"/>
                </a:srgbClr>
              </a:gs>
            </a:gsLst>
            <a:lin ang="5400000" scaled="1"/>
          </a:gradFill>
          <a:ln w="9525">
            <a:noFill/>
            <a:miter lim="800000"/>
          </a:ln>
        </p:spPr>
        <p:txBody>
          <a:bodyPr anchor="ctr">
            <a:spAutoFit/>
          </a:bodyPr>
          <a:lstStyle/>
          <a:p>
            <a:pPr marL="0" lvl="1" indent="457200">
              <a:lnSpc>
                <a:spcPct val="120000"/>
              </a:lnSpc>
              <a:buFont typeface="Arial" panose="020B0604020202020204" pitchFamily="34" charset="0"/>
              <a:buNone/>
            </a:pPr>
            <a:r>
              <a:rPr lang="zh-CN" altLang="en-US" sz="2400" b="1">
                <a:solidFill>
                  <a:schemeClr val="bg1"/>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要求我们把学校的人才培养和发展：</a:t>
            </a:r>
            <a:endParaRPr lang="zh-CN" altLang="en-US" sz="2400" b="1">
              <a:solidFill>
                <a:schemeClr val="bg1"/>
              </a:solidFill>
              <a:latin typeface="华文新魏" panose="02010800040101010101" charset="-122"/>
              <a:ea typeface="华文新魏" panose="02010800040101010101" charset="-122"/>
              <a:cs typeface="华文新魏" panose="02010800040101010101" charset="-122"/>
            </a:endParaRPr>
          </a:p>
          <a:p>
            <a:pPr marL="0" lvl="1" indent="457200">
              <a:lnSpc>
                <a:spcPct val="120000"/>
              </a:lnSpc>
              <a:buFont typeface="Arial" panose="020B0604020202020204" pitchFamily="34" charset="0"/>
              <a:buNone/>
            </a:pPr>
            <a:r>
              <a:rPr lang="zh-CN" altLang="en-US" sz="3200" b="1">
                <a:solidFill>
                  <a:srgbClr val="33FF8F"/>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放到</a:t>
            </a:r>
            <a:r>
              <a:rPr lang="zh-CN" altLang="en-US" sz="2400" b="1">
                <a:solidFill>
                  <a:schemeClr val="bg1"/>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区域经济与社会发展的环境中去定位和思考</a:t>
            </a:r>
            <a:endParaRPr lang="zh-CN" altLang="en-US" sz="2400" b="1">
              <a:solidFill>
                <a:schemeClr val="bg1"/>
              </a:solidFill>
              <a:latin typeface="华文新魏" panose="02010800040101010101" charset="-122"/>
              <a:ea typeface="华文新魏" panose="02010800040101010101" charset="-122"/>
              <a:cs typeface="华文新魏" panose="02010800040101010101" charset="-122"/>
            </a:endParaRPr>
          </a:p>
          <a:p>
            <a:pPr marL="0" lvl="1" indent="457200">
              <a:lnSpc>
                <a:spcPct val="120000"/>
              </a:lnSpc>
              <a:buFont typeface="Arial" panose="020B0604020202020204" pitchFamily="34" charset="0"/>
              <a:buNone/>
            </a:pPr>
            <a:r>
              <a:rPr lang="zh-CN" altLang="en-US" sz="3200" b="1">
                <a:solidFill>
                  <a:srgbClr val="33FF8F"/>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放到</a:t>
            </a:r>
            <a:r>
              <a:rPr lang="zh-CN" altLang="en-US" sz="2400" b="1">
                <a:solidFill>
                  <a:schemeClr val="bg1"/>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我国社会变革、经济发展和科技进步的大环境中定位</a:t>
            </a:r>
            <a:endParaRPr lang="zh-CN" altLang="en-US" sz="2400" b="1">
              <a:latin typeface="华文新魏" panose="02010800040101010101" charset="-122"/>
              <a:ea typeface="华文新魏" panose="02010800040101010101" charset="-122"/>
              <a:cs typeface="华文新魏" panose="02010800040101010101" charset="-122"/>
              <a:sym typeface="Arial" panose="020B0604020202020204" pitchFamily="34" charset="0"/>
            </a:endParaRPr>
          </a:p>
          <a:p>
            <a:pPr marL="0" lvl="1" indent="457200">
              <a:lnSpc>
                <a:spcPct val="120000"/>
              </a:lnSpc>
              <a:buFont typeface="Arial" panose="020B0604020202020204" pitchFamily="34" charset="0"/>
              <a:buNone/>
            </a:pPr>
            <a:r>
              <a:rPr lang="zh-CN" altLang="en-US" sz="3200" b="1">
                <a:solidFill>
                  <a:srgbClr val="33FF8F"/>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放到</a:t>
            </a:r>
            <a:r>
              <a:rPr lang="zh-CN" altLang="en-US" sz="2400" b="1">
                <a:solidFill>
                  <a:schemeClr val="bg1"/>
                </a:solidFill>
                <a:latin typeface="华文新魏" panose="02010800040101010101" charset="-122"/>
                <a:ea typeface="华文新魏" panose="02010800040101010101" charset="-122"/>
                <a:cs typeface="华文新魏" panose="02010800040101010101" charset="-122"/>
                <a:sym typeface="Arial" panose="020B0604020202020204" pitchFamily="34" charset="0"/>
              </a:rPr>
              <a:t>世界政治、经济发展的新格局中去思考</a:t>
            </a:r>
            <a:endParaRPr lang="zh-CN" altLang="en-US" sz="2400" b="1">
              <a:solidFill>
                <a:schemeClr val="bg1"/>
              </a:solidFill>
              <a:latin typeface="华文新魏" panose="02010800040101010101" charset="-122"/>
              <a:ea typeface="华文新魏" panose="02010800040101010101" charset="-122"/>
              <a:cs typeface="华文新魏" panose="02010800040101010101" charset="-122"/>
            </a:endParaRPr>
          </a:p>
        </p:txBody>
      </p:sp>
      <p:sp>
        <p:nvSpPr>
          <p:cNvPr id="151557" name="文本框 6"/>
          <p:cNvSpPr txBox="1">
            <a:spLocks noChangeArrowheads="1"/>
          </p:cNvSpPr>
          <p:nvPr/>
        </p:nvSpPr>
        <p:spPr bwMode="auto">
          <a:xfrm>
            <a:off x="1331913" y="1125538"/>
            <a:ext cx="6337300" cy="579437"/>
          </a:xfrm>
          <a:prstGeom prst="rect">
            <a:avLst/>
          </a:prstGeom>
          <a:noFill/>
          <a:ln w="9525">
            <a:noFill/>
            <a:miter lim="800000"/>
          </a:ln>
        </p:spPr>
        <p:txBody>
          <a:bodyPr>
            <a:spAutoFit/>
          </a:bodyPr>
          <a:lstStyle/>
          <a:p>
            <a:pPr>
              <a:buFont typeface="Arial" panose="020B0604020202020204" pitchFamily="34" charset="0"/>
              <a:buNone/>
            </a:pPr>
            <a:r>
              <a:rPr lang="zh-CN" altLang="en-US" sz="3200" b="1">
                <a:solidFill>
                  <a:srgbClr val="FFFF00"/>
                </a:solidFill>
                <a:latin typeface="黑体" panose="02010609060101010101" pitchFamily="49" charset="-122"/>
                <a:ea typeface="黑体" panose="02010609060101010101" pitchFamily="49" charset="-122"/>
                <a:cs typeface="华文新魏" panose="02010800040101010101" charset="-122"/>
                <a:sym typeface="Arial" panose="020B0604020202020204" pitchFamily="34" charset="0"/>
              </a:rPr>
              <a:t>关键是一所学校自己的定位和内功</a:t>
            </a:r>
            <a:endParaRPr lang="zh-CN" altLang="en-US" sz="3200" b="1">
              <a:solidFill>
                <a:srgbClr val="FFFF00"/>
              </a:solidFill>
              <a:latin typeface="黑体" panose="02010609060101010101" pitchFamily="49" charset="-122"/>
              <a:ea typeface="黑体" panose="02010609060101010101" pitchFamily="49" charset="-122"/>
              <a:cs typeface="华文新魏" panose="02010800040101010101"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标题 1"/>
          <p:cNvSpPr>
            <a:spLocks noGrp="1"/>
          </p:cNvSpPr>
          <p:nvPr>
            <p:ph type="title"/>
          </p:nvPr>
        </p:nvSpPr>
        <p:spPr/>
        <p:txBody>
          <a:bodyPr/>
          <a:lstStyle/>
          <a:p>
            <a:endParaRPr lang="zh-CN" altLang="en-US" smtClean="0"/>
          </a:p>
        </p:txBody>
      </p:sp>
      <p:sp>
        <p:nvSpPr>
          <p:cNvPr id="54274" name="内容占位符 2"/>
          <p:cNvSpPr>
            <a:spLocks noGrp="1"/>
          </p:cNvSpPr>
          <p:nvPr>
            <p:ph idx="1"/>
          </p:nvPr>
        </p:nvSpPr>
        <p:spPr>
          <a:xfrm>
            <a:off x="468313" y="1052513"/>
            <a:ext cx="8229600" cy="4525962"/>
          </a:xfrm>
        </p:spPr>
        <p:txBody>
          <a:bodyPr/>
          <a:lstStyle/>
          <a:p>
            <a:r>
              <a:rPr lang="zh-CN" altLang="zh-CN" smtClean="0"/>
              <a:t> </a:t>
            </a:r>
            <a:r>
              <a:rPr lang="zh-CN" altLang="zh-CN" sz="2400" b="1" smtClean="0">
                <a:solidFill>
                  <a:schemeClr val="bg1"/>
                </a:solidFill>
                <a:latin typeface="黑体" panose="02010609060101010101" pitchFamily="49" charset="-122"/>
                <a:ea typeface="黑体" panose="02010609060101010101" pitchFamily="49" charset="-122"/>
              </a:rPr>
              <a:t>我国高等职业教育发展到今天，面临全新的环境，高职院校之间的发展竞争越来越激烈。可以说，谁先重视战略规划，谁就能占得发展先机。</a:t>
            </a:r>
            <a:endParaRPr lang="en-US" altLang="zh-CN" sz="2400" b="1" smtClean="0">
              <a:solidFill>
                <a:schemeClr val="bg1"/>
              </a:solidFill>
              <a:latin typeface="黑体" panose="02010609060101010101" pitchFamily="49" charset="-122"/>
              <a:ea typeface="黑体" panose="02010609060101010101" pitchFamily="49" charset="-122"/>
            </a:endParaRPr>
          </a:p>
          <a:p>
            <a:endParaRPr lang="en-US" altLang="zh-CN" sz="2400" b="1" smtClean="0">
              <a:solidFill>
                <a:schemeClr val="bg1"/>
              </a:solidFill>
              <a:latin typeface="黑体" panose="02010609060101010101" pitchFamily="49" charset="-122"/>
              <a:ea typeface="黑体" panose="02010609060101010101" pitchFamily="49" charset="-122"/>
            </a:endParaRPr>
          </a:p>
          <a:p>
            <a:r>
              <a:rPr lang="zh-CN" altLang="zh-CN" sz="2400" b="1" smtClean="0">
                <a:solidFill>
                  <a:srgbClr val="FFFF00"/>
                </a:solidFill>
                <a:latin typeface="黑体" panose="02010609060101010101" pitchFamily="49" charset="-122"/>
                <a:ea typeface="黑体" panose="02010609060101010101" pitchFamily="49" charset="-122"/>
              </a:rPr>
              <a:t>这个阶段发展的快慢，决定高职院校将来所处的地位。因此，在这个阶段，学校特别需要战略规划来引领发展。</a:t>
            </a:r>
            <a:endParaRPr lang="en-US" altLang="zh-CN" sz="2400" b="1" smtClean="0">
              <a:solidFill>
                <a:srgbClr val="FFFF00"/>
              </a:solidFill>
              <a:latin typeface="黑体" panose="02010609060101010101" pitchFamily="49" charset="-122"/>
              <a:ea typeface="黑体" panose="02010609060101010101" pitchFamily="49" charset="-122"/>
            </a:endParaRPr>
          </a:p>
          <a:p>
            <a:endParaRPr lang="en-US" altLang="zh-CN" sz="2400" b="1" smtClean="0">
              <a:solidFill>
                <a:srgbClr val="FFFF00"/>
              </a:solidFill>
              <a:latin typeface="黑体" panose="02010609060101010101" pitchFamily="49" charset="-122"/>
              <a:ea typeface="黑体" panose="02010609060101010101" pitchFamily="49" charset="-122"/>
            </a:endParaRPr>
          </a:p>
          <a:p>
            <a:r>
              <a:rPr lang="zh-CN" altLang="zh-CN" sz="2400" b="1" smtClean="0">
                <a:solidFill>
                  <a:srgbClr val="33FF8F"/>
                </a:solidFill>
                <a:latin typeface="黑体" panose="02010609060101010101" pitchFamily="49" charset="-122"/>
                <a:ea typeface="黑体" panose="02010609060101010101" pitchFamily="49" charset="-122"/>
              </a:rPr>
              <a:t>国际经验显示，战略规划有助于引导高校赢得发展先机。</a:t>
            </a:r>
            <a:endParaRPr lang="en-US" altLang="zh-CN" sz="2400" b="1" smtClean="0">
              <a:solidFill>
                <a:srgbClr val="33FF8F"/>
              </a:solidFill>
              <a:latin typeface="黑体" panose="02010609060101010101" pitchFamily="49" charset="-122"/>
              <a:ea typeface="黑体" panose="02010609060101010101" pitchFamily="49" charset="-122"/>
            </a:endParaRPr>
          </a:p>
          <a:p>
            <a:endParaRPr lang="en-US" altLang="zh-CN" sz="2400" b="1" smtClean="0">
              <a:solidFill>
                <a:srgbClr val="33FF8F"/>
              </a:solidFill>
              <a:latin typeface="黑体" panose="02010609060101010101" pitchFamily="49" charset="-122"/>
              <a:ea typeface="黑体" panose="02010609060101010101" pitchFamily="49" charset="-122"/>
            </a:endParaRPr>
          </a:p>
          <a:p>
            <a:r>
              <a:rPr lang="zh-CN" altLang="zh-CN" sz="2400" b="1" smtClean="0">
                <a:solidFill>
                  <a:schemeClr val="bg1"/>
                </a:solidFill>
                <a:latin typeface="黑体" panose="02010609060101010101" pitchFamily="49" charset="-122"/>
                <a:ea typeface="黑体" panose="02010609060101010101" pitchFamily="49" charset="-122"/>
              </a:rPr>
              <a:t>学院的发展迫切需要强化战略规划的作用，需要通过战略规划来改变发展模式，实现管理革命。</a:t>
            </a:r>
            <a:endParaRPr lang="zh-CN" altLang="zh-CN" sz="2400" b="1" smtClean="0">
              <a:solidFill>
                <a:schemeClr val="bg1"/>
              </a:solidFill>
              <a:latin typeface="黑体" panose="02010609060101010101" pitchFamily="49" charset="-122"/>
              <a:ea typeface="黑体" panose="02010609060101010101" pitchFamily="49" charset="-122"/>
            </a:endParaRPr>
          </a:p>
          <a:p>
            <a:endParaRPr lang="zh-CN" altLang="en-US" sz="2400" b="1" smtClean="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标题 1"/>
          <p:cNvSpPr>
            <a:spLocks noGrp="1"/>
          </p:cNvSpPr>
          <p:nvPr>
            <p:ph type="title"/>
          </p:nvPr>
        </p:nvSpPr>
        <p:spPr>
          <a:xfrm>
            <a:off x="468313" y="620713"/>
            <a:ext cx="8229600" cy="576039"/>
          </a:xfrm>
        </p:spPr>
        <p:style>
          <a:lnRef idx="2">
            <a:schemeClr val="accent2">
              <a:shade val="50000"/>
            </a:schemeClr>
          </a:lnRef>
          <a:fillRef idx="1">
            <a:schemeClr val="accent2"/>
          </a:fillRef>
          <a:effectRef idx="0">
            <a:schemeClr val="accent2"/>
          </a:effectRef>
          <a:fontRef idx="minor">
            <a:schemeClr val="lt1"/>
          </a:fontRef>
        </p:style>
        <p:txBody>
          <a:bodyPr/>
          <a:lstStyle/>
          <a:p>
            <a:br>
              <a:rPr lang="en-US" altLang="zh-CN" sz="2400" b="1" dirty="0" smtClean="0">
                <a:solidFill>
                  <a:srgbClr val="FFFF00"/>
                </a:solidFill>
                <a:latin typeface="黑体" panose="02010609060101010101" pitchFamily="49" charset="-122"/>
                <a:ea typeface="黑体" panose="02010609060101010101" pitchFamily="49" charset="-122"/>
              </a:rPr>
            </a:br>
            <a:r>
              <a:rPr lang="zh-CN" altLang="zh-CN" sz="2400" b="1" dirty="0" smtClean="0">
                <a:solidFill>
                  <a:srgbClr val="FFFF00"/>
                </a:solidFill>
                <a:latin typeface="黑体" panose="02010609060101010101" pitchFamily="49" charset="-122"/>
                <a:ea typeface="黑体" panose="02010609060101010101" pitchFamily="49" charset="-122"/>
              </a:rPr>
              <a:t>发展战略规划对推动学院加快发展科学发展的重要性</a:t>
            </a:r>
            <a:br>
              <a:rPr lang="zh-CN" altLang="zh-CN" sz="2400" dirty="0" smtClean="0"/>
            </a:br>
            <a:endParaRPr lang="zh-CN" altLang="zh-CN" sz="2400" dirty="0" smtClean="0"/>
          </a:p>
        </p:txBody>
      </p:sp>
      <p:sp>
        <p:nvSpPr>
          <p:cNvPr id="55298" name="内容占位符 2"/>
          <p:cNvSpPr>
            <a:spLocks noGrp="1"/>
          </p:cNvSpPr>
          <p:nvPr>
            <p:ph idx="1"/>
          </p:nvPr>
        </p:nvSpPr>
        <p:spPr>
          <a:xfrm>
            <a:off x="395536" y="1484784"/>
            <a:ext cx="8374062" cy="4824536"/>
          </a:xfrm>
        </p:spPr>
        <p:style>
          <a:lnRef idx="2">
            <a:schemeClr val="accent4">
              <a:shade val="50000"/>
            </a:schemeClr>
          </a:lnRef>
          <a:fillRef idx="1">
            <a:schemeClr val="accent4"/>
          </a:fillRef>
          <a:effectRef idx="0">
            <a:schemeClr val="accent4"/>
          </a:effectRef>
          <a:fontRef idx="minor">
            <a:schemeClr val="lt1"/>
          </a:fontRef>
        </p:style>
        <p:txBody>
          <a:bodyPr/>
          <a:lstStyle/>
          <a:p>
            <a:r>
              <a:rPr lang="zh-CN" altLang="zh-CN" sz="2800" b="1" dirty="0" smtClean="0">
                <a:solidFill>
                  <a:srgbClr val="FFFF00"/>
                </a:solidFill>
              </a:rPr>
              <a:t>凝聚发展共识。</a:t>
            </a:r>
            <a:r>
              <a:rPr lang="zh-CN" altLang="zh-CN" sz="1800" b="1" dirty="0" smtClean="0">
                <a:solidFill>
                  <a:srgbClr val="33FF8F"/>
                </a:solidFill>
                <a:latin typeface="楷体" panose="02010609060101010101" pitchFamily="49" charset="-122"/>
                <a:ea typeface="楷体" panose="02010609060101010101" pitchFamily="49" charset="-122"/>
              </a:rPr>
              <a:t>缺乏共识的高校，是很难发展好的</a:t>
            </a:r>
            <a:r>
              <a:rPr lang="zh-CN" altLang="en-US" sz="1800" b="1" dirty="0" smtClean="0">
                <a:solidFill>
                  <a:srgbClr val="33FF8F"/>
                </a:solidFill>
                <a:latin typeface="楷体" panose="02010609060101010101" pitchFamily="49" charset="-122"/>
                <a:ea typeface="楷体" panose="02010609060101010101" pitchFamily="49" charset="-122"/>
              </a:rPr>
              <a:t>。</a:t>
            </a:r>
            <a:endParaRPr lang="en-US" altLang="zh-CN" sz="1800" b="1" dirty="0" smtClean="0">
              <a:solidFill>
                <a:srgbClr val="33FF8F"/>
              </a:solidFill>
              <a:latin typeface="楷体" panose="02010609060101010101" pitchFamily="49" charset="-122"/>
              <a:ea typeface="楷体" panose="02010609060101010101" pitchFamily="49" charset="-122"/>
            </a:endParaRPr>
          </a:p>
          <a:p>
            <a:r>
              <a:rPr lang="zh-CN" altLang="zh-CN" sz="2800" b="1" dirty="0" smtClean="0">
                <a:solidFill>
                  <a:srgbClr val="FFFF00"/>
                </a:solidFill>
                <a:latin typeface="楷体" panose="02010609060101010101" pitchFamily="49" charset="-122"/>
                <a:ea typeface="楷体" panose="02010609060101010101" pitchFamily="49" charset="-122"/>
              </a:rPr>
              <a:t>明确发展方向</a:t>
            </a:r>
            <a:r>
              <a:rPr lang="zh-CN" altLang="en-US" sz="2800" b="1" dirty="0" smtClean="0">
                <a:solidFill>
                  <a:srgbClr val="FFFF00"/>
                </a:solidFill>
                <a:latin typeface="楷体" panose="02010609060101010101" pitchFamily="49" charset="-122"/>
                <a:ea typeface="楷体" panose="02010609060101010101" pitchFamily="49" charset="-122"/>
              </a:rPr>
              <a:t>。</a:t>
            </a:r>
            <a:endParaRPr lang="en-US" altLang="zh-CN" sz="2800" b="1" dirty="0" smtClean="0">
              <a:solidFill>
                <a:srgbClr val="FFFF00"/>
              </a:solidFill>
              <a:latin typeface="楷体" panose="02010609060101010101" pitchFamily="49" charset="-122"/>
              <a:ea typeface="楷体" panose="02010609060101010101" pitchFamily="49" charset="-122"/>
            </a:endParaRPr>
          </a:p>
          <a:p>
            <a:r>
              <a:rPr lang="zh-CN" altLang="zh-CN" sz="1800" b="1" dirty="0" smtClean="0">
                <a:solidFill>
                  <a:srgbClr val="33FF8F"/>
                </a:solidFill>
                <a:latin typeface="楷体" panose="02010609060101010101" pitchFamily="49" charset="-122"/>
                <a:ea typeface="楷体" panose="02010609060101010101" pitchFamily="49" charset="-122"/>
              </a:rPr>
              <a:t>高校</a:t>
            </a:r>
            <a:r>
              <a:rPr lang="zh-CN" altLang="en-US" sz="1800" b="1" dirty="0" smtClean="0">
                <a:solidFill>
                  <a:srgbClr val="33FF8F"/>
                </a:solidFill>
                <a:latin typeface="楷体" panose="02010609060101010101" pitchFamily="49" charset="-122"/>
                <a:ea typeface="楷体" panose="02010609060101010101" pitchFamily="49" charset="-122"/>
              </a:rPr>
              <a:t>发展的</a:t>
            </a:r>
            <a:r>
              <a:rPr lang="zh-CN" altLang="zh-CN" sz="1800" b="1" dirty="0" smtClean="0">
                <a:solidFill>
                  <a:srgbClr val="33FF8F"/>
                </a:solidFill>
                <a:latin typeface="楷体" panose="02010609060101010101" pitchFamily="49" charset="-122"/>
                <a:ea typeface="楷体" panose="02010609060101010101" pitchFamily="49" charset="-122"/>
              </a:rPr>
              <a:t>三个阶段：创业期、中兴期和成熟期。</a:t>
            </a:r>
            <a:endParaRPr lang="en-US" altLang="zh-CN" sz="1800" b="1" dirty="0" smtClean="0">
              <a:solidFill>
                <a:srgbClr val="33FF8F"/>
              </a:solidFill>
              <a:latin typeface="楷体" panose="02010609060101010101" pitchFamily="49" charset="-122"/>
              <a:ea typeface="楷体" panose="02010609060101010101" pitchFamily="49" charset="-122"/>
            </a:endParaRPr>
          </a:p>
          <a:p>
            <a:r>
              <a:rPr lang="zh-CN" altLang="zh-CN" sz="1800" b="1" dirty="0" smtClean="0">
                <a:solidFill>
                  <a:srgbClr val="33FF8F"/>
                </a:solidFill>
                <a:latin typeface="楷体" panose="02010609060101010101" pitchFamily="49" charset="-122"/>
                <a:ea typeface="楷体" panose="02010609060101010101" pitchFamily="49" charset="-122"/>
              </a:rPr>
              <a:t>创业期阶段主要解决两方面问题：</a:t>
            </a:r>
            <a:endParaRPr lang="en-US" altLang="zh-CN" sz="1800" b="1" dirty="0" smtClean="0">
              <a:solidFill>
                <a:srgbClr val="33FF8F"/>
              </a:solidFill>
              <a:latin typeface="楷体" panose="02010609060101010101" pitchFamily="49" charset="-122"/>
              <a:ea typeface="楷体" panose="02010609060101010101" pitchFamily="49" charset="-122"/>
            </a:endParaRPr>
          </a:p>
          <a:p>
            <a:r>
              <a:rPr lang="zh-CN" altLang="zh-CN" sz="1800" b="1" dirty="0" smtClean="0">
                <a:solidFill>
                  <a:srgbClr val="33FF8F"/>
                </a:solidFill>
                <a:latin typeface="楷体" panose="02010609060101010101" pitchFamily="49" charset="-122"/>
                <a:ea typeface="楷体" panose="02010609060101010101" pitchFamily="49" charset="-122"/>
              </a:rPr>
              <a:t>一是建基立业。完成基础设施建设和学科专业布局，这是硬环境</a:t>
            </a:r>
            <a:r>
              <a:rPr lang="zh-CN" altLang="en-US" sz="1800" b="1" dirty="0" smtClean="0">
                <a:solidFill>
                  <a:srgbClr val="33FF8F"/>
                </a:solidFill>
                <a:latin typeface="楷体" panose="02010609060101010101" pitchFamily="49" charset="-122"/>
                <a:ea typeface="楷体" panose="02010609060101010101" pitchFamily="49" charset="-122"/>
              </a:rPr>
              <a:t>。</a:t>
            </a:r>
            <a:endParaRPr lang="en-US" altLang="zh-CN" sz="1800" b="1" dirty="0" smtClean="0">
              <a:solidFill>
                <a:srgbClr val="33FF8F"/>
              </a:solidFill>
              <a:latin typeface="楷体" panose="02010609060101010101" pitchFamily="49" charset="-122"/>
              <a:ea typeface="楷体" panose="02010609060101010101" pitchFamily="49" charset="-122"/>
            </a:endParaRPr>
          </a:p>
          <a:p>
            <a:r>
              <a:rPr lang="zh-CN" altLang="zh-CN" sz="1800" b="1" dirty="0" smtClean="0">
                <a:solidFill>
                  <a:srgbClr val="33FF8F"/>
                </a:solidFill>
                <a:latin typeface="楷体" panose="02010609060101010101" pitchFamily="49" charset="-122"/>
                <a:ea typeface="楷体" panose="02010609060101010101" pitchFamily="49" charset="-122"/>
              </a:rPr>
              <a:t>二是建章立制。这是软环境，要建设好有形无形的、正式非正式的规章制度、办学习惯、校园文化。</a:t>
            </a:r>
            <a:endParaRPr lang="en-US" altLang="zh-CN" sz="1800" b="1" dirty="0" smtClean="0">
              <a:solidFill>
                <a:srgbClr val="33FF8F"/>
              </a:solidFill>
              <a:latin typeface="楷体" panose="02010609060101010101" pitchFamily="49" charset="-122"/>
              <a:ea typeface="楷体" panose="02010609060101010101" pitchFamily="49" charset="-122"/>
            </a:endParaRPr>
          </a:p>
          <a:p>
            <a:r>
              <a:rPr lang="zh-CN" altLang="zh-CN" sz="1800" b="1" dirty="0" smtClean="0">
                <a:solidFill>
                  <a:srgbClr val="33FF8F"/>
                </a:solidFill>
                <a:latin typeface="楷体" panose="02010609060101010101" pitchFamily="49" charset="-122"/>
                <a:ea typeface="楷体" panose="02010609060101010101" pitchFamily="49" charset="-122"/>
              </a:rPr>
              <a:t>（学院还处在创业期阶段）</a:t>
            </a:r>
            <a:endParaRPr lang="en-US" altLang="zh-CN" sz="1800" b="1" dirty="0" smtClean="0">
              <a:solidFill>
                <a:srgbClr val="33FF8F"/>
              </a:solidFill>
              <a:latin typeface="楷体" panose="02010609060101010101" pitchFamily="49" charset="-122"/>
              <a:ea typeface="楷体" panose="02010609060101010101" pitchFamily="49" charset="-122"/>
            </a:endParaRPr>
          </a:p>
          <a:p>
            <a:r>
              <a:rPr lang="zh-CN" altLang="zh-CN" sz="2800" b="1" dirty="0" smtClean="0">
                <a:solidFill>
                  <a:srgbClr val="FFFF00"/>
                </a:solidFill>
              </a:rPr>
              <a:t>指导资源配置</a:t>
            </a:r>
            <a:r>
              <a:rPr lang="zh-CN" altLang="en-US" sz="2800" b="1" dirty="0" smtClean="0">
                <a:solidFill>
                  <a:srgbClr val="FFFF00"/>
                </a:solidFill>
              </a:rPr>
              <a:t>。</a:t>
            </a:r>
            <a:r>
              <a:rPr lang="zh-CN" altLang="zh-CN" sz="1800" b="1" dirty="0" smtClean="0">
                <a:solidFill>
                  <a:srgbClr val="33FF8F"/>
                </a:solidFill>
                <a:latin typeface="楷体" panose="02010609060101010101" pitchFamily="49" charset="-122"/>
                <a:ea typeface="楷体" panose="02010609060101010101" pitchFamily="49" charset="-122"/>
              </a:rPr>
              <a:t>战略规划不讲究整体推进、平均分配资源。平均分配资源，不是战略性的。</a:t>
            </a:r>
            <a:endParaRPr lang="en-US" altLang="zh-CN" sz="1800" b="1" dirty="0" smtClean="0">
              <a:solidFill>
                <a:srgbClr val="33FF8F"/>
              </a:solidFill>
              <a:latin typeface="楷体" panose="02010609060101010101" pitchFamily="49" charset="-122"/>
              <a:ea typeface="楷体" panose="02010609060101010101" pitchFamily="49" charset="-122"/>
            </a:endParaRPr>
          </a:p>
          <a:p>
            <a:r>
              <a:rPr lang="zh-CN" altLang="zh-CN" sz="2800" b="1" dirty="0" smtClean="0">
                <a:solidFill>
                  <a:srgbClr val="FFFF00"/>
                </a:solidFill>
              </a:rPr>
              <a:t>推动文化创新。</a:t>
            </a:r>
            <a:r>
              <a:rPr lang="zh-CN" altLang="zh-CN" sz="1800" b="1" dirty="0" smtClean="0">
                <a:solidFill>
                  <a:srgbClr val="33FF8F"/>
                </a:solidFill>
                <a:latin typeface="楷体" panose="02010609060101010101" pitchFamily="49" charset="-122"/>
                <a:ea typeface="楷体" panose="02010609060101010101" pitchFamily="49" charset="-122"/>
              </a:rPr>
              <a:t>高校文化看不见、摸不着，但却有着关键性影响。这种文化体现在全体教职员工的心中，体现在教职工以什么心态、什么动力来工作。</a:t>
            </a:r>
            <a:endParaRPr lang="zh-CN" altLang="zh-CN" sz="1800" b="1" dirty="0" smtClean="0">
              <a:solidFill>
                <a:srgbClr val="33FF8F"/>
              </a:solidFill>
              <a:latin typeface="楷体" panose="02010609060101010101" pitchFamily="49" charset="-122"/>
              <a:ea typeface="楷体" panose="02010609060101010101" pitchFamily="49" charset="-122"/>
            </a:endParaRPr>
          </a:p>
          <a:p>
            <a:endParaRPr lang="zh-CN" altLang="zh-CN" sz="2800" dirty="0" smtClean="0"/>
          </a:p>
          <a:p>
            <a:endParaRPr lang="zh-CN" alt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文本框 1"/>
          <p:cNvSpPr txBox="1">
            <a:spLocks noChangeArrowheads="1"/>
          </p:cNvSpPr>
          <p:nvPr/>
        </p:nvSpPr>
        <p:spPr bwMode="auto">
          <a:xfrm>
            <a:off x="107504" y="1412776"/>
            <a:ext cx="8496944" cy="1281889"/>
          </a:xfrm>
          <a:prstGeom prst="rect">
            <a:avLst/>
          </a:prstGeom>
          <a:noFill/>
          <a:ln w="9525">
            <a:noFill/>
            <a:miter lim="800000"/>
          </a:ln>
        </p:spPr>
        <p:txBody>
          <a:bodyPr wrap="square">
            <a:spAutoFit/>
          </a:bodyPr>
          <a:lstStyle/>
          <a:p>
            <a:pPr marL="0" lvl="1" indent="457200" algn="ctr" fontAlgn="t">
              <a:lnSpc>
                <a:spcPct val="130000"/>
              </a:lnSpc>
              <a:buFont typeface="Arial" panose="020B0604020202020204" pitchFamily="34" charset="0"/>
              <a:buNone/>
            </a:pPr>
            <a:r>
              <a:rPr lang="zh-CN" altLang="en-US" sz="3200" b="1" dirty="0">
                <a:solidFill>
                  <a:schemeClr val="bg1"/>
                </a:solidFill>
                <a:latin typeface="楷体" panose="02010609060101010101" pitchFamily="49" charset="-122"/>
                <a:ea typeface="楷体" panose="02010609060101010101" pitchFamily="49" charset="-122"/>
                <a:cs typeface="华文新魏" panose="02010800040101010101" charset="-122"/>
                <a:sym typeface="Arial" panose="020B0604020202020204" pitchFamily="34" charset="0"/>
              </a:rPr>
              <a:t>创建优质一流的高职院校</a:t>
            </a:r>
            <a:endParaRPr lang="zh-CN" altLang="en-US" sz="3200" b="1" dirty="0">
              <a:solidFill>
                <a:schemeClr val="bg1"/>
              </a:solidFill>
              <a:latin typeface="楷体" panose="02010609060101010101" pitchFamily="49" charset="-122"/>
              <a:ea typeface="楷体" panose="02010609060101010101" pitchFamily="49" charset="-122"/>
              <a:cs typeface="华文新魏" panose="02010800040101010101" charset="-122"/>
              <a:sym typeface="Arial" panose="020B0604020202020204" pitchFamily="34" charset="0"/>
            </a:endParaRPr>
          </a:p>
          <a:p>
            <a:pPr>
              <a:lnSpc>
                <a:spcPct val="130000"/>
              </a:lnSpc>
              <a:buFont typeface="Arial" panose="020B0604020202020204" pitchFamily="34" charset="0"/>
              <a:buNone/>
            </a:pPr>
            <a:r>
              <a:rPr lang="zh-CN" altLang="en-US" sz="3200" b="1" dirty="0">
                <a:solidFill>
                  <a:schemeClr val="bg1"/>
                </a:solidFill>
                <a:latin typeface="楷体" panose="02010609060101010101" pitchFamily="49" charset="-122"/>
                <a:ea typeface="楷体" panose="02010609060101010101" pitchFamily="49" charset="-122"/>
                <a:cs typeface="华文新魏" panose="02010800040101010101" charset="-122"/>
                <a:sym typeface="Arial" panose="020B0604020202020204" pitchFamily="34" charset="0"/>
              </a:rPr>
              <a:t>      国家的重托、时代的呼唤、历史的使命</a:t>
            </a:r>
            <a:endParaRPr lang="zh-CN" altLang="en-US" sz="3200" b="1" dirty="0">
              <a:solidFill>
                <a:schemeClr val="bg1"/>
              </a:solidFill>
              <a:latin typeface="楷体" panose="02010609060101010101" pitchFamily="49" charset="-122"/>
              <a:ea typeface="楷体" panose="02010609060101010101" pitchFamily="49" charset="-122"/>
              <a:cs typeface="华文新魏" panose="02010800040101010101" charset="-122"/>
              <a:sym typeface="Arial" panose="020B0604020202020204" pitchFamily="34" charset="0"/>
            </a:endParaRPr>
          </a:p>
        </p:txBody>
      </p:sp>
      <p:sp>
        <p:nvSpPr>
          <p:cNvPr id="152581" name="内容占位符 2"/>
          <p:cNvSpPr/>
          <p:nvPr/>
        </p:nvSpPr>
        <p:spPr bwMode="auto">
          <a:xfrm>
            <a:off x="539552" y="3645024"/>
            <a:ext cx="8424863" cy="681037"/>
          </a:xfrm>
          <a:prstGeom prst="rect">
            <a:avLst/>
          </a:prstGeom>
        </p:spPr>
        <p:style>
          <a:lnRef idx="2">
            <a:schemeClr val="dk1">
              <a:shade val="50000"/>
            </a:schemeClr>
          </a:lnRef>
          <a:fillRef idx="1">
            <a:schemeClr val="dk1"/>
          </a:fillRef>
          <a:effectRef idx="0">
            <a:schemeClr val="dk1"/>
          </a:effectRef>
          <a:fontRef idx="minor">
            <a:schemeClr val="lt1"/>
          </a:fontRef>
        </p:style>
        <p:txBody>
          <a:bodyPr/>
          <a:lstStyle/>
          <a:p>
            <a:pPr marL="342900" indent="-342900" eaLnBrk="0" hangingPunct="0">
              <a:lnSpc>
                <a:spcPts val="4200"/>
              </a:lnSpc>
              <a:spcBef>
                <a:spcPct val="20000"/>
              </a:spcBef>
            </a:pPr>
            <a:r>
              <a:rPr lang="zh-CN" altLang="zh-CN" sz="2800" b="1" dirty="0">
                <a:solidFill>
                  <a:srgbClr val="FFFF00"/>
                </a:solidFill>
                <a:latin typeface="黑体" panose="02010609060101010101" pitchFamily="49" charset="-122"/>
                <a:ea typeface="黑体" panose="02010609060101010101" pitchFamily="49" charset="-122"/>
              </a:rPr>
              <a:t>今天就要开始布局，打基础，为未来的变革做准备</a:t>
            </a:r>
            <a:endParaRPr lang="zh-CN" altLang="zh-CN" sz="2800" b="1" dirty="0">
              <a:solidFill>
                <a:srgbClr val="FFFF00"/>
              </a:solidFill>
              <a:latin typeface="黑体" panose="02010609060101010101" pitchFamily="49" charset="-122"/>
              <a:ea typeface="黑体" panose="02010609060101010101" pitchFamily="49" charset="-122"/>
            </a:endParaRPr>
          </a:p>
          <a:p>
            <a:pPr marL="342900" indent="-342900" eaLnBrk="0" hangingPunct="0">
              <a:lnSpc>
                <a:spcPts val="4200"/>
              </a:lnSpc>
              <a:spcBef>
                <a:spcPct val="20000"/>
              </a:spcBef>
              <a:buFontTx/>
              <a:buChar char="•"/>
            </a:pPr>
            <a:endParaRPr lang="zh-CN" altLang="zh-CN" sz="2800" b="1" dirty="0">
              <a:solidFill>
                <a:srgbClr val="33FF8F"/>
              </a:solidFill>
              <a:latin typeface="黑体" panose="02010609060101010101" pitchFamily="49" charset="-122"/>
              <a:ea typeface="黑体" panose="02010609060101010101" pitchFamily="49" charset="-122"/>
            </a:endParaRPr>
          </a:p>
          <a:p>
            <a:pPr marL="342900" indent="-342900" eaLnBrk="0" hangingPunct="0">
              <a:lnSpc>
                <a:spcPts val="4200"/>
              </a:lnSpc>
              <a:spcBef>
                <a:spcPct val="20000"/>
              </a:spcBef>
              <a:buFontTx/>
              <a:buChar char="•"/>
            </a:pPr>
            <a:endParaRPr lang="zh-CN" altLang="en-US" sz="2800" b="1" dirty="0">
              <a:solidFill>
                <a:srgbClr val="33FF8F"/>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标题 1"/>
          <p:cNvSpPr>
            <a:spLocks noGrp="1"/>
          </p:cNvSpPr>
          <p:nvPr>
            <p:ph type="title"/>
          </p:nvPr>
        </p:nvSpPr>
        <p:spPr/>
        <p:txBody>
          <a:bodyPr/>
          <a:lstStyle/>
          <a:p>
            <a:endParaRPr lang="zh-CN" altLang="en-US" smtClean="0"/>
          </a:p>
        </p:txBody>
      </p:sp>
      <p:sp>
        <p:nvSpPr>
          <p:cNvPr id="58370" name="内容占位符 2"/>
          <p:cNvSpPr>
            <a:spLocks noGrp="1"/>
          </p:cNvSpPr>
          <p:nvPr>
            <p:ph idx="1"/>
          </p:nvPr>
        </p:nvSpPr>
        <p:spPr>
          <a:xfrm>
            <a:off x="1258888" y="2276475"/>
            <a:ext cx="6635750" cy="2908300"/>
          </a:xfrm>
        </p:spPr>
        <p:txBody>
          <a:bodyPr/>
          <a:lstStyle/>
          <a:p>
            <a:pPr>
              <a:buFontTx/>
              <a:buNone/>
            </a:pPr>
            <a:r>
              <a:rPr lang="zh-CN" altLang="en-US" sz="3600" b="1" dirty="0" smtClean="0">
                <a:solidFill>
                  <a:srgbClr val="FFFF00"/>
                </a:solidFill>
                <a:latin typeface="黑体" panose="02010609060101010101" pitchFamily="49" charset="-122"/>
                <a:ea typeface="黑体" panose="02010609060101010101" pitchFamily="49" charset="-122"/>
              </a:rPr>
              <a:t>三、优质高职</a:t>
            </a:r>
            <a:r>
              <a:rPr lang="en-US" altLang="zh-CN" sz="3600" b="1" dirty="0" smtClean="0">
                <a:solidFill>
                  <a:srgbClr val="FFFF00"/>
                </a:solidFill>
                <a:latin typeface="黑体" panose="02010609060101010101" pitchFamily="49" charset="-122"/>
                <a:ea typeface="黑体" panose="02010609060101010101" pitchFamily="49" charset="-122"/>
              </a:rPr>
              <a:t>——</a:t>
            </a:r>
            <a:r>
              <a:rPr lang="zh-CN" altLang="en-US" sz="3600" b="1" dirty="0" smtClean="0">
                <a:solidFill>
                  <a:srgbClr val="FFFF00"/>
                </a:solidFill>
                <a:latin typeface="黑体" panose="02010609060101010101" pitchFamily="49" charset="-122"/>
                <a:ea typeface="黑体" panose="02010609060101010101" pitchFamily="49" charset="-122"/>
              </a:rPr>
              <a:t>不悟不明白</a:t>
            </a:r>
            <a:endParaRPr lang="zh-CN" altLang="en-US" sz="3600" b="1" dirty="0" smtClean="0">
              <a:solidFill>
                <a:srgbClr val="FFFF00"/>
              </a:solidFill>
              <a:latin typeface="黑体" panose="02010609060101010101" pitchFamily="49" charset="-122"/>
              <a:ea typeface="黑体" panose="02010609060101010101" pitchFamily="49" charset="-122"/>
            </a:endParaRPr>
          </a:p>
          <a:p>
            <a:pPr>
              <a:buFontTx/>
              <a:buNone/>
            </a:pPr>
            <a:r>
              <a:rPr lang="zh-CN" altLang="en-US" sz="1800" b="1" dirty="0" smtClean="0">
                <a:solidFill>
                  <a:srgbClr val="FFFF00"/>
                </a:solidFill>
                <a:latin typeface="黑体" panose="02010609060101010101" pitchFamily="49" charset="-122"/>
                <a:ea typeface="楷体" panose="02010609060101010101" pitchFamily="49" charset="-122"/>
              </a:rPr>
              <a:t>         </a:t>
            </a:r>
            <a:endParaRPr lang="zh-CN" altLang="en-US" sz="1800" b="1" dirty="0" smtClean="0">
              <a:solidFill>
                <a:srgbClr val="FFFF00"/>
              </a:solidFill>
              <a:latin typeface="黑体" panose="02010609060101010101" pitchFamily="49" charset="-122"/>
              <a:ea typeface="楷体" panose="02010609060101010101" pitchFamily="49" charset="-122"/>
            </a:endParaRPr>
          </a:p>
          <a:p>
            <a:pPr>
              <a:buFontTx/>
              <a:buNone/>
            </a:pPr>
            <a:r>
              <a:rPr lang="zh-CN" altLang="en-US" sz="2400" b="1" dirty="0" smtClean="0">
                <a:solidFill>
                  <a:srgbClr val="FFFF00"/>
                </a:solidFill>
                <a:latin typeface="黑体" panose="02010609060101010101" pitchFamily="49" charset="-122"/>
                <a:ea typeface="楷体" panose="02010609060101010101" pitchFamily="49" charset="-122"/>
              </a:rPr>
              <a:t>     对优质高职院校建设内涵的理解与启示</a:t>
            </a:r>
            <a:endParaRPr lang="zh-CN" altLang="en-US" sz="2400" b="1" dirty="0" smtClean="0">
              <a:solidFill>
                <a:srgbClr val="FFFF00"/>
              </a:solidFill>
              <a:latin typeface="黑体" panose="02010609060101010101" pitchFamily="49" charset="-122"/>
              <a:ea typeface="楷体" panose="02010609060101010101" pitchFamily="49" charset="-122"/>
            </a:endParaRPr>
          </a:p>
          <a:p>
            <a:endParaRPr lang="zh-CN" altLang="en-US" sz="1800" dirty="0" smtClean="0">
              <a:ea typeface="楷体" panose="02010609060101010101" pitchFamily="49"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内容占位符 2"/>
          <p:cNvSpPr>
            <a:spLocks noGrp="1"/>
          </p:cNvSpPr>
          <p:nvPr>
            <p:ph idx="1"/>
          </p:nvPr>
        </p:nvSpPr>
        <p:spPr>
          <a:xfrm>
            <a:off x="1691680" y="1340768"/>
            <a:ext cx="6192590" cy="4525963"/>
          </a:xfrm>
        </p:spPr>
        <p:txBody>
          <a:bodyPr/>
          <a:lstStyle/>
          <a:p>
            <a:r>
              <a:rPr lang="zh-CN" altLang="en-US" sz="2400" b="1" dirty="0" smtClean="0">
                <a:solidFill>
                  <a:srgbClr val="FFFF00"/>
                </a:solidFill>
                <a:latin typeface="黑体" panose="02010609060101010101" pitchFamily="49" charset="-122"/>
                <a:ea typeface="黑体" panose="02010609060101010101" pitchFamily="49" charset="-122"/>
              </a:rPr>
              <a:t>职业教育的办学方向：</a:t>
            </a:r>
            <a:endParaRPr lang="zh-CN" altLang="en-US" sz="2400" b="1" dirty="0" smtClean="0">
              <a:solidFill>
                <a:srgbClr val="FFFF00"/>
              </a:solidFill>
              <a:latin typeface="黑体" panose="02010609060101010101" pitchFamily="49" charset="-122"/>
              <a:ea typeface="黑体" panose="02010609060101010101" pitchFamily="49" charset="-122"/>
            </a:endParaRPr>
          </a:p>
          <a:p>
            <a:pPr>
              <a:buFontTx/>
              <a:buNone/>
            </a:pPr>
            <a:r>
              <a:rPr lang="zh-CN" altLang="en-US" sz="1800" b="1" dirty="0" smtClean="0">
                <a:solidFill>
                  <a:srgbClr val="FFFF00"/>
                </a:solidFill>
                <a:latin typeface="楷体" panose="02010609060101010101" pitchFamily="49" charset="-122"/>
                <a:ea typeface="楷体" panose="02010609060101010101" pitchFamily="49" charset="-122"/>
              </a:rPr>
              <a:t>   </a:t>
            </a:r>
            <a:r>
              <a:rPr lang="zh-CN" altLang="en-US" sz="1800" b="1" dirty="0" smtClean="0">
                <a:solidFill>
                  <a:schemeClr val="bg1"/>
                </a:solidFill>
                <a:latin typeface="楷体" panose="02010609060101010101" pitchFamily="49" charset="-122"/>
                <a:ea typeface="楷体" panose="02010609060101010101" pitchFamily="49" charset="-122"/>
              </a:rPr>
              <a:t>落实立德树人根本任务，</a:t>
            </a:r>
            <a:endParaRPr lang="en-US" altLang="zh-CN" sz="1800" b="1" dirty="0" smtClean="0">
              <a:solidFill>
                <a:schemeClr val="bg1"/>
              </a:solidFill>
              <a:latin typeface="楷体" panose="02010609060101010101" pitchFamily="49" charset="-122"/>
              <a:ea typeface="楷体" panose="02010609060101010101" pitchFamily="49" charset="-122"/>
            </a:endParaRPr>
          </a:p>
          <a:p>
            <a:pPr>
              <a:buFontTx/>
              <a:buNone/>
            </a:pPr>
            <a:r>
              <a:rPr lang="en-US" altLang="zh-CN" sz="1800" b="1" dirty="0" smtClean="0">
                <a:solidFill>
                  <a:schemeClr val="bg1"/>
                </a:solidFill>
                <a:latin typeface="楷体" panose="02010609060101010101" pitchFamily="49" charset="-122"/>
                <a:ea typeface="楷体" panose="02010609060101010101" pitchFamily="49" charset="-122"/>
              </a:rPr>
              <a:t>   </a:t>
            </a:r>
            <a:r>
              <a:rPr lang="zh-CN" altLang="en-US" sz="1800" b="1" dirty="0" smtClean="0">
                <a:solidFill>
                  <a:schemeClr val="bg1"/>
                </a:solidFill>
                <a:latin typeface="楷体" panose="02010609060101010101" pitchFamily="49" charset="-122"/>
                <a:ea typeface="楷体" panose="02010609060101010101" pitchFamily="49" charset="-122"/>
              </a:rPr>
              <a:t>坚持面向市场、服务发展、促进就业的办学方向 </a:t>
            </a:r>
            <a:endParaRPr lang="zh-CN" altLang="en-US" sz="1800" b="1" dirty="0" smtClean="0">
              <a:solidFill>
                <a:schemeClr val="bg1"/>
              </a:solidFill>
              <a:latin typeface="楷体" panose="02010609060101010101" pitchFamily="49" charset="-122"/>
              <a:ea typeface="楷体" panose="02010609060101010101" pitchFamily="49" charset="-122"/>
            </a:endParaRPr>
          </a:p>
          <a:p>
            <a:pPr>
              <a:buFontTx/>
              <a:buNone/>
            </a:pPr>
            <a:endParaRPr lang="zh-CN" altLang="en-US" sz="1800" dirty="0" smtClean="0">
              <a:solidFill>
                <a:schemeClr val="bg1"/>
              </a:solidFill>
              <a:latin typeface="楷体" panose="02010609060101010101" pitchFamily="49" charset="-122"/>
              <a:ea typeface="楷体" panose="02010609060101010101" pitchFamily="49" charset="-122"/>
            </a:endParaRPr>
          </a:p>
          <a:p>
            <a:r>
              <a:rPr lang="zh-CN" altLang="en-US" sz="2400" b="1" dirty="0" smtClean="0">
                <a:solidFill>
                  <a:srgbClr val="FFFF00"/>
                </a:solidFill>
                <a:latin typeface="黑体" panose="02010609060101010101" pitchFamily="49" charset="-122"/>
                <a:ea typeface="黑体" panose="02010609060101010101" pitchFamily="49" charset="-122"/>
              </a:rPr>
              <a:t>优质高职院校建设的内涵：</a:t>
            </a:r>
            <a:endParaRPr lang="en-US" altLang="zh-CN" sz="2400" b="1" dirty="0" smtClean="0">
              <a:solidFill>
                <a:srgbClr val="FFFF00"/>
              </a:solidFill>
              <a:latin typeface="黑体" panose="02010609060101010101" pitchFamily="49" charset="-122"/>
              <a:ea typeface="黑体" panose="02010609060101010101" pitchFamily="49" charset="-122"/>
            </a:endParaRPr>
          </a:p>
          <a:p>
            <a:pPr>
              <a:buNone/>
            </a:pPr>
            <a:r>
              <a:rPr lang="zh-CN" altLang="en-US" sz="2000" b="1" dirty="0" smtClean="0">
                <a:solidFill>
                  <a:schemeClr val="bg1"/>
                </a:solidFill>
                <a:latin typeface="黑体" panose="02010609060101010101" pitchFamily="49" charset="-122"/>
                <a:ea typeface="黑体" panose="02010609060101010101" pitchFamily="49" charset="-122"/>
              </a:rPr>
              <a:t>   （</a:t>
            </a:r>
            <a:r>
              <a:rPr lang="en-US" altLang="zh-CN" sz="2000" b="1" dirty="0" smtClean="0">
                <a:solidFill>
                  <a:schemeClr val="bg1"/>
                </a:solidFill>
                <a:latin typeface="黑体" panose="02010609060101010101" pitchFamily="49" charset="-122"/>
                <a:ea typeface="黑体" panose="02010609060101010101" pitchFamily="49" charset="-122"/>
              </a:rPr>
              <a:t>1</a:t>
            </a:r>
            <a:r>
              <a:rPr lang="zh-CN" altLang="en-US" sz="2000" b="1" dirty="0" smtClean="0">
                <a:solidFill>
                  <a:schemeClr val="bg1"/>
                </a:solidFill>
                <a:latin typeface="黑体" panose="02010609060101010101" pitchFamily="49" charset="-122"/>
                <a:ea typeface="黑体" panose="02010609060101010101" pitchFamily="49" charset="-122"/>
              </a:rPr>
              <a:t>）</a:t>
            </a:r>
            <a:r>
              <a:rPr lang="zh-CN" altLang="en-US" sz="2000" b="1" dirty="0" smtClean="0">
                <a:solidFill>
                  <a:schemeClr val="bg1"/>
                </a:solidFill>
                <a:latin typeface="楷体" panose="02010609060101010101" pitchFamily="49" charset="-122"/>
                <a:ea typeface="楷体" panose="02010609060101010101" pitchFamily="49" charset="-122"/>
              </a:rPr>
              <a:t>办学</a:t>
            </a:r>
            <a:r>
              <a:rPr lang="zh-CN" altLang="en-US" sz="2000" b="1" dirty="0" smtClean="0">
                <a:solidFill>
                  <a:srgbClr val="33FF8F"/>
                </a:solidFill>
                <a:latin typeface="楷体" panose="02010609060101010101" pitchFamily="49" charset="-122"/>
                <a:ea typeface="楷体" panose="02010609060101010101" pitchFamily="49" charset="-122"/>
              </a:rPr>
              <a:t>理念</a:t>
            </a:r>
            <a:r>
              <a:rPr lang="zh-CN" altLang="en-US" sz="2000" b="1" dirty="0" smtClean="0">
                <a:solidFill>
                  <a:schemeClr val="bg1"/>
                </a:solidFill>
                <a:latin typeface="楷体" panose="02010609060101010101" pitchFamily="49" charset="-122"/>
                <a:ea typeface="楷体" panose="02010609060101010101" pitchFamily="49" charset="-122"/>
              </a:rPr>
              <a:t>先进；</a:t>
            </a:r>
            <a:endParaRPr lang="en-US" altLang="zh-CN" sz="2000" b="1" dirty="0" smtClean="0">
              <a:solidFill>
                <a:schemeClr val="bg1"/>
              </a:solidFill>
              <a:latin typeface="楷体" panose="02010609060101010101" pitchFamily="49" charset="-122"/>
              <a:ea typeface="楷体" panose="02010609060101010101" pitchFamily="49" charset="-122"/>
            </a:endParaRPr>
          </a:p>
          <a:p>
            <a:pPr>
              <a:buFontTx/>
              <a:buNone/>
            </a:pPr>
            <a:r>
              <a:rPr lang="en-US" altLang="zh-CN" sz="2000" b="1" dirty="0" smtClean="0">
                <a:solidFill>
                  <a:schemeClr val="bg1"/>
                </a:solidFill>
                <a:latin typeface="楷体" panose="02010609060101010101" pitchFamily="49" charset="-122"/>
                <a:ea typeface="楷体" panose="02010609060101010101" pitchFamily="49" charset="-122"/>
              </a:rPr>
              <a:t>   </a:t>
            </a:r>
            <a:r>
              <a:rPr lang="zh-CN" altLang="en-US" sz="2000" b="1" dirty="0" smtClean="0">
                <a:solidFill>
                  <a:schemeClr val="bg1"/>
                </a:solidFill>
                <a:latin typeface="楷体" panose="02010609060101010101" pitchFamily="49" charset="-122"/>
                <a:ea typeface="楷体" panose="02010609060101010101" pitchFamily="49" charset="-122"/>
              </a:rPr>
              <a:t>（</a:t>
            </a:r>
            <a:r>
              <a:rPr lang="en-US" altLang="zh-CN" sz="2000" b="1" dirty="0" smtClean="0">
                <a:solidFill>
                  <a:schemeClr val="bg1"/>
                </a:solidFill>
                <a:latin typeface="楷体" panose="02010609060101010101" pitchFamily="49" charset="-122"/>
                <a:ea typeface="楷体" panose="02010609060101010101" pitchFamily="49" charset="-122"/>
              </a:rPr>
              <a:t>2</a:t>
            </a:r>
            <a:r>
              <a:rPr lang="zh-CN" altLang="en-US" sz="2000" b="1" dirty="0" smtClean="0">
                <a:solidFill>
                  <a:schemeClr val="bg1"/>
                </a:solidFill>
                <a:latin typeface="楷体" panose="02010609060101010101" pitchFamily="49" charset="-122"/>
                <a:ea typeface="楷体" panose="02010609060101010101" pitchFamily="49" charset="-122"/>
              </a:rPr>
              <a:t>）办学</a:t>
            </a:r>
            <a:r>
              <a:rPr lang="zh-CN" altLang="en-US" sz="2000" b="1" dirty="0" smtClean="0">
                <a:solidFill>
                  <a:srgbClr val="33FF8F"/>
                </a:solidFill>
                <a:latin typeface="楷体" panose="02010609060101010101" pitchFamily="49" charset="-122"/>
                <a:ea typeface="楷体" panose="02010609060101010101" pitchFamily="49" charset="-122"/>
              </a:rPr>
              <a:t>定位</a:t>
            </a:r>
            <a:r>
              <a:rPr lang="zh-CN" altLang="en-US" sz="2000" b="1" dirty="0" smtClean="0">
                <a:solidFill>
                  <a:schemeClr val="bg1"/>
                </a:solidFill>
                <a:latin typeface="楷体" panose="02010609060101010101" pitchFamily="49" charset="-122"/>
                <a:ea typeface="楷体" panose="02010609060101010101" pitchFamily="49" charset="-122"/>
              </a:rPr>
              <a:t>准确； </a:t>
            </a:r>
            <a:endParaRPr lang="en-US" altLang="zh-CN" sz="2000" b="1" dirty="0" smtClean="0">
              <a:solidFill>
                <a:schemeClr val="bg1"/>
              </a:solidFill>
              <a:latin typeface="楷体" panose="02010609060101010101" pitchFamily="49" charset="-122"/>
              <a:ea typeface="楷体" panose="02010609060101010101" pitchFamily="49" charset="-122"/>
            </a:endParaRPr>
          </a:p>
          <a:p>
            <a:pPr>
              <a:buFontTx/>
              <a:buNone/>
            </a:pPr>
            <a:r>
              <a:rPr lang="en-US" altLang="zh-CN" sz="2000" b="1" dirty="0" smtClean="0">
                <a:solidFill>
                  <a:schemeClr val="bg1"/>
                </a:solidFill>
                <a:latin typeface="楷体" panose="02010609060101010101" pitchFamily="49" charset="-122"/>
                <a:ea typeface="楷体" panose="02010609060101010101" pitchFamily="49" charset="-122"/>
              </a:rPr>
              <a:t>   </a:t>
            </a:r>
            <a:r>
              <a:rPr lang="zh-CN" altLang="en-US" sz="2000" b="1" dirty="0" smtClean="0">
                <a:solidFill>
                  <a:schemeClr val="bg1"/>
                </a:solidFill>
                <a:latin typeface="楷体" panose="02010609060101010101" pitchFamily="49" charset="-122"/>
                <a:ea typeface="楷体" panose="02010609060101010101" pitchFamily="49" charset="-122"/>
              </a:rPr>
              <a:t>（</a:t>
            </a:r>
            <a:r>
              <a:rPr lang="en-US" altLang="zh-CN" sz="2000" b="1" dirty="0" smtClean="0">
                <a:solidFill>
                  <a:schemeClr val="bg1"/>
                </a:solidFill>
                <a:latin typeface="楷体" panose="02010609060101010101" pitchFamily="49" charset="-122"/>
                <a:ea typeface="楷体" panose="02010609060101010101" pitchFamily="49" charset="-122"/>
              </a:rPr>
              <a:t>3</a:t>
            </a:r>
            <a:r>
              <a:rPr lang="zh-CN" altLang="en-US" sz="2000" b="1" dirty="0" smtClean="0">
                <a:solidFill>
                  <a:schemeClr val="bg1"/>
                </a:solidFill>
                <a:latin typeface="楷体" panose="02010609060101010101" pitchFamily="49" charset="-122"/>
                <a:ea typeface="楷体" panose="02010609060101010101" pitchFamily="49" charset="-122"/>
              </a:rPr>
              <a:t>）专业</a:t>
            </a:r>
            <a:r>
              <a:rPr lang="zh-CN" altLang="en-US" sz="2000" b="1" dirty="0" smtClean="0">
                <a:solidFill>
                  <a:srgbClr val="33FF8F"/>
                </a:solidFill>
                <a:latin typeface="楷体" panose="02010609060101010101" pitchFamily="49" charset="-122"/>
                <a:ea typeface="楷体" panose="02010609060101010101" pitchFamily="49" charset="-122"/>
              </a:rPr>
              <a:t>特色</a:t>
            </a:r>
            <a:r>
              <a:rPr lang="zh-CN" altLang="en-US" sz="2000" b="1" dirty="0" smtClean="0">
                <a:solidFill>
                  <a:schemeClr val="bg1"/>
                </a:solidFill>
                <a:latin typeface="楷体" panose="02010609060101010101" pitchFamily="49" charset="-122"/>
                <a:ea typeface="楷体" panose="02010609060101010101" pitchFamily="49" charset="-122"/>
              </a:rPr>
              <a:t>鲜明；</a:t>
            </a:r>
            <a:endParaRPr lang="en-US" altLang="zh-CN" sz="2000" b="1" dirty="0" smtClean="0">
              <a:solidFill>
                <a:schemeClr val="bg1"/>
              </a:solidFill>
              <a:latin typeface="楷体" panose="02010609060101010101" pitchFamily="49" charset="-122"/>
              <a:ea typeface="楷体" panose="02010609060101010101" pitchFamily="49" charset="-122"/>
            </a:endParaRPr>
          </a:p>
          <a:p>
            <a:pPr>
              <a:buFontTx/>
              <a:buNone/>
            </a:pPr>
            <a:r>
              <a:rPr lang="en-US" altLang="zh-CN" sz="2000" b="1" dirty="0" smtClean="0">
                <a:solidFill>
                  <a:schemeClr val="bg1"/>
                </a:solidFill>
                <a:latin typeface="楷体" panose="02010609060101010101" pitchFamily="49" charset="-122"/>
                <a:ea typeface="楷体" panose="02010609060101010101" pitchFamily="49" charset="-122"/>
              </a:rPr>
              <a:t>   </a:t>
            </a:r>
            <a:r>
              <a:rPr lang="zh-CN" altLang="en-US" sz="2000" b="1" dirty="0" smtClean="0">
                <a:solidFill>
                  <a:schemeClr val="bg1"/>
                </a:solidFill>
                <a:latin typeface="楷体" panose="02010609060101010101" pitchFamily="49" charset="-122"/>
                <a:ea typeface="楷体" panose="02010609060101010101" pitchFamily="49" charset="-122"/>
              </a:rPr>
              <a:t>（</a:t>
            </a:r>
            <a:r>
              <a:rPr lang="en-US" altLang="zh-CN" sz="2000" b="1" dirty="0" smtClean="0">
                <a:solidFill>
                  <a:schemeClr val="bg1"/>
                </a:solidFill>
                <a:latin typeface="楷体" panose="02010609060101010101" pitchFamily="49" charset="-122"/>
                <a:ea typeface="楷体" panose="02010609060101010101" pitchFamily="49" charset="-122"/>
              </a:rPr>
              <a:t>4</a:t>
            </a:r>
            <a:r>
              <a:rPr lang="zh-CN" altLang="en-US" sz="2000" b="1" dirty="0" smtClean="0">
                <a:solidFill>
                  <a:schemeClr val="bg1"/>
                </a:solidFill>
                <a:latin typeface="楷体" panose="02010609060101010101" pitchFamily="49" charset="-122"/>
                <a:ea typeface="楷体" panose="02010609060101010101" pitchFamily="49" charset="-122"/>
              </a:rPr>
              <a:t>）产教深度</a:t>
            </a:r>
            <a:r>
              <a:rPr lang="zh-CN" altLang="en-US" sz="2000" b="1" dirty="0" smtClean="0">
                <a:solidFill>
                  <a:srgbClr val="33FF8F"/>
                </a:solidFill>
                <a:latin typeface="楷体" panose="02010609060101010101" pitchFamily="49" charset="-122"/>
                <a:ea typeface="楷体" panose="02010609060101010101" pitchFamily="49" charset="-122"/>
              </a:rPr>
              <a:t>融合</a:t>
            </a:r>
            <a:r>
              <a:rPr lang="zh-CN" altLang="en-US" sz="2000" b="1" dirty="0" smtClean="0">
                <a:solidFill>
                  <a:schemeClr val="bg1"/>
                </a:solidFill>
                <a:latin typeface="楷体" panose="02010609060101010101" pitchFamily="49" charset="-122"/>
                <a:ea typeface="楷体" panose="02010609060101010101" pitchFamily="49" charset="-122"/>
              </a:rPr>
              <a:t>；</a:t>
            </a:r>
            <a:endParaRPr lang="en-US" altLang="zh-CN" sz="2000" b="1" dirty="0" smtClean="0">
              <a:solidFill>
                <a:schemeClr val="bg1"/>
              </a:solidFill>
              <a:latin typeface="楷体" panose="02010609060101010101" pitchFamily="49" charset="-122"/>
              <a:ea typeface="楷体" panose="02010609060101010101" pitchFamily="49" charset="-122"/>
            </a:endParaRPr>
          </a:p>
          <a:p>
            <a:pPr>
              <a:buFontTx/>
              <a:buNone/>
            </a:pPr>
            <a:r>
              <a:rPr lang="en-US" altLang="zh-CN" sz="2000" b="1" dirty="0" smtClean="0">
                <a:solidFill>
                  <a:schemeClr val="bg1"/>
                </a:solidFill>
                <a:latin typeface="楷体" panose="02010609060101010101" pitchFamily="49" charset="-122"/>
                <a:ea typeface="楷体" panose="02010609060101010101" pitchFamily="49" charset="-122"/>
              </a:rPr>
              <a:t>   </a:t>
            </a:r>
            <a:r>
              <a:rPr lang="zh-CN" altLang="en-US" sz="2000" b="1" dirty="0" smtClean="0">
                <a:solidFill>
                  <a:schemeClr val="bg1"/>
                </a:solidFill>
                <a:latin typeface="楷体" panose="02010609060101010101" pitchFamily="49" charset="-122"/>
                <a:ea typeface="楷体" panose="02010609060101010101" pitchFamily="49" charset="-122"/>
              </a:rPr>
              <a:t>（</a:t>
            </a:r>
            <a:r>
              <a:rPr lang="en-US" altLang="zh-CN" sz="2000" b="1" dirty="0" smtClean="0">
                <a:solidFill>
                  <a:schemeClr val="bg1"/>
                </a:solidFill>
                <a:latin typeface="楷体" panose="02010609060101010101" pitchFamily="49" charset="-122"/>
                <a:ea typeface="楷体" panose="02010609060101010101" pitchFamily="49" charset="-122"/>
              </a:rPr>
              <a:t>5</a:t>
            </a:r>
            <a:r>
              <a:rPr lang="zh-CN" altLang="en-US" sz="2000" b="1" dirty="0" smtClean="0">
                <a:solidFill>
                  <a:schemeClr val="bg1"/>
                </a:solidFill>
                <a:latin typeface="楷体" panose="02010609060101010101" pitchFamily="49" charset="-122"/>
                <a:ea typeface="楷体" panose="02010609060101010101" pitchFamily="49" charset="-122"/>
              </a:rPr>
              <a:t>）社会服务</a:t>
            </a:r>
            <a:r>
              <a:rPr lang="zh-CN" altLang="en-US" sz="2000" b="1" dirty="0" smtClean="0">
                <a:solidFill>
                  <a:srgbClr val="33FF8F"/>
                </a:solidFill>
                <a:latin typeface="楷体" panose="02010609060101010101" pitchFamily="49" charset="-122"/>
                <a:ea typeface="楷体" panose="02010609060101010101" pitchFamily="49" charset="-122"/>
              </a:rPr>
              <a:t>能力强</a:t>
            </a:r>
            <a:r>
              <a:rPr lang="zh-CN" altLang="en-US" sz="2000" b="1" dirty="0" smtClean="0">
                <a:solidFill>
                  <a:schemeClr val="bg1"/>
                </a:solidFill>
                <a:latin typeface="楷体" panose="02010609060101010101" pitchFamily="49" charset="-122"/>
                <a:ea typeface="楷体" panose="02010609060101010101" pitchFamily="49" charset="-122"/>
              </a:rPr>
              <a:t>；</a:t>
            </a:r>
            <a:endParaRPr lang="en-US" altLang="zh-CN" sz="2000" b="1" dirty="0" smtClean="0">
              <a:solidFill>
                <a:schemeClr val="bg1"/>
              </a:solidFill>
              <a:latin typeface="楷体" panose="02010609060101010101" pitchFamily="49" charset="-122"/>
              <a:ea typeface="楷体" panose="02010609060101010101" pitchFamily="49" charset="-122"/>
            </a:endParaRPr>
          </a:p>
          <a:p>
            <a:pPr>
              <a:buFontTx/>
              <a:buNone/>
            </a:pPr>
            <a:r>
              <a:rPr lang="en-US" altLang="zh-CN" sz="2000" b="1" dirty="0" smtClean="0">
                <a:solidFill>
                  <a:schemeClr val="bg1"/>
                </a:solidFill>
                <a:latin typeface="楷体" panose="02010609060101010101" pitchFamily="49" charset="-122"/>
                <a:ea typeface="楷体" panose="02010609060101010101" pitchFamily="49" charset="-122"/>
              </a:rPr>
              <a:t>   </a:t>
            </a:r>
            <a:r>
              <a:rPr lang="zh-CN" altLang="en-US" sz="2000" b="1" dirty="0" smtClean="0">
                <a:solidFill>
                  <a:schemeClr val="bg1"/>
                </a:solidFill>
                <a:latin typeface="楷体" panose="02010609060101010101" pitchFamily="49" charset="-122"/>
                <a:ea typeface="楷体" panose="02010609060101010101" pitchFamily="49" charset="-122"/>
              </a:rPr>
              <a:t>（</a:t>
            </a:r>
            <a:r>
              <a:rPr lang="en-US" altLang="zh-CN" sz="2000" b="1" dirty="0" smtClean="0">
                <a:solidFill>
                  <a:schemeClr val="bg1"/>
                </a:solidFill>
                <a:latin typeface="楷体" panose="02010609060101010101" pitchFamily="49" charset="-122"/>
                <a:ea typeface="楷体" panose="02010609060101010101" pitchFamily="49" charset="-122"/>
              </a:rPr>
              <a:t>6</a:t>
            </a:r>
            <a:r>
              <a:rPr lang="zh-CN" altLang="en-US" sz="2000" b="1" dirty="0" smtClean="0">
                <a:solidFill>
                  <a:schemeClr val="bg1"/>
                </a:solidFill>
                <a:latin typeface="楷体" panose="02010609060101010101" pitchFamily="49" charset="-122"/>
                <a:ea typeface="楷体" panose="02010609060101010101" pitchFamily="49" charset="-122"/>
              </a:rPr>
              <a:t>）与地方经济社会发展需要</a:t>
            </a:r>
            <a:r>
              <a:rPr lang="zh-CN" altLang="en-US" sz="2000" b="1" dirty="0" smtClean="0">
                <a:solidFill>
                  <a:srgbClr val="33FF8F"/>
                </a:solidFill>
                <a:latin typeface="楷体" panose="02010609060101010101" pitchFamily="49" charset="-122"/>
                <a:ea typeface="楷体" panose="02010609060101010101" pitchFamily="49" charset="-122"/>
              </a:rPr>
              <a:t>契合度高</a:t>
            </a:r>
            <a:r>
              <a:rPr lang="zh-CN" altLang="en-US" sz="2000" b="1" dirty="0" smtClean="0">
                <a:solidFill>
                  <a:schemeClr val="bg1"/>
                </a:solidFill>
                <a:latin typeface="楷体" panose="02010609060101010101" pitchFamily="49" charset="-122"/>
                <a:ea typeface="楷体" panose="02010609060101010101" pitchFamily="49" charset="-122"/>
              </a:rPr>
              <a:t>；</a:t>
            </a:r>
            <a:endParaRPr lang="en-US" altLang="zh-CN" sz="2000" b="1" dirty="0" smtClean="0">
              <a:solidFill>
                <a:schemeClr val="bg1"/>
              </a:solidFill>
              <a:latin typeface="楷体" panose="02010609060101010101" pitchFamily="49" charset="-122"/>
              <a:ea typeface="楷体" panose="02010609060101010101" pitchFamily="49" charset="-122"/>
            </a:endParaRPr>
          </a:p>
          <a:p>
            <a:pPr>
              <a:buFontTx/>
              <a:buNone/>
            </a:pPr>
            <a:r>
              <a:rPr lang="zh-CN" altLang="en-US" sz="2000" b="1" dirty="0" smtClean="0">
                <a:solidFill>
                  <a:schemeClr val="bg1"/>
                </a:solidFill>
                <a:latin typeface="楷体" panose="02010609060101010101" pitchFamily="49" charset="-122"/>
                <a:ea typeface="楷体" panose="02010609060101010101" pitchFamily="49" charset="-122"/>
              </a:rPr>
              <a:t>   （</a:t>
            </a:r>
            <a:r>
              <a:rPr lang="en-US" altLang="zh-CN" sz="2000" b="1" dirty="0" smtClean="0">
                <a:solidFill>
                  <a:schemeClr val="bg1"/>
                </a:solidFill>
                <a:latin typeface="楷体" panose="02010609060101010101" pitchFamily="49" charset="-122"/>
                <a:ea typeface="楷体" panose="02010609060101010101" pitchFamily="49" charset="-122"/>
              </a:rPr>
              <a:t>7</a:t>
            </a:r>
            <a:r>
              <a:rPr lang="zh-CN" altLang="en-US" sz="2000" b="1" dirty="0" smtClean="0">
                <a:solidFill>
                  <a:schemeClr val="bg1"/>
                </a:solidFill>
                <a:latin typeface="楷体" panose="02010609060101010101" pitchFamily="49" charset="-122"/>
                <a:ea typeface="楷体" panose="02010609060101010101" pitchFamily="49" charset="-122"/>
              </a:rPr>
              <a:t>）综合办学</a:t>
            </a:r>
            <a:r>
              <a:rPr lang="zh-CN" altLang="en-US" sz="2000" b="1" dirty="0" smtClean="0">
                <a:solidFill>
                  <a:srgbClr val="33FF8F"/>
                </a:solidFill>
                <a:latin typeface="楷体" panose="02010609060101010101" pitchFamily="49" charset="-122"/>
                <a:ea typeface="楷体" panose="02010609060101010101" pitchFamily="49" charset="-122"/>
              </a:rPr>
              <a:t>水平一流</a:t>
            </a:r>
            <a:r>
              <a:rPr lang="zh-CN" altLang="en-US" sz="2000" b="1" dirty="0" smtClean="0">
                <a:solidFill>
                  <a:schemeClr val="bg1"/>
                </a:solidFill>
                <a:latin typeface="楷体" panose="02010609060101010101" pitchFamily="49" charset="-122"/>
                <a:ea typeface="楷体" panose="02010609060101010101" pitchFamily="49" charset="-122"/>
              </a:rPr>
              <a:t>。</a:t>
            </a:r>
            <a:r>
              <a:rPr lang="en-US" altLang="zh-CN" sz="2000" b="1" dirty="0" smtClean="0">
                <a:solidFill>
                  <a:schemeClr val="bg1"/>
                </a:solidFill>
                <a:latin typeface="楷体" panose="02010609060101010101" pitchFamily="49" charset="-122"/>
                <a:ea typeface="楷体" panose="02010609060101010101" pitchFamily="49" charset="-122"/>
              </a:rPr>
              <a:t> </a:t>
            </a:r>
            <a:endParaRPr lang="en-US" altLang="zh-CN" sz="2000" b="1" dirty="0" smtClean="0">
              <a:solidFill>
                <a:schemeClr val="bg1"/>
              </a:solidFill>
              <a:latin typeface="楷体" panose="02010609060101010101" pitchFamily="49" charset="-122"/>
              <a:ea typeface="楷体" panose="02010609060101010101" pitchFamily="49" charset="-122"/>
            </a:endParaRPr>
          </a:p>
        </p:txBody>
      </p:sp>
      <p:sp>
        <p:nvSpPr>
          <p:cNvPr id="4" name="标题 3"/>
          <p:cNvSpPr>
            <a:spLocks noGrp="1"/>
          </p:cNvSpPr>
          <p:nvPr>
            <p:ph type="title"/>
          </p:nvPr>
        </p:nvSpPr>
        <p:spPr/>
        <p:txBody>
          <a:bodyPr/>
          <a:lstStyle/>
          <a:p>
            <a:endParaRPr lang="zh-CN"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标题 1"/>
          <p:cNvSpPr>
            <a:spLocks noGrp="1"/>
          </p:cNvSpPr>
          <p:nvPr>
            <p:ph type="title"/>
          </p:nvPr>
        </p:nvSpPr>
        <p:spPr>
          <a:xfrm>
            <a:off x="395288" y="836613"/>
            <a:ext cx="8229600" cy="1143000"/>
          </a:xfrm>
        </p:spPr>
        <p:txBody>
          <a:bodyPr/>
          <a:lstStyle/>
          <a:p>
            <a:endParaRPr lang="zh-CN" altLang="en-US" sz="3200" b="1" dirty="0" smtClean="0"/>
          </a:p>
        </p:txBody>
      </p:sp>
      <p:sp>
        <p:nvSpPr>
          <p:cNvPr id="61442" name="内容占位符 2"/>
          <p:cNvSpPr>
            <a:spLocks noGrp="1"/>
          </p:cNvSpPr>
          <p:nvPr>
            <p:ph idx="1"/>
          </p:nvPr>
        </p:nvSpPr>
        <p:spPr>
          <a:xfrm>
            <a:off x="1116013" y="1557338"/>
            <a:ext cx="6911975" cy="4525962"/>
          </a:xfrm>
        </p:spPr>
        <p:txBody>
          <a:bodyPr/>
          <a:lstStyle/>
          <a:p>
            <a:r>
              <a:rPr lang="zh-CN" altLang="en-US" sz="2400" b="1" dirty="0" smtClean="0">
                <a:solidFill>
                  <a:srgbClr val="FFFF00"/>
                </a:solidFill>
                <a:latin typeface="黑体" panose="02010609060101010101" pitchFamily="49" charset="-122"/>
                <a:ea typeface="黑体" panose="02010609060101010101" pitchFamily="49" charset="-122"/>
              </a:rPr>
              <a:t>建设路径：</a:t>
            </a:r>
            <a:endParaRPr lang="en-US" altLang="zh-CN" sz="2400" b="1" dirty="0" smtClean="0">
              <a:solidFill>
                <a:srgbClr val="FFFF00"/>
              </a:solidFill>
              <a:latin typeface="黑体" panose="02010609060101010101" pitchFamily="49" charset="-122"/>
              <a:ea typeface="黑体" panose="02010609060101010101" pitchFamily="49" charset="-122"/>
            </a:endParaRPr>
          </a:p>
          <a:p>
            <a:pPr>
              <a:buFontTx/>
              <a:buNone/>
            </a:pPr>
            <a:r>
              <a:rPr lang="en-US" altLang="zh-CN" sz="2400" b="1" dirty="0" smtClean="0">
                <a:solidFill>
                  <a:schemeClr val="bg1"/>
                </a:solidFill>
                <a:latin typeface="楷体" panose="02010609060101010101" pitchFamily="49" charset="-122"/>
                <a:ea typeface="楷体" panose="02010609060101010101" pitchFamily="49" charset="-122"/>
              </a:rPr>
              <a:t>  </a:t>
            </a:r>
            <a:r>
              <a:rPr lang="zh-CN" altLang="zh-CN" sz="2400" b="1" dirty="0" smtClean="0">
                <a:solidFill>
                  <a:schemeClr val="bg1"/>
                </a:solidFill>
                <a:latin typeface="楷体" panose="02010609060101010101" pitchFamily="49" charset="-122"/>
                <a:ea typeface="楷体" panose="02010609060101010101" pitchFamily="49" charset="-122"/>
              </a:rPr>
              <a:t>深化</a:t>
            </a:r>
            <a:r>
              <a:rPr lang="zh-CN" altLang="zh-CN" sz="2400" b="1" dirty="0" smtClean="0">
                <a:solidFill>
                  <a:srgbClr val="33FF8F"/>
                </a:solidFill>
                <a:latin typeface="楷体" panose="02010609060101010101" pitchFamily="49" charset="-122"/>
                <a:ea typeface="楷体" panose="02010609060101010101" pitchFamily="49" charset="-122"/>
              </a:rPr>
              <a:t>教育教学改革</a:t>
            </a:r>
            <a:endParaRPr lang="en-US" altLang="zh-CN" sz="2400" b="1" dirty="0" smtClean="0">
              <a:solidFill>
                <a:schemeClr val="bg1"/>
              </a:solidFill>
              <a:latin typeface="楷体" panose="02010609060101010101" pitchFamily="49" charset="-122"/>
              <a:ea typeface="楷体" panose="02010609060101010101" pitchFamily="49" charset="-122"/>
            </a:endParaRPr>
          </a:p>
          <a:p>
            <a:pPr>
              <a:buFontTx/>
              <a:buNone/>
            </a:pPr>
            <a:r>
              <a:rPr lang="en-US" altLang="zh-CN" sz="2400" b="1" dirty="0" smtClean="0">
                <a:solidFill>
                  <a:schemeClr val="bg1"/>
                </a:solidFill>
                <a:latin typeface="楷体" panose="02010609060101010101" pitchFamily="49" charset="-122"/>
                <a:ea typeface="楷体" panose="02010609060101010101" pitchFamily="49" charset="-122"/>
              </a:rPr>
              <a:t>  </a:t>
            </a:r>
            <a:r>
              <a:rPr lang="zh-CN" altLang="zh-CN" sz="2400" b="1" dirty="0" smtClean="0">
                <a:solidFill>
                  <a:schemeClr val="bg1"/>
                </a:solidFill>
                <a:latin typeface="楷体" panose="02010609060101010101" pitchFamily="49" charset="-122"/>
                <a:ea typeface="楷体" panose="02010609060101010101" pitchFamily="49" charset="-122"/>
              </a:rPr>
              <a:t>推进</a:t>
            </a:r>
            <a:r>
              <a:rPr lang="zh-CN" altLang="zh-CN" sz="2400" b="1" dirty="0" smtClean="0">
                <a:solidFill>
                  <a:srgbClr val="33FF8F"/>
                </a:solidFill>
                <a:latin typeface="楷体" panose="02010609060101010101" pitchFamily="49" charset="-122"/>
                <a:ea typeface="楷体" panose="02010609060101010101" pitchFamily="49" charset="-122"/>
              </a:rPr>
              <a:t>产教融合校企合作</a:t>
            </a:r>
            <a:endParaRPr lang="en-US" altLang="zh-CN" sz="2400" b="1" dirty="0" smtClean="0">
              <a:solidFill>
                <a:srgbClr val="33FF8F"/>
              </a:solidFill>
              <a:latin typeface="楷体" panose="02010609060101010101" pitchFamily="49" charset="-122"/>
              <a:ea typeface="楷体" panose="02010609060101010101" pitchFamily="49" charset="-122"/>
            </a:endParaRPr>
          </a:p>
          <a:p>
            <a:endParaRPr lang="en-US" altLang="zh-CN" sz="2400" b="1" dirty="0" smtClean="0">
              <a:solidFill>
                <a:srgbClr val="33FF8F"/>
              </a:solidFill>
              <a:latin typeface="楷体" panose="02010609060101010101" pitchFamily="49" charset="-122"/>
              <a:ea typeface="楷体" panose="02010609060101010101" pitchFamily="49" charset="-122"/>
            </a:endParaRPr>
          </a:p>
          <a:p>
            <a:r>
              <a:rPr lang="zh-CN" altLang="en-US" sz="2400" b="1" dirty="0" smtClean="0">
                <a:solidFill>
                  <a:srgbClr val="FFFF00"/>
                </a:solidFill>
                <a:latin typeface="黑体" panose="02010609060101010101" pitchFamily="49" charset="-122"/>
                <a:ea typeface="黑体" panose="02010609060101010101" pitchFamily="49" charset="-122"/>
              </a:rPr>
              <a:t>建设目标：</a:t>
            </a:r>
            <a:endParaRPr lang="en-US" altLang="zh-CN" sz="2400" b="1" dirty="0" smtClean="0">
              <a:solidFill>
                <a:srgbClr val="FFFF00"/>
              </a:solidFill>
              <a:latin typeface="黑体" panose="02010609060101010101" pitchFamily="49" charset="-122"/>
              <a:ea typeface="黑体" panose="02010609060101010101" pitchFamily="49" charset="-122"/>
            </a:endParaRPr>
          </a:p>
          <a:p>
            <a:pPr>
              <a:buFontTx/>
              <a:buNone/>
            </a:pPr>
            <a:r>
              <a:rPr lang="en-US" altLang="zh-CN" sz="2400" b="1" dirty="0" smtClean="0">
                <a:solidFill>
                  <a:schemeClr val="bg1"/>
                </a:solidFill>
                <a:latin typeface="楷体" panose="02010609060101010101" pitchFamily="49" charset="-122"/>
                <a:ea typeface="楷体" panose="02010609060101010101" pitchFamily="49" charset="-122"/>
              </a:rPr>
              <a:t>  </a:t>
            </a:r>
            <a:r>
              <a:rPr lang="zh-CN" altLang="zh-CN" sz="2400" b="1" dirty="0" smtClean="0">
                <a:solidFill>
                  <a:schemeClr val="bg1"/>
                </a:solidFill>
                <a:latin typeface="楷体" panose="02010609060101010101" pitchFamily="49" charset="-122"/>
                <a:ea typeface="楷体" panose="02010609060101010101" pitchFamily="49" charset="-122"/>
              </a:rPr>
              <a:t>大幅提升</a:t>
            </a:r>
            <a:r>
              <a:rPr lang="zh-CN" altLang="zh-CN" sz="2400" b="1" dirty="0" smtClean="0">
                <a:solidFill>
                  <a:srgbClr val="33FF8F"/>
                </a:solidFill>
                <a:latin typeface="楷体" panose="02010609060101010101" pitchFamily="49" charset="-122"/>
                <a:ea typeface="楷体" panose="02010609060101010101" pitchFamily="49" charset="-122"/>
              </a:rPr>
              <a:t>社会服务能力</a:t>
            </a:r>
            <a:r>
              <a:rPr lang="zh-CN" altLang="zh-CN" sz="2400" b="1" dirty="0" smtClean="0">
                <a:solidFill>
                  <a:schemeClr val="bg1"/>
                </a:solidFill>
                <a:latin typeface="楷体" panose="02010609060101010101" pitchFamily="49" charset="-122"/>
                <a:ea typeface="楷体" panose="02010609060101010101" pitchFamily="49" charset="-122"/>
              </a:rPr>
              <a:t>、</a:t>
            </a:r>
            <a:r>
              <a:rPr lang="zh-CN" altLang="zh-CN" sz="2400" b="1" dirty="0" smtClean="0">
                <a:solidFill>
                  <a:srgbClr val="33FF8F"/>
                </a:solidFill>
                <a:latin typeface="楷体" panose="02010609060101010101" pitchFamily="49" charset="-122"/>
                <a:ea typeface="楷体" panose="02010609060101010101" pitchFamily="49" charset="-122"/>
              </a:rPr>
              <a:t>国际交流与合作</a:t>
            </a:r>
            <a:r>
              <a:rPr lang="zh-CN" altLang="zh-CN" sz="2400" b="1" dirty="0" smtClean="0">
                <a:solidFill>
                  <a:schemeClr val="bg1"/>
                </a:solidFill>
                <a:latin typeface="楷体" panose="02010609060101010101" pitchFamily="49" charset="-122"/>
                <a:ea typeface="楷体" panose="02010609060101010101" pitchFamily="49" charset="-122"/>
              </a:rPr>
              <a:t>能力</a:t>
            </a:r>
            <a:endParaRPr lang="en-US" altLang="zh-CN" sz="2400" b="1" dirty="0" smtClean="0">
              <a:solidFill>
                <a:schemeClr val="bg1"/>
              </a:solidFill>
              <a:latin typeface="楷体" panose="02010609060101010101" pitchFamily="49" charset="-122"/>
              <a:ea typeface="楷体" panose="02010609060101010101" pitchFamily="49" charset="-122"/>
            </a:endParaRPr>
          </a:p>
          <a:p>
            <a:pPr>
              <a:buFontTx/>
              <a:buNone/>
            </a:pPr>
            <a:r>
              <a:rPr lang="en-US" altLang="zh-CN" sz="2400" b="1" dirty="0" smtClean="0">
                <a:solidFill>
                  <a:schemeClr val="bg1"/>
                </a:solidFill>
                <a:latin typeface="楷体" panose="02010609060101010101" pitchFamily="49" charset="-122"/>
                <a:ea typeface="楷体" panose="02010609060101010101" pitchFamily="49" charset="-122"/>
              </a:rPr>
              <a:t>  </a:t>
            </a:r>
            <a:r>
              <a:rPr lang="zh-CN" altLang="zh-CN" sz="2400" b="1" dirty="0" smtClean="0">
                <a:solidFill>
                  <a:schemeClr val="bg1"/>
                </a:solidFill>
                <a:latin typeface="楷体" panose="02010609060101010101" pitchFamily="49" charset="-122"/>
                <a:ea typeface="楷体" panose="02010609060101010101" pitchFamily="49" charset="-122"/>
              </a:rPr>
              <a:t>提升学校</a:t>
            </a:r>
            <a:r>
              <a:rPr lang="zh-CN" altLang="zh-CN" sz="2400" b="1" dirty="0" smtClean="0">
                <a:solidFill>
                  <a:srgbClr val="33FF8F"/>
                </a:solidFill>
                <a:latin typeface="楷体" panose="02010609060101010101" pitchFamily="49" charset="-122"/>
                <a:ea typeface="楷体" panose="02010609060101010101" pitchFamily="49" charset="-122"/>
              </a:rPr>
              <a:t>对经济社会发展的贡献度</a:t>
            </a:r>
            <a:endParaRPr lang="en-US" altLang="zh-CN" sz="2400" b="1" dirty="0" smtClean="0">
              <a:solidFill>
                <a:srgbClr val="33FF8F"/>
              </a:solidFill>
              <a:latin typeface="楷体" panose="02010609060101010101" pitchFamily="49" charset="-122"/>
              <a:ea typeface="楷体" panose="02010609060101010101" pitchFamily="49" charset="-122"/>
            </a:endParaRPr>
          </a:p>
          <a:p>
            <a:pPr>
              <a:buFontTx/>
              <a:buNone/>
            </a:pPr>
            <a:r>
              <a:rPr lang="en-US" altLang="zh-CN" sz="2400" b="1" dirty="0" smtClean="0">
                <a:solidFill>
                  <a:schemeClr val="bg1"/>
                </a:solidFill>
                <a:latin typeface="楷体" panose="02010609060101010101" pitchFamily="49" charset="-122"/>
                <a:ea typeface="楷体" panose="02010609060101010101" pitchFamily="49" charset="-122"/>
              </a:rPr>
              <a:t>  </a:t>
            </a:r>
            <a:r>
              <a:rPr lang="zh-CN" altLang="zh-CN" sz="2400" b="1" dirty="0" smtClean="0">
                <a:solidFill>
                  <a:schemeClr val="bg1"/>
                </a:solidFill>
                <a:latin typeface="楷体" panose="02010609060101010101" pitchFamily="49" charset="-122"/>
                <a:ea typeface="楷体" panose="02010609060101010101" pitchFamily="49" charset="-122"/>
              </a:rPr>
              <a:t>培养满足四川经济社会及重点产业发展急需的高素质</a:t>
            </a:r>
            <a:r>
              <a:rPr lang="zh-CN" altLang="zh-CN" sz="2400" b="1" dirty="0" smtClean="0">
                <a:solidFill>
                  <a:srgbClr val="33FF8F"/>
                </a:solidFill>
                <a:latin typeface="楷体" panose="02010609060101010101" pitchFamily="49" charset="-122"/>
                <a:ea typeface="楷体" panose="02010609060101010101" pitchFamily="49" charset="-122"/>
              </a:rPr>
              <a:t>技术技能人才</a:t>
            </a:r>
            <a:r>
              <a:rPr lang="zh-CN" altLang="zh-CN" sz="2400" b="1" dirty="0" smtClean="0">
                <a:solidFill>
                  <a:schemeClr val="bg1"/>
                </a:solidFill>
                <a:latin typeface="楷体" panose="02010609060101010101" pitchFamily="49" charset="-122"/>
                <a:ea typeface="楷体" panose="02010609060101010101" pitchFamily="49" charset="-122"/>
              </a:rPr>
              <a:t>。</a:t>
            </a:r>
            <a:endParaRPr lang="en-US" altLang="zh-CN" sz="2400" b="1" dirty="0" smtClean="0">
              <a:solidFill>
                <a:schemeClr val="bg1"/>
              </a:solidFill>
              <a:latin typeface="楷体" panose="02010609060101010101" pitchFamily="49" charset="-122"/>
              <a:ea typeface="楷体" panose="02010609060101010101" pitchFamily="49" charset="-122"/>
            </a:endParaRPr>
          </a:p>
          <a:p>
            <a:pPr>
              <a:buFontTx/>
              <a:buNone/>
            </a:pPr>
            <a:endParaRPr lang="zh-CN" alt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1"/>
          <p:cNvSpPr>
            <a:spLocks noGrp="1"/>
          </p:cNvSpPr>
          <p:nvPr>
            <p:ph type="title"/>
          </p:nvPr>
        </p:nvSpPr>
        <p:spPr>
          <a:xfrm>
            <a:off x="395288" y="1052513"/>
            <a:ext cx="8229600" cy="855662"/>
          </a:xfrm>
        </p:spPr>
        <p:txBody>
          <a:bodyPr/>
          <a:lstStyle/>
          <a:p>
            <a:endParaRPr lang="zh-CN" altLang="en-US" smtClean="0"/>
          </a:p>
        </p:txBody>
      </p:sp>
      <p:sp>
        <p:nvSpPr>
          <p:cNvPr id="19458" name="内容占位符 2"/>
          <p:cNvSpPr>
            <a:spLocks noGrp="1"/>
          </p:cNvSpPr>
          <p:nvPr>
            <p:ph idx="1"/>
          </p:nvPr>
        </p:nvSpPr>
        <p:spPr>
          <a:xfrm>
            <a:off x="611560" y="1124744"/>
            <a:ext cx="7561263" cy="4525962"/>
          </a:xfrm>
        </p:spPr>
        <p:txBody>
          <a:bodyPr/>
          <a:lstStyle/>
          <a:p>
            <a:pPr>
              <a:buFontTx/>
              <a:buNone/>
            </a:pPr>
            <a:r>
              <a:rPr lang="zh-CN" altLang="en-US" sz="2800" b="1" dirty="0" smtClean="0">
                <a:solidFill>
                  <a:srgbClr val="FFFF00"/>
                </a:solidFill>
                <a:latin typeface="黑体" panose="02010609060101010101" pitchFamily="49" charset="-122"/>
                <a:ea typeface="黑体" panose="02010609060101010101" pitchFamily="49" charset="-122"/>
              </a:rPr>
              <a:t>（一）高职排名不进反而在退</a:t>
            </a:r>
            <a:endParaRPr lang="en-US" altLang="zh-CN" sz="2800" b="1" dirty="0" smtClean="0">
              <a:solidFill>
                <a:srgbClr val="FFFF00"/>
              </a:solidFill>
              <a:latin typeface="黑体" panose="02010609060101010101" pitchFamily="49" charset="-122"/>
              <a:ea typeface="黑体" panose="02010609060101010101" pitchFamily="49" charset="-122"/>
            </a:endParaRPr>
          </a:p>
          <a:p>
            <a:pPr>
              <a:buFontTx/>
              <a:buNone/>
            </a:pPr>
            <a:endParaRPr lang="en-US" altLang="zh-CN" sz="2800" b="1" dirty="0" smtClean="0">
              <a:solidFill>
                <a:srgbClr val="FE5858"/>
              </a:solidFill>
            </a:endParaRPr>
          </a:p>
          <a:p>
            <a:r>
              <a:rPr lang="zh-CN" altLang="en-US" sz="2400" b="1" dirty="0" smtClean="0">
                <a:solidFill>
                  <a:schemeClr val="bg1"/>
                </a:solidFill>
              </a:rPr>
              <a:t>高职高专院校网上排名对考生和家长有引导作用</a:t>
            </a:r>
            <a:endParaRPr lang="en-US" altLang="zh-CN" sz="2400" b="1" dirty="0" smtClean="0">
              <a:solidFill>
                <a:schemeClr val="bg1"/>
              </a:solidFill>
            </a:endParaRPr>
          </a:p>
          <a:p>
            <a:endParaRPr lang="en-US" altLang="zh-CN" sz="2400" b="1" dirty="0" smtClean="0">
              <a:solidFill>
                <a:schemeClr val="bg1"/>
              </a:solidFill>
            </a:endParaRPr>
          </a:p>
          <a:p>
            <a:pPr>
              <a:buFontTx/>
              <a:buNone/>
            </a:pPr>
            <a:r>
              <a:rPr lang="en-US" altLang="zh-CN" sz="2400" b="1" dirty="0" smtClean="0">
                <a:solidFill>
                  <a:srgbClr val="FFFF00"/>
                </a:solidFill>
              </a:rPr>
              <a:t>1.</a:t>
            </a:r>
            <a:r>
              <a:rPr lang="zh-CN" altLang="en-US" sz="2400" b="1" dirty="0" smtClean="0">
                <a:solidFill>
                  <a:srgbClr val="FFFF00"/>
                </a:solidFill>
              </a:rPr>
              <a:t>中国科学评价研究中心、武汉大学中国教育质量评价中心和中国科教评价网联合发布高职高专排行榜</a:t>
            </a:r>
            <a:endParaRPr lang="en-US" altLang="zh-CN" sz="2400" b="1" dirty="0" smtClean="0">
              <a:solidFill>
                <a:srgbClr val="FFFF00"/>
              </a:solidFill>
            </a:endParaRPr>
          </a:p>
          <a:p>
            <a:endParaRPr lang="zh-CN" altLang="en-US" sz="2400" b="1" dirty="0" smtClean="0">
              <a:solidFill>
                <a:srgbClr val="33FF8F"/>
              </a:solidFill>
            </a:endParaRPr>
          </a:p>
          <a:p>
            <a:r>
              <a:rPr lang="en-US" altLang="zh-CN" sz="2400" b="1" dirty="0" smtClean="0">
                <a:solidFill>
                  <a:srgbClr val="33FF8F"/>
                </a:solidFill>
              </a:rPr>
              <a:t>2015</a:t>
            </a:r>
            <a:r>
              <a:rPr lang="zh-CN" altLang="en-US" sz="2400" b="1" dirty="0" smtClean="0">
                <a:solidFill>
                  <a:srgbClr val="33FF8F"/>
                </a:solidFill>
              </a:rPr>
              <a:t>年公布了全国</a:t>
            </a:r>
            <a:r>
              <a:rPr lang="en-US" altLang="zh-CN" sz="2400" b="1" dirty="0" smtClean="0">
                <a:solidFill>
                  <a:srgbClr val="33FF8F"/>
                </a:solidFill>
              </a:rPr>
              <a:t>1322</a:t>
            </a:r>
            <a:r>
              <a:rPr lang="zh-CN" altLang="en-US" sz="2400" b="1" dirty="0" smtClean="0">
                <a:solidFill>
                  <a:srgbClr val="33FF8F"/>
                </a:solidFill>
              </a:rPr>
              <a:t>所高职高专。</a:t>
            </a:r>
            <a:endParaRPr lang="en-US" altLang="zh-CN" sz="2400" b="1" dirty="0" smtClean="0">
              <a:solidFill>
                <a:srgbClr val="33FF8F"/>
              </a:solidFill>
            </a:endParaRPr>
          </a:p>
          <a:p>
            <a:r>
              <a:rPr lang="en-US" altLang="zh-CN" sz="2400" b="1" dirty="0" smtClean="0">
                <a:solidFill>
                  <a:srgbClr val="33FF8F"/>
                </a:solidFill>
              </a:rPr>
              <a:t>2016</a:t>
            </a:r>
            <a:r>
              <a:rPr lang="zh-CN" altLang="en-US" sz="2400" b="1" dirty="0" smtClean="0">
                <a:solidFill>
                  <a:srgbClr val="33FF8F"/>
                </a:solidFill>
              </a:rPr>
              <a:t>年</a:t>
            </a:r>
            <a:r>
              <a:rPr lang="en-US" altLang="zh-CN" sz="2400" b="1" dirty="0" smtClean="0">
                <a:solidFill>
                  <a:srgbClr val="33FF8F"/>
                </a:solidFill>
              </a:rPr>
              <a:t>2</a:t>
            </a:r>
            <a:r>
              <a:rPr lang="zh-CN" altLang="en-US" sz="2400" b="1" dirty="0" smtClean="0">
                <a:solidFill>
                  <a:srgbClr val="33FF8F"/>
                </a:solidFill>
              </a:rPr>
              <a:t>月</a:t>
            </a:r>
            <a:r>
              <a:rPr lang="en-US" altLang="zh-CN" sz="2400" b="1" dirty="0" smtClean="0">
                <a:solidFill>
                  <a:srgbClr val="33FF8F"/>
                </a:solidFill>
              </a:rPr>
              <a:t>29</a:t>
            </a:r>
            <a:r>
              <a:rPr lang="zh-CN" altLang="en-US" sz="2400" b="1" dirty="0" smtClean="0">
                <a:solidFill>
                  <a:srgbClr val="33FF8F"/>
                </a:solidFill>
              </a:rPr>
              <a:t>日，增加到</a:t>
            </a:r>
            <a:r>
              <a:rPr lang="en-US" altLang="zh-CN" sz="2400" b="1" dirty="0" smtClean="0">
                <a:solidFill>
                  <a:srgbClr val="33FF8F"/>
                </a:solidFill>
              </a:rPr>
              <a:t>1335</a:t>
            </a:r>
            <a:r>
              <a:rPr lang="zh-CN" altLang="en-US" sz="2400" b="1" dirty="0" smtClean="0">
                <a:solidFill>
                  <a:srgbClr val="33FF8F"/>
                </a:solidFill>
              </a:rPr>
              <a:t>所。</a:t>
            </a:r>
            <a:endParaRPr lang="zh-CN" altLang="en-US" sz="2400" b="1" dirty="0" smtClean="0">
              <a:solidFill>
                <a:srgbClr val="33FF8F"/>
              </a:solidFill>
            </a:endParaRPr>
          </a:p>
          <a:p>
            <a:r>
              <a:rPr lang="en-US" altLang="zh-CN" sz="2400" b="1" dirty="0" smtClean="0">
                <a:solidFill>
                  <a:srgbClr val="33FF8F"/>
                </a:solidFill>
              </a:rPr>
              <a:t>2017</a:t>
            </a:r>
            <a:r>
              <a:rPr lang="zh-CN" altLang="en-US" sz="2400" b="1" dirty="0" smtClean="0">
                <a:solidFill>
                  <a:srgbClr val="33FF8F"/>
                </a:solidFill>
              </a:rPr>
              <a:t>年</a:t>
            </a:r>
            <a:r>
              <a:rPr lang="en-US" altLang="zh-CN" sz="2400" b="1" dirty="0" smtClean="0">
                <a:solidFill>
                  <a:srgbClr val="33FF8F"/>
                </a:solidFill>
              </a:rPr>
              <a:t>1</a:t>
            </a:r>
            <a:r>
              <a:rPr lang="zh-CN" altLang="en-US" sz="2400" b="1" dirty="0" smtClean="0">
                <a:solidFill>
                  <a:srgbClr val="33FF8F"/>
                </a:solidFill>
              </a:rPr>
              <a:t>月</a:t>
            </a:r>
            <a:r>
              <a:rPr lang="en-US" altLang="zh-CN" sz="2400" b="1" dirty="0" smtClean="0">
                <a:solidFill>
                  <a:srgbClr val="33FF8F"/>
                </a:solidFill>
              </a:rPr>
              <a:t>12</a:t>
            </a:r>
            <a:r>
              <a:rPr lang="zh-CN" altLang="en-US" sz="2400" b="1" dirty="0" smtClean="0">
                <a:solidFill>
                  <a:srgbClr val="33FF8F"/>
                </a:solidFill>
              </a:rPr>
              <a:t>日，增加到</a:t>
            </a:r>
            <a:r>
              <a:rPr lang="en-US" altLang="zh-CN" sz="2400" b="1" dirty="0" smtClean="0">
                <a:solidFill>
                  <a:srgbClr val="33FF8F"/>
                </a:solidFill>
              </a:rPr>
              <a:t>1346</a:t>
            </a:r>
            <a:r>
              <a:rPr lang="zh-CN" altLang="en-US" sz="2400" b="1" dirty="0" smtClean="0">
                <a:solidFill>
                  <a:srgbClr val="33FF8F"/>
                </a:solidFill>
              </a:rPr>
              <a:t>所。</a:t>
            </a:r>
            <a:endParaRPr lang="en-US" altLang="zh-CN" sz="2400" b="1" dirty="0" smtClean="0">
              <a:solidFill>
                <a:srgbClr val="33FF8F"/>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标题 1"/>
          <p:cNvSpPr>
            <a:spLocks noGrp="1"/>
          </p:cNvSpPr>
          <p:nvPr>
            <p:ph type="title"/>
          </p:nvPr>
        </p:nvSpPr>
        <p:spPr>
          <a:xfrm>
            <a:off x="323850" y="836613"/>
            <a:ext cx="8229600" cy="648171"/>
          </a:xfrm>
        </p:spPr>
        <p:txBody>
          <a:bodyPr/>
          <a:lstStyle/>
          <a:p>
            <a:r>
              <a:rPr lang="zh-CN" altLang="en-US" b="1" dirty="0" smtClean="0">
                <a:solidFill>
                  <a:srgbClr val="FE5858"/>
                </a:solidFill>
              </a:rPr>
              <a:t> </a:t>
            </a:r>
            <a:br>
              <a:rPr lang="en-US" altLang="zh-CN" b="1" dirty="0" smtClean="0">
                <a:solidFill>
                  <a:srgbClr val="FE5858"/>
                </a:solidFill>
              </a:rPr>
            </a:br>
            <a:r>
              <a:rPr lang="zh-CN" altLang="zh-CN" sz="3200" b="1" dirty="0" smtClean="0">
                <a:solidFill>
                  <a:srgbClr val="FFFF00"/>
                </a:solidFill>
                <a:latin typeface="黑体" panose="02010609060101010101" pitchFamily="49" charset="-122"/>
                <a:ea typeface="黑体" panose="02010609060101010101" pitchFamily="49" charset="-122"/>
              </a:rPr>
              <a:t>建设</a:t>
            </a:r>
            <a:r>
              <a:rPr lang="zh-CN" altLang="en-US" sz="3200" b="1" dirty="0" smtClean="0">
                <a:solidFill>
                  <a:srgbClr val="FFFF00"/>
                </a:solidFill>
                <a:latin typeface="黑体" panose="02010609060101010101" pitchFamily="49" charset="-122"/>
                <a:ea typeface="黑体" panose="02010609060101010101" pitchFamily="49" charset="-122"/>
              </a:rPr>
              <a:t>的</a:t>
            </a:r>
            <a:r>
              <a:rPr lang="zh-CN" altLang="zh-CN" sz="3200" b="1" dirty="0" smtClean="0">
                <a:solidFill>
                  <a:srgbClr val="FFFF00"/>
                </a:solidFill>
                <a:latin typeface="黑体" panose="02010609060101010101" pitchFamily="49" charset="-122"/>
                <a:ea typeface="黑体" panose="02010609060101010101" pitchFamily="49" charset="-122"/>
              </a:rPr>
              <a:t>原则 </a:t>
            </a:r>
            <a:br>
              <a:rPr lang="zh-CN" altLang="zh-CN" dirty="0" smtClean="0">
                <a:solidFill>
                  <a:srgbClr val="FFFF00"/>
                </a:solidFill>
                <a:latin typeface="黑体" panose="02010609060101010101" pitchFamily="49" charset="-122"/>
                <a:ea typeface="黑体" panose="02010609060101010101" pitchFamily="49" charset="-122"/>
              </a:rPr>
            </a:br>
            <a:endParaRPr lang="zh-CN" altLang="en-US" dirty="0" smtClean="0">
              <a:solidFill>
                <a:srgbClr val="FFFF00"/>
              </a:solidFill>
              <a:latin typeface="黑体" panose="02010609060101010101" pitchFamily="49" charset="-122"/>
              <a:ea typeface="黑体" panose="02010609060101010101" pitchFamily="49" charset="-122"/>
            </a:endParaRPr>
          </a:p>
        </p:txBody>
      </p:sp>
      <p:sp>
        <p:nvSpPr>
          <p:cNvPr id="62466" name="内容占位符 2"/>
          <p:cNvSpPr>
            <a:spLocks noGrp="1"/>
          </p:cNvSpPr>
          <p:nvPr>
            <p:ph idx="1"/>
          </p:nvPr>
        </p:nvSpPr>
        <p:spPr/>
        <p:txBody>
          <a:bodyPr/>
          <a:lstStyle/>
          <a:p>
            <a:pPr>
              <a:lnSpc>
                <a:spcPts val="2700"/>
              </a:lnSpc>
            </a:pPr>
            <a:r>
              <a:rPr lang="zh-CN" altLang="zh-CN" sz="2400" b="1" dirty="0" smtClean="0">
                <a:solidFill>
                  <a:srgbClr val="FFFF00"/>
                </a:solidFill>
                <a:latin typeface="黑体" panose="02010609060101010101" pitchFamily="49" charset="-122"/>
                <a:ea typeface="黑体" panose="02010609060101010101" pitchFamily="49" charset="-122"/>
              </a:rPr>
              <a:t>坚持整体设计。</a:t>
            </a:r>
            <a:r>
              <a:rPr lang="zh-CN" altLang="en-US" sz="1800" b="1" dirty="0" smtClean="0">
                <a:solidFill>
                  <a:schemeClr val="bg1"/>
                </a:solidFill>
                <a:latin typeface="楷体" panose="02010609060101010101" pitchFamily="49" charset="-122"/>
                <a:ea typeface="楷体" panose="02010609060101010101" pitchFamily="49" charset="-122"/>
              </a:rPr>
              <a:t>坚持</a:t>
            </a:r>
            <a:r>
              <a:rPr lang="zh-CN" altLang="zh-CN" sz="1800" b="1" dirty="0" smtClean="0">
                <a:solidFill>
                  <a:schemeClr val="bg1"/>
                </a:solidFill>
                <a:latin typeface="楷体" panose="02010609060101010101" pitchFamily="49" charset="-122"/>
                <a:ea typeface="楷体" panose="02010609060101010101" pitchFamily="49" charset="-122"/>
              </a:rPr>
              <a:t>科学定位、特色发展、差异化发展</a:t>
            </a:r>
            <a:r>
              <a:rPr lang="zh-CN" altLang="en-US" sz="1800" b="1" dirty="0" smtClean="0">
                <a:solidFill>
                  <a:schemeClr val="bg1"/>
                </a:solidFill>
                <a:latin typeface="楷体" panose="02010609060101010101" pitchFamily="49" charset="-122"/>
                <a:ea typeface="楷体" panose="02010609060101010101" pitchFamily="49" charset="-122"/>
              </a:rPr>
              <a:t>。</a:t>
            </a:r>
            <a:r>
              <a:rPr lang="zh-CN" altLang="zh-CN" sz="1800" b="1" dirty="0" smtClean="0">
                <a:solidFill>
                  <a:schemeClr val="bg1"/>
                </a:solidFill>
                <a:latin typeface="楷体" panose="02010609060101010101" pitchFamily="49" charset="-122"/>
                <a:ea typeface="楷体" panose="02010609060101010101" pitchFamily="49" charset="-122"/>
              </a:rPr>
              <a:t>结合学校所在区域、行业以及自身发展实际，科学制定建设规划和建设任务</a:t>
            </a:r>
            <a:r>
              <a:rPr lang="zh-CN" altLang="en-US" sz="1800" b="1" dirty="0" smtClean="0">
                <a:solidFill>
                  <a:schemeClr val="bg1"/>
                </a:solidFill>
                <a:latin typeface="楷体" panose="02010609060101010101" pitchFamily="49" charset="-122"/>
                <a:ea typeface="楷体" panose="02010609060101010101" pitchFamily="49" charset="-122"/>
              </a:rPr>
              <a:t>。</a:t>
            </a:r>
            <a:endParaRPr lang="en-US" altLang="zh-CN" sz="1800" b="1" dirty="0" smtClean="0">
              <a:solidFill>
                <a:schemeClr val="bg1"/>
              </a:solidFill>
              <a:latin typeface="楷体" panose="02010609060101010101" pitchFamily="49" charset="-122"/>
              <a:ea typeface="楷体" panose="02010609060101010101" pitchFamily="49" charset="-122"/>
            </a:endParaRPr>
          </a:p>
          <a:p>
            <a:pPr>
              <a:lnSpc>
                <a:spcPts val="2700"/>
              </a:lnSpc>
            </a:pPr>
            <a:r>
              <a:rPr lang="zh-CN" altLang="zh-CN" sz="2400" b="1" dirty="0" smtClean="0">
                <a:solidFill>
                  <a:srgbClr val="FFFF00"/>
                </a:solidFill>
                <a:latin typeface="黑体" panose="02010609060101010101" pitchFamily="49" charset="-122"/>
                <a:ea typeface="黑体" panose="02010609060101010101" pitchFamily="49" charset="-122"/>
              </a:rPr>
              <a:t>坚持重点突破。</a:t>
            </a:r>
            <a:r>
              <a:rPr lang="zh-CN" altLang="zh-CN" sz="1800" b="1" dirty="0" smtClean="0">
                <a:solidFill>
                  <a:schemeClr val="bg1"/>
                </a:solidFill>
                <a:latin typeface="楷体" panose="02010609060101010101" pitchFamily="49" charset="-122"/>
                <a:ea typeface="楷体" panose="02010609060101010101" pitchFamily="49" charset="-122"/>
              </a:rPr>
              <a:t>坚持问题导向，找准制约自身发展的关键问题，集中资源和力量突破重点领域，促进学校内涵向更高水平发展，从而带动学校办学水平和人才培养质量整体提升。</a:t>
            </a:r>
            <a:endParaRPr lang="en-US" altLang="zh-CN" sz="1800" b="1" dirty="0" smtClean="0">
              <a:solidFill>
                <a:schemeClr val="bg1"/>
              </a:solidFill>
              <a:latin typeface="楷体" panose="02010609060101010101" pitchFamily="49" charset="-122"/>
              <a:ea typeface="楷体" panose="02010609060101010101" pitchFamily="49" charset="-122"/>
            </a:endParaRPr>
          </a:p>
          <a:p>
            <a:pPr>
              <a:lnSpc>
                <a:spcPts val="2700"/>
              </a:lnSpc>
              <a:buFontTx/>
              <a:buNone/>
            </a:pPr>
            <a:r>
              <a:rPr lang="zh-CN" altLang="en-US" sz="1800" b="1" dirty="0" smtClean="0">
                <a:solidFill>
                  <a:schemeClr val="bg1"/>
                </a:solidFill>
                <a:latin typeface="楷体" panose="02010609060101010101" pitchFamily="49" charset="-122"/>
                <a:ea typeface="楷体" panose="02010609060101010101" pitchFamily="49" charset="-122"/>
              </a:rPr>
              <a:t>  （学校自身的发展战略规划与发展战略重点）</a:t>
            </a:r>
            <a:endParaRPr lang="en-US" altLang="zh-CN" sz="1800" b="1" dirty="0" smtClean="0">
              <a:solidFill>
                <a:schemeClr val="bg1"/>
              </a:solidFill>
              <a:latin typeface="楷体" panose="02010609060101010101" pitchFamily="49" charset="-122"/>
              <a:ea typeface="楷体" panose="02010609060101010101" pitchFamily="49" charset="-122"/>
            </a:endParaRPr>
          </a:p>
          <a:p>
            <a:pPr>
              <a:lnSpc>
                <a:spcPts val="2700"/>
              </a:lnSpc>
            </a:pPr>
            <a:r>
              <a:rPr lang="zh-CN" altLang="zh-CN" sz="2400" b="1" dirty="0" smtClean="0">
                <a:solidFill>
                  <a:srgbClr val="FFFF00"/>
                </a:solidFill>
                <a:latin typeface="黑体" panose="02010609060101010101" pitchFamily="49" charset="-122"/>
                <a:ea typeface="黑体" panose="02010609060101010101" pitchFamily="49" charset="-122"/>
              </a:rPr>
              <a:t>坚持示范引领。</a:t>
            </a:r>
            <a:r>
              <a:rPr lang="zh-CN" altLang="zh-CN" sz="1800" b="1" dirty="0" smtClean="0">
                <a:solidFill>
                  <a:schemeClr val="bg1"/>
                </a:solidFill>
                <a:latin typeface="楷体" panose="02010609060101010101" pitchFamily="49" charset="-122"/>
                <a:ea typeface="楷体" panose="02010609060101010101" pitchFamily="49" charset="-122"/>
              </a:rPr>
              <a:t>充分发挥优质院校的示范引领和辐射带动作用，引领和带动全省高职院校办出水平、办出特色。</a:t>
            </a:r>
            <a:endParaRPr lang="zh-CN" altLang="zh-CN" sz="1800" b="1" dirty="0" smtClean="0">
              <a:solidFill>
                <a:schemeClr val="bg1"/>
              </a:solidFill>
              <a:latin typeface="楷体" panose="02010609060101010101" pitchFamily="49" charset="-122"/>
              <a:ea typeface="楷体" panose="02010609060101010101" pitchFamily="49" charset="-122"/>
            </a:endParaRPr>
          </a:p>
          <a:p>
            <a:pPr>
              <a:lnSpc>
                <a:spcPts val="2700"/>
              </a:lnSpc>
            </a:pPr>
            <a:r>
              <a:rPr lang="zh-CN" altLang="zh-CN" sz="2400" b="1" dirty="0" smtClean="0">
                <a:solidFill>
                  <a:srgbClr val="FFFF00"/>
                </a:solidFill>
                <a:latin typeface="黑体" panose="02010609060101010101" pitchFamily="49" charset="-122"/>
                <a:ea typeface="黑体" panose="02010609060101010101" pitchFamily="49" charset="-122"/>
              </a:rPr>
              <a:t>坚持服务发展。</a:t>
            </a:r>
            <a:r>
              <a:rPr lang="zh-CN" altLang="zh-CN" sz="1800" b="1" dirty="0" smtClean="0">
                <a:solidFill>
                  <a:schemeClr val="bg1"/>
                </a:solidFill>
                <a:latin typeface="楷体" panose="02010609060101010101" pitchFamily="49" charset="-122"/>
                <a:ea typeface="楷体" panose="02010609060101010101" pitchFamily="49" charset="-122"/>
              </a:rPr>
              <a:t>主动面向国家和四川重大战略需求，面向经济社会主战场，面向世界科技发展前沿，对接创新驱动发展战略需求，助力产业转型升级，助推全省脱贫攻坚，为四川经济社会发展提供强有力的技术技能人才支撑。</a:t>
            </a:r>
            <a:endParaRPr lang="zh-CN" altLang="zh-CN" sz="1800" b="1" dirty="0" smtClean="0">
              <a:solidFill>
                <a:schemeClr val="bg1"/>
              </a:solidFill>
              <a:latin typeface="楷体" panose="02010609060101010101" pitchFamily="49" charset="-122"/>
              <a:ea typeface="楷体" panose="02010609060101010101" pitchFamily="49" charset="-122"/>
            </a:endParaRPr>
          </a:p>
          <a:p>
            <a:endParaRPr lang="zh-CN" alt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内容占位符 2"/>
          <p:cNvSpPr>
            <a:spLocks noGrp="1"/>
          </p:cNvSpPr>
          <p:nvPr>
            <p:ph idx="1"/>
          </p:nvPr>
        </p:nvSpPr>
        <p:spPr>
          <a:xfrm>
            <a:off x="971550" y="1628775"/>
            <a:ext cx="7632700" cy="4525963"/>
          </a:xfrm>
        </p:spPr>
        <p:txBody>
          <a:bodyPr/>
          <a:lstStyle/>
          <a:p>
            <a:pPr>
              <a:lnSpc>
                <a:spcPts val="6600"/>
              </a:lnSpc>
              <a:buFontTx/>
              <a:buNone/>
            </a:pPr>
            <a:r>
              <a:rPr lang="zh-CN" altLang="en-US" sz="2400" b="1" smtClean="0">
                <a:solidFill>
                  <a:srgbClr val="FFFF00"/>
                </a:solidFill>
                <a:latin typeface="仿宋" panose="02010609060101010101" pitchFamily="49" charset="-122"/>
                <a:ea typeface="仿宋" panose="02010609060101010101" pitchFamily="49" charset="-122"/>
              </a:rPr>
              <a:t>        深化对优质高职院校建设内涵认识</a:t>
            </a:r>
            <a:endParaRPr lang="en-US" altLang="zh-CN" sz="2400" b="1" smtClean="0">
              <a:solidFill>
                <a:srgbClr val="FFFF00"/>
              </a:solidFill>
              <a:latin typeface="仿宋" panose="02010609060101010101" pitchFamily="49" charset="-122"/>
              <a:ea typeface="仿宋" panose="02010609060101010101" pitchFamily="49" charset="-122"/>
            </a:endParaRPr>
          </a:p>
          <a:p>
            <a:pPr>
              <a:lnSpc>
                <a:spcPts val="6600"/>
              </a:lnSpc>
              <a:buFontTx/>
              <a:buNone/>
            </a:pPr>
            <a:r>
              <a:rPr lang="zh-CN" altLang="en-US" sz="4000" b="1" smtClean="0">
                <a:solidFill>
                  <a:srgbClr val="FFFF00"/>
                </a:solidFill>
                <a:latin typeface="黑体" panose="02010609060101010101" pitchFamily="49" charset="-122"/>
                <a:ea typeface="黑体" panose="02010609060101010101" pitchFamily="49" charset="-122"/>
              </a:rPr>
              <a:t>  对学院发展战略规划的启示？</a:t>
            </a:r>
            <a:endParaRPr lang="zh-CN" altLang="en-US" sz="400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1547664" y="1988840"/>
            <a:ext cx="5457800" cy="3888432"/>
          </a:xfrm>
        </p:spPr>
        <p:txBody>
          <a:bodyPr/>
          <a:lstStyle/>
          <a:p>
            <a:r>
              <a:rPr lang="zh-CN" altLang="en-US" b="1" dirty="0" smtClean="0">
                <a:solidFill>
                  <a:schemeClr val="bg1"/>
                </a:solidFill>
              </a:rPr>
              <a:t>与教学是什么关系？</a:t>
            </a:r>
            <a:endParaRPr lang="zh-CN" altLang="en-US" b="1" dirty="0" smtClean="0">
              <a:solidFill>
                <a:schemeClr val="bg1"/>
              </a:solidFill>
            </a:endParaRPr>
          </a:p>
          <a:p>
            <a:r>
              <a:rPr lang="zh-CN" altLang="en-US" b="1" dirty="0" smtClean="0">
                <a:solidFill>
                  <a:schemeClr val="bg1"/>
                </a:solidFill>
              </a:rPr>
              <a:t>与科研是什么关系？</a:t>
            </a:r>
            <a:endParaRPr lang="zh-CN" altLang="en-US" b="1" dirty="0" smtClean="0">
              <a:solidFill>
                <a:schemeClr val="bg1"/>
              </a:solidFill>
            </a:endParaRPr>
          </a:p>
          <a:p>
            <a:r>
              <a:rPr lang="zh-CN" altLang="en-US" b="1" dirty="0" smtClean="0">
                <a:solidFill>
                  <a:schemeClr val="bg1"/>
                </a:solidFill>
              </a:rPr>
              <a:t>与教师是什么关系？</a:t>
            </a:r>
            <a:endParaRPr lang="zh-CN" altLang="en-US" b="1" dirty="0" smtClean="0">
              <a:solidFill>
                <a:schemeClr val="bg1"/>
              </a:solidFill>
            </a:endParaRPr>
          </a:p>
          <a:p>
            <a:r>
              <a:rPr lang="zh-CN" altLang="en-US" b="1" dirty="0" smtClean="0">
                <a:solidFill>
                  <a:schemeClr val="bg1"/>
                </a:solidFill>
              </a:rPr>
              <a:t>与服务是什么关系？</a:t>
            </a:r>
            <a:endParaRPr lang="zh-CN" altLang="en-US" b="1" dirty="0" smtClean="0">
              <a:solidFill>
                <a:schemeClr val="bg1"/>
              </a:solidFill>
            </a:endParaRPr>
          </a:p>
          <a:p>
            <a:r>
              <a:rPr lang="zh-CN" altLang="en-US" b="1" dirty="0" smtClean="0">
                <a:solidFill>
                  <a:schemeClr val="bg1"/>
                </a:solidFill>
              </a:rPr>
              <a:t>与专业是什么关系？</a:t>
            </a:r>
            <a:endParaRPr lang="zh-CN" altLang="en-US" b="1" dirty="0" smtClean="0">
              <a:solidFill>
                <a:schemeClr val="bg1"/>
              </a:solidFill>
            </a:endParaRPr>
          </a:p>
          <a:p>
            <a:r>
              <a:rPr lang="zh-CN" altLang="en-US" b="1" dirty="0" smtClean="0">
                <a:solidFill>
                  <a:schemeClr val="bg1"/>
                </a:solidFill>
              </a:rPr>
              <a:t>与改革是什么关系？</a:t>
            </a:r>
            <a:endParaRPr lang="zh-CN" altLang="en-US" b="1" dirty="0" smtClean="0">
              <a:solidFill>
                <a:schemeClr val="bg1"/>
              </a:solidFill>
            </a:endParaRPr>
          </a:p>
        </p:txBody>
      </p:sp>
      <p:sp>
        <p:nvSpPr>
          <p:cNvPr id="4" name="文本框 1"/>
          <p:cNvSpPr txBox="1">
            <a:spLocks noChangeArrowheads="1"/>
          </p:cNvSpPr>
          <p:nvPr/>
        </p:nvSpPr>
        <p:spPr bwMode="auto">
          <a:xfrm>
            <a:off x="1187624" y="1052736"/>
            <a:ext cx="612068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buFont typeface="Arial" panose="020B0604020202020204" pitchFamily="34" charset="0"/>
              <a:buNone/>
            </a:pPr>
            <a:r>
              <a:rPr lang="zh-CN" altLang="en-US" sz="2400" b="1" dirty="0" smtClean="0">
                <a:solidFill>
                  <a:srgbClr val="FFFF00"/>
                </a:solidFill>
                <a:latin typeface="黑体" panose="02010609060101010101" pitchFamily="49" charset="-122"/>
                <a:ea typeface="黑体" panose="02010609060101010101" pitchFamily="49" charset="-122"/>
                <a:cs typeface="华文新魏" panose="02010800040101010101" charset="-122"/>
                <a:sym typeface="Arial" panose="020B0604020202020204" pitchFamily="34" charset="0"/>
              </a:rPr>
              <a:t>启示一：优质高</a:t>
            </a:r>
            <a:r>
              <a:rPr lang="zh-CN" altLang="en-US" sz="2400" b="1" dirty="0">
                <a:solidFill>
                  <a:srgbClr val="FFFF00"/>
                </a:solidFill>
                <a:latin typeface="黑体" panose="02010609060101010101" pitchFamily="49" charset="-122"/>
                <a:ea typeface="黑体" panose="02010609060101010101" pitchFamily="49" charset="-122"/>
                <a:cs typeface="华文新魏" panose="02010800040101010101" charset="-122"/>
                <a:sym typeface="Arial" panose="020B0604020202020204" pitchFamily="34" charset="0"/>
              </a:rPr>
              <a:t>职院</a:t>
            </a:r>
            <a:r>
              <a:rPr lang="zh-CN" altLang="en-US" sz="2400" b="1" dirty="0" smtClean="0">
                <a:solidFill>
                  <a:srgbClr val="FFFF00"/>
                </a:solidFill>
                <a:latin typeface="黑体" panose="02010609060101010101" pitchFamily="49" charset="-122"/>
                <a:ea typeface="黑体" panose="02010609060101010101" pitchFamily="49" charset="-122"/>
                <a:cs typeface="华文新魏" panose="02010800040101010101" charset="-122"/>
                <a:sym typeface="Arial" panose="020B0604020202020204" pitchFamily="34" charset="0"/>
              </a:rPr>
              <a:t>校建设中的几个关系</a:t>
            </a:r>
            <a:endParaRPr lang="zh-CN" altLang="en-US" sz="2400" b="1"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9" name="矩形 574468"/>
          <p:cNvSpPr/>
          <p:nvPr/>
        </p:nvSpPr>
        <p:spPr>
          <a:xfrm>
            <a:off x="3708400" y="5373688"/>
            <a:ext cx="4891088" cy="890587"/>
          </a:xfrm>
          <a:prstGeom prst="rect">
            <a:avLst/>
          </a:prstGeom>
          <a:solidFill>
            <a:srgbClr val="FF9900"/>
          </a:solidFill>
          <a:ln w="12700" cap="sq" cmpd="sng">
            <a:prstDash val="solid"/>
            <a:miter/>
            <a:headEnd type="none" w="sm" len="sm"/>
            <a:tailEnd type="none" w="sm" len="sm"/>
          </a:ln>
          <a:scene3d>
            <a:camera prst="legacyObliqueTopRight">
              <a:rot lat="0" lon="0" rev="0"/>
            </a:camera>
            <a:lightRig rig="legacyFlat3" dir="b"/>
          </a:scene3d>
          <a:sp3d extrusionH="430200" prstMaterial="legacyMatte">
            <a:bevelT w="13500" h="13500" prst="angle"/>
            <a:bevelB w="13500" h="13500" prst="angle"/>
            <a:extrusionClr>
              <a:srgbClr val="FF9900"/>
            </a:extrusionClr>
          </a:sp3d>
        </p:spPr>
        <p:txBody>
          <a:bodyPr wrap="none" anchor="ctr">
            <a:flatTx/>
          </a:bodyPr>
          <a:lstStyle/>
          <a:p>
            <a:pPr algn="ctr">
              <a:buFont typeface="Arial" panose="020B0604020202020204" pitchFamily="34" charset="0"/>
              <a:buNone/>
            </a:pPr>
            <a:r>
              <a:rPr lang="zh-CN" altLang="en-US" sz="2400" b="1">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rPr>
              <a:t>正确的办学思想和教育思想 </a:t>
            </a:r>
            <a:endParaRPr lang="zh-CN" altLang="en-US" sz="2400" b="1">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endParaRPr>
          </a:p>
        </p:txBody>
      </p:sp>
      <p:sp>
        <p:nvSpPr>
          <p:cNvPr id="574470" name="矩形 574469"/>
          <p:cNvSpPr/>
          <p:nvPr/>
        </p:nvSpPr>
        <p:spPr>
          <a:xfrm>
            <a:off x="3779838" y="3500438"/>
            <a:ext cx="561975" cy="1911350"/>
          </a:xfrm>
          <a:prstGeom prst="rect">
            <a:avLst/>
          </a:prstGeom>
          <a:solidFill>
            <a:schemeClr val="accent1"/>
          </a:solidFill>
          <a:ln w="12700" cap="sq" cmpd="sng">
            <a:prstDash val="solid"/>
            <a:miter/>
            <a:headEnd type="none" w="sm" len="sm"/>
            <a:tailEnd type="none" w="sm" len="sm"/>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buClr>
                <a:srgbClr val="000000"/>
              </a:buClr>
            </a:pPr>
            <a:r>
              <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一</a:t>
            </a:r>
            <a:endPar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endParaRPr>
          </a:p>
          <a:p>
            <a:pPr algn="ctr">
              <a:buClr>
                <a:srgbClr val="000000"/>
              </a:buClr>
            </a:pPr>
            <a:r>
              <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流</a:t>
            </a:r>
            <a:endPar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endParaRPr>
          </a:p>
          <a:p>
            <a:pPr algn="ctr">
              <a:buClr>
                <a:srgbClr val="000000"/>
              </a:buClr>
            </a:pPr>
            <a:r>
              <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的</a:t>
            </a:r>
            <a:endPar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endParaRPr>
          </a:p>
          <a:p>
            <a:pPr algn="ctr">
              <a:buClr>
                <a:srgbClr val="000000"/>
              </a:buClr>
            </a:pPr>
            <a:r>
              <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管</a:t>
            </a:r>
            <a:endPar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endParaRPr>
          </a:p>
          <a:p>
            <a:pPr algn="ctr">
              <a:buClr>
                <a:srgbClr val="000000"/>
              </a:buClr>
            </a:pPr>
            <a:r>
              <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理</a:t>
            </a:r>
            <a:endPar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endParaRPr>
          </a:p>
        </p:txBody>
      </p:sp>
      <p:sp>
        <p:nvSpPr>
          <p:cNvPr id="145413" name="文本框 1"/>
          <p:cNvSpPr txBox="1">
            <a:spLocks noChangeArrowheads="1"/>
          </p:cNvSpPr>
          <p:nvPr/>
        </p:nvSpPr>
        <p:spPr bwMode="auto">
          <a:xfrm>
            <a:off x="971600" y="908720"/>
            <a:ext cx="6696744"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buFont typeface="Arial" panose="020B0604020202020204" pitchFamily="34" charset="0"/>
              <a:buNone/>
            </a:pPr>
            <a:r>
              <a:rPr lang="zh-CN" altLang="en-US" sz="2800" b="1" dirty="0" smtClean="0">
                <a:solidFill>
                  <a:srgbClr val="FFFF00"/>
                </a:solidFill>
                <a:ea typeface="华文新魏" panose="02010800040101010101" charset="-122"/>
                <a:cs typeface="华文新魏" panose="02010800040101010101" charset="-122"/>
                <a:sym typeface="Arial" panose="020B0604020202020204" pitchFamily="34" charset="0"/>
              </a:rPr>
              <a:t>启示二：优质高职院校就是一</a:t>
            </a:r>
            <a:r>
              <a:rPr lang="zh-CN" altLang="en-US" sz="2800" b="1" dirty="0">
                <a:solidFill>
                  <a:srgbClr val="FFFF00"/>
                </a:solidFill>
                <a:ea typeface="华文新魏" panose="02010800040101010101" charset="-122"/>
                <a:cs typeface="华文新魏" panose="02010800040101010101" charset="-122"/>
                <a:sym typeface="Arial" panose="020B0604020202020204" pitchFamily="34" charset="0"/>
              </a:rPr>
              <a:t>流高职院</a:t>
            </a:r>
            <a:r>
              <a:rPr lang="zh-CN" altLang="en-US" sz="2800" b="1" dirty="0" smtClean="0">
                <a:solidFill>
                  <a:srgbClr val="FFFF00"/>
                </a:solidFill>
                <a:ea typeface="华文新魏" panose="02010800040101010101" charset="-122"/>
                <a:cs typeface="华文新魏" panose="02010800040101010101" charset="-122"/>
                <a:sym typeface="Arial" panose="020B0604020202020204" pitchFamily="34" charset="0"/>
              </a:rPr>
              <a:t>校</a:t>
            </a:r>
            <a:endParaRPr lang="zh-CN" altLang="en-US" sz="2800" b="1" dirty="0">
              <a:solidFill>
                <a:srgbClr val="FFFF00"/>
              </a:solidFill>
            </a:endParaRPr>
          </a:p>
        </p:txBody>
      </p:sp>
      <p:sp>
        <p:nvSpPr>
          <p:cNvPr id="145414" name="内容占位符 574466"/>
          <p:cNvSpPr>
            <a:spLocks noGrp="1" noChangeArrowheads="1"/>
          </p:cNvSpPr>
          <p:nvPr>
            <p:ph idx="4294967295"/>
          </p:nvPr>
        </p:nvSpPr>
        <p:spPr>
          <a:xfrm>
            <a:off x="611188" y="1844675"/>
            <a:ext cx="3259137" cy="4260850"/>
          </a:xfrm>
        </p:spPr>
        <p:txBody>
          <a:bodyPr/>
          <a:lstStyle/>
          <a:p>
            <a:pPr>
              <a:buFontTx/>
              <a:buNone/>
            </a:pPr>
            <a:r>
              <a:rPr lang="zh-CN" altLang="en-US" sz="2400" b="1" dirty="0" smtClean="0">
                <a:solidFill>
                  <a:srgbClr val="33FF8F"/>
                </a:solidFill>
                <a:latin typeface="华文新魏" panose="02010800040101010101" charset="-122"/>
                <a:ea typeface="华文新魏" panose="02010800040101010101" charset="-122"/>
                <a:cs typeface="华文新魏" panose="02010800040101010101" charset="-122"/>
              </a:rPr>
              <a:t>一个基础：</a:t>
            </a:r>
            <a:endParaRPr lang="zh-CN" altLang="en-US" sz="2400" b="1" dirty="0" smtClean="0">
              <a:solidFill>
                <a:srgbClr val="33FF8F"/>
              </a:solidFill>
              <a:latin typeface="华文新魏" panose="02010800040101010101" charset="-122"/>
              <a:ea typeface="华文新魏" panose="02010800040101010101" charset="-122"/>
              <a:cs typeface="华文新魏" panose="02010800040101010101" charset="-122"/>
            </a:endParaRPr>
          </a:p>
          <a:p>
            <a:pPr>
              <a:buFontTx/>
              <a:buNone/>
            </a:pPr>
            <a:r>
              <a:rPr lang="zh-CN" altLang="en-US" sz="1800" b="1" dirty="0" smtClean="0">
                <a:solidFill>
                  <a:schemeClr val="bg1"/>
                </a:solidFill>
                <a:latin typeface="华文新魏" panose="02010800040101010101" charset="-122"/>
                <a:ea typeface="华文新魏" panose="02010800040101010101" charset="-122"/>
                <a:cs typeface="华文新魏" panose="02010800040101010101" charset="-122"/>
              </a:rPr>
              <a:t>正确的办学思想</a:t>
            </a:r>
            <a:r>
              <a:rPr lang="zh-CN" altLang="en-US" sz="2000" b="1" dirty="0" smtClean="0">
                <a:solidFill>
                  <a:schemeClr val="bg1"/>
                </a:solidFill>
                <a:latin typeface="华文新魏" panose="02010800040101010101" charset="-122"/>
                <a:ea typeface="华文新魏" panose="02010800040101010101" charset="-122"/>
                <a:cs typeface="华文新魏" panose="02010800040101010101" charset="-122"/>
              </a:rPr>
              <a:t>和教育思想</a:t>
            </a:r>
            <a:endParaRPr lang="zh-CN" altLang="en-US" sz="2000" b="1" dirty="0" smtClean="0">
              <a:solidFill>
                <a:schemeClr val="bg1"/>
              </a:solidFill>
              <a:latin typeface="华文新魏" panose="02010800040101010101" charset="-122"/>
              <a:ea typeface="华文新魏" panose="02010800040101010101" charset="-122"/>
              <a:cs typeface="华文新魏" panose="02010800040101010101" charset="-122"/>
            </a:endParaRPr>
          </a:p>
          <a:p>
            <a:pPr>
              <a:buFontTx/>
              <a:buNone/>
            </a:pPr>
            <a:r>
              <a:rPr lang="zh-CN" altLang="en-US" sz="2400" b="1" dirty="0" smtClean="0">
                <a:solidFill>
                  <a:srgbClr val="33FF8F"/>
                </a:solidFill>
                <a:latin typeface="华文新魏" panose="02010800040101010101" charset="-122"/>
                <a:ea typeface="华文新魏" panose="02010800040101010101" charset="-122"/>
                <a:cs typeface="华文新魏" panose="02010800040101010101" charset="-122"/>
              </a:rPr>
              <a:t>六个支柱：</a:t>
            </a:r>
            <a:endParaRPr lang="zh-CN" altLang="en-US" sz="2400" b="1" dirty="0" smtClean="0">
              <a:solidFill>
                <a:srgbClr val="33FF8F"/>
              </a:solidFill>
              <a:latin typeface="华文新魏" panose="02010800040101010101" charset="-122"/>
              <a:ea typeface="华文新魏" panose="02010800040101010101" charset="-122"/>
              <a:cs typeface="华文新魏" panose="02010800040101010101" charset="-122"/>
            </a:endParaRPr>
          </a:p>
          <a:p>
            <a:pPr lvl="1"/>
            <a:r>
              <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rPr>
              <a:t>一流的管理                    </a:t>
            </a:r>
            <a:endPar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endParaRPr>
          </a:p>
          <a:p>
            <a:pPr lvl="1"/>
            <a:r>
              <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rPr>
              <a:t>一流的师资                    </a:t>
            </a:r>
            <a:endPar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endParaRPr>
          </a:p>
          <a:p>
            <a:pPr lvl="1"/>
            <a:r>
              <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rPr>
              <a:t>一流的专业</a:t>
            </a:r>
            <a:endPar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endParaRPr>
          </a:p>
          <a:p>
            <a:pPr lvl="1"/>
            <a:r>
              <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rPr>
              <a:t>一流的服务</a:t>
            </a:r>
            <a:endPar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endParaRPr>
          </a:p>
          <a:p>
            <a:pPr lvl="1"/>
            <a:r>
              <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rPr>
              <a:t>一流的条件</a:t>
            </a:r>
            <a:endPar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endParaRPr>
          </a:p>
          <a:p>
            <a:pPr lvl="1"/>
            <a:r>
              <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rPr>
              <a:t>一流的文化</a:t>
            </a:r>
            <a:endParaRPr lang="zh-CN" altLang="en-US" sz="2400" b="1" dirty="0" smtClean="0">
              <a:solidFill>
                <a:schemeClr val="bg1"/>
              </a:solidFill>
              <a:latin typeface="华文新魏" panose="02010800040101010101" charset="-122"/>
              <a:ea typeface="华文新魏" panose="02010800040101010101" charset="-122"/>
              <a:cs typeface="华文新魏" panose="02010800040101010101" charset="-122"/>
            </a:endParaRPr>
          </a:p>
        </p:txBody>
      </p:sp>
      <p:sp>
        <p:nvSpPr>
          <p:cNvPr id="2" name="矩形 574469"/>
          <p:cNvSpPr/>
          <p:nvPr/>
        </p:nvSpPr>
        <p:spPr>
          <a:xfrm>
            <a:off x="4643438" y="3500438"/>
            <a:ext cx="561975" cy="1911350"/>
          </a:xfrm>
          <a:prstGeom prst="rect">
            <a:avLst/>
          </a:prstGeom>
          <a:solidFill>
            <a:schemeClr val="accent1"/>
          </a:solidFill>
          <a:ln w="12700" cap="sq" cmpd="sng">
            <a:prstDash val="solid"/>
            <a:miter/>
            <a:headEnd type="none" w="sm" len="sm"/>
            <a:tailEnd type="none" w="sm" len="sm"/>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一</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流</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的</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师</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资</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p:txBody>
      </p:sp>
      <p:sp>
        <p:nvSpPr>
          <p:cNvPr id="574471" name="矩形 574470"/>
          <p:cNvSpPr/>
          <p:nvPr/>
        </p:nvSpPr>
        <p:spPr>
          <a:xfrm>
            <a:off x="5508625" y="3500438"/>
            <a:ext cx="490538" cy="1911350"/>
          </a:xfrm>
          <a:prstGeom prst="rect">
            <a:avLst/>
          </a:prstGeom>
          <a:solidFill>
            <a:schemeClr val="accent1"/>
          </a:solidFill>
          <a:ln w="12700" cap="sq" cmpd="sng">
            <a:prstDash val="solid"/>
            <a:miter/>
            <a:headEnd type="none" w="sm" len="sm"/>
            <a:tailEnd type="none" w="sm" len="sm"/>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buFont typeface="Arial" panose="020B0604020202020204" pitchFamily="34" charset="0"/>
              <a:buNone/>
            </a:pPr>
            <a:r>
              <a:rPr lang="zh-CN" altLang="en-US" sz="2400" b="1" dirty="0">
                <a:solidFill>
                  <a:srgbClr val="FF0000"/>
                </a:solidFill>
                <a:effectLst>
                  <a:outerShdw blurRad="38100" dist="38100" dir="2700000" algn="tl">
                    <a:srgbClr val="000000"/>
                  </a:outerShdw>
                </a:effectLst>
                <a:latin typeface="Times New Roman" panose="02020603050405020304" pitchFamily="18" charset="0"/>
              </a:rPr>
              <a:t>一</a:t>
            </a:r>
            <a:endParaRPr lang="zh-CN" altLang="en-US" sz="2400" b="1" dirty="0">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dirty="0">
                <a:solidFill>
                  <a:srgbClr val="FF0000"/>
                </a:solidFill>
                <a:effectLst>
                  <a:outerShdw blurRad="38100" dist="38100" dir="2700000" algn="tl">
                    <a:srgbClr val="000000"/>
                  </a:outerShdw>
                </a:effectLst>
                <a:latin typeface="Times New Roman" panose="02020603050405020304" pitchFamily="18" charset="0"/>
              </a:rPr>
              <a:t>流</a:t>
            </a:r>
            <a:endParaRPr lang="zh-CN" altLang="en-US" sz="2400" b="1" dirty="0">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dirty="0">
                <a:solidFill>
                  <a:srgbClr val="FF0000"/>
                </a:solidFill>
                <a:effectLst>
                  <a:outerShdw blurRad="38100" dist="38100" dir="2700000" algn="tl">
                    <a:srgbClr val="000000"/>
                  </a:outerShdw>
                </a:effectLst>
                <a:latin typeface="Times New Roman" panose="02020603050405020304" pitchFamily="18" charset="0"/>
              </a:rPr>
              <a:t>的</a:t>
            </a:r>
            <a:endParaRPr lang="zh-CN" altLang="en-US" sz="2400" b="1" dirty="0">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dirty="0">
                <a:solidFill>
                  <a:srgbClr val="FF0000"/>
                </a:solidFill>
                <a:effectLst>
                  <a:outerShdw blurRad="38100" dist="38100" dir="2700000" algn="tl">
                    <a:srgbClr val="000000"/>
                  </a:outerShdw>
                </a:effectLst>
                <a:latin typeface="Times New Roman" panose="02020603050405020304" pitchFamily="18" charset="0"/>
              </a:rPr>
              <a:t>专</a:t>
            </a:r>
            <a:endParaRPr lang="zh-CN" altLang="en-US" sz="2400" b="1" dirty="0">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dirty="0">
                <a:solidFill>
                  <a:srgbClr val="FF0000"/>
                </a:solidFill>
                <a:effectLst>
                  <a:outerShdw blurRad="38100" dist="38100" dir="2700000" algn="tl">
                    <a:srgbClr val="000000"/>
                  </a:outerShdw>
                </a:effectLst>
                <a:latin typeface="Times New Roman" panose="02020603050405020304" pitchFamily="18" charset="0"/>
              </a:rPr>
              <a:t>业</a:t>
            </a:r>
            <a:endParaRPr lang="zh-CN" altLang="en-US" sz="2400" b="1" dirty="0">
              <a:solidFill>
                <a:srgbClr val="FF0000"/>
              </a:solidFill>
              <a:effectLst>
                <a:outerShdw blurRad="38100" dist="38100" dir="2700000" algn="tl">
                  <a:srgbClr val="000000"/>
                </a:outerShdw>
              </a:effectLst>
              <a:latin typeface="Times New Roman" panose="02020603050405020304" pitchFamily="18" charset="0"/>
            </a:endParaRPr>
          </a:p>
        </p:txBody>
      </p:sp>
      <p:sp>
        <p:nvSpPr>
          <p:cNvPr id="574472" name="矩形 574471"/>
          <p:cNvSpPr/>
          <p:nvPr/>
        </p:nvSpPr>
        <p:spPr>
          <a:xfrm>
            <a:off x="6319838" y="3492500"/>
            <a:ext cx="492125" cy="1911350"/>
          </a:xfrm>
          <a:prstGeom prst="rect">
            <a:avLst/>
          </a:prstGeom>
          <a:solidFill>
            <a:schemeClr val="accent1"/>
          </a:solidFill>
          <a:ln w="12700" cap="sq" cmpd="sng">
            <a:prstDash val="solid"/>
            <a:miter/>
            <a:headEnd type="none" w="sm" len="sm"/>
            <a:tailEnd type="none" w="sm" len="sm"/>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buClr>
                <a:srgbClr val="000000"/>
              </a:buClr>
            </a:pPr>
            <a:r>
              <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一</a:t>
            </a:r>
            <a:endPar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endParaRPr>
          </a:p>
          <a:p>
            <a:pPr algn="ctr">
              <a:buClr>
                <a:srgbClr val="000000"/>
              </a:buClr>
            </a:pPr>
            <a:r>
              <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流</a:t>
            </a:r>
            <a:endPar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endParaRPr>
          </a:p>
          <a:p>
            <a:pPr algn="ctr">
              <a:buClr>
                <a:srgbClr val="000000"/>
              </a:buClr>
            </a:pPr>
            <a:r>
              <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的</a:t>
            </a:r>
            <a:endPar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endParaRPr>
          </a:p>
          <a:p>
            <a:pPr algn="ctr">
              <a:buClr>
                <a:srgbClr val="000000"/>
              </a:buClr>
            </a:pPr>
            <a:r>
              <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生</a:t>
            </a:r>
            <a:endPar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endParaRPr>
          </a:p>
          <a:p>
            <a:pPr algn="ctr">
              <a:buClr>
                <a:srgbClr val="000000"/>
              </a:buClr>
            </a:pPr>
            <a:r>
              <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源</a:t>
            </a:r>
            <a:endParaRPr lang="zh-CN" altLang="en-US" sz="2400" b="1" noProof="1">
              <a:solidFill>
                <a:schemeClr val="tx2"/>
              </a:solidFill>
              <a:effectLst>
                <a:outerShdw blurRad="38100" dist="38100" dir="2700000">
                  <a:srgbClr val="000000"/>
                </a:outerShdw>
              </a:effectLst>
              <a:latin typeface="Times New Roman" panose="02020603050405020304" pitchFamily="18" charset="0"/>
              <a:ea typeface="宋体" panose="02010600030101010101" pitchFamily="2" charset="-122"/>
            </a:endParaRPr>
          </a:p>
        </p:txBody>
      </p:sp>
      <p:sp>
        <p:nvSpPr>
          <p:cNvPr id="574473" name="矩形 574472"/>
          <p:cNvSpPr/>
          <p:nvPr/>
        </p:nvSpPr>
        <p:spPr>
          <a:xfrm>
            <a:off x="7862888" y="3492500"/>
            <a:ext cx="560387" cy="1911350"/>
          </a:xfrm>
          <a:prstGeom prst="rect">
            <a:avLst/>
          </a:prstGeom>
          <a:solidFill>
            <a:schemeClr val="accent1"/>
          </a:solidFill>
          <a:ln w="12700" cap="sq" cmpd="sng">
            <a:prstDash val="solid"/>
            <a:miter/>
            <a:headEnd type="none" w="sm" len="sm"/>
            <a:tailEnd type="none" w="sm" len="sm"/>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一</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流</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的</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文</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a:p>
            <a:pPr algn="ctr"/>
            <a:r>
              <a:rPr lang="zh-CN" altLang="en-US" sz="2400" b="1" noProof="1">
                <a:solidFill>
                  <a:srgbClr val="FF0000"/>
                </a:solidFill>
                <a:effectLst>
                  <a:outerShdw blurRad="38100" dist="38100" dir="2700000" algn="tl">
                    <a:srgbClr val="000000"/>
                  </a:outerShdw>
                </a:effectLst>
                <a:latin typeface="Times New Roman" panose="02020603050405020304" pitchFamily="18" charset="0"/>
              </a:rPr>
              <a:t>化</a:t>
            </a:r>
            <a:endParaRPr lang="zh-CN" altLang="en-US" sz="2400" b="1" noProof="1">
              <a:solidFill>
                <a:srgbClr val="FF0000"/>
              </a:solidFill>
              <a:effectLst>
                <a:outerShdw blurRad="38100" dist="38100" dir="2700000" algn="tl">
                  <a:srgbClr val="000000"/>
                </a:outerShdw>
              </a:effectLst>
              <a:latin typeface="Times New Roman" panose="02020603050405020304" pitchFamily="18" charset="0"/>
            </a:endParaRPr>
          </a:p>
        </p:txBody>
      </p:sp>
      <p:sp>
        <p:nvSpPr>
          <p:cNvPr id="574474" name="矩形 574473"/>
          <p:cNvSpPr/>
          <p:nvPr/>
        </p:nvSpPr>
        <p:spPr>
          <a:xfrm>
            <a:off x="6227763" y="3500438"/>
            <a:ext cx="490537" cy="1911350"/>
          </a:xfrm>
          <a:prstGeom prst="rect">
            <a:avLst/>
          </a:prstGeom>
          <a:solidFill>
            <a:schemeClr val="accent1"/>
          </a:solidFill>
          <a:ln w="12700" cap="sq" cmpd="sng">
            <a:prstDash val="solid"/>
            <a:miter/>
            <a:headEnd type="none" w="sm" len="sm"/>
            <a:tailEnd type="none" w="sm" len="sm"/>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一</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流</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的</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服</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务</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p:txBody>
      </p:sp>
      <p:sp>
        <p:nvSpPr>
          <p:cNvPr id="574475" name="矩形 574474"/>
          <p:cNvSpPr/>
          <p:nvPr/>
        </p:nvSpPr>
        <p:spPr>
          <a:xfrm>
            <a:off x="7092950" y="3500438"/>
            <a:ext cx="492125" cy="1911350"/>
          </a:xfrm>
          <a:prstGeom prst="rect">
            <a:avLst/>
          </a:prstGeom>
          <a:solidFill>
            <a:schemeClr val="accent1"/>
          </a:solidFill>
          <a:ln w="12700" cap="sq" cmpd="sng">
            <a:prstDash val="solid"/>
            <a:miter/>
            <a:headEnd type="none" w="sm" len="sm"/>
            <a:tailEnd type="none" w="sm" len="sm"/>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一</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流</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的</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条</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a:p>
            <a:pPr algn="ctr">
              <a:buFont typeface="Arial" panose="020B0604020202020204" pitchFamily="34" charset="0"/>
              <a:buNone/>
            </a:pPr>
            <a:r>
              <a:rPr lang="zh-CN" altLang="en-US" sz="2400" b="1">
                <a:solidFill>
                  <a:srgbClr val="FF0000"/>
                </a:solidFill>
                <a:effectLst>
                  <a:outerShdw blurRad="38100" dist="38100" dir="2700000" algn="tl">
                    <a:srgbClr val="000000"/>
                  </a:outerShdw>
                </a:effectLst>
                <a:latin typeface="Times New Roman" panose="02020603050405020304" pitchFamily="18" charset="0"/>
              </a:rPr>
              <a:t>件</a:t>
            </a:r>
            <a:endParaRPr lang="zh-CN" altLang="en-US" sz="2400" b="1">
              <a:solidFill>
                <a:srgbClr val="FF0000"/>
              </a:solidFill>
              <a:effectLst>
                <a:outerShdw blurRad="38100" dist="38100" dir="2700000" algn="tl">
                  <a:srgbClr val="000000"/>
                </a:outerShdw>
              </a:effectLst>
              <a:latin typeface="Times New Roman" panose="02020603050405020304" pitchFamily="18" charset="0"/>
            </a:endParaRPr>
          </a:p>
        </p:txBody>
      </p:sp>
      <p:sp>
        <p:nvSpPr>
          <p:cNvPr id="574476" name="矩形 574475"/>
          <p:cNvSpPr/>
          <p:nvPr/>
        </p:nvSpPr>
        <p:spPr>
          <a:xfrm>
            <a:off x="3708400" y="2924175"/>
            <a:ext cx="4856163" cy="571500"/>
          </a:xfrm>
          <a:prstGeom prst="rect">
            <a:avLst/>
          </a:prstGeom>
          <a:solidFill>
            <a:schemeClr val="folHlink"/>
          </a:solidFill>
          <a:ln w="12700" cap="sq" cmpd="sng">
            <a:prstDash val="solid"/>
            <a:miter/>
            <a:headEnd type="none" w="sm" len="sm"/>
            <a:tailEnd type="none" w="sm" len="sm"/>
          </a:ln>
          <a:scene3d>
            <a:camera prst="legacyObliqueTopRight">
              <a:rot lat="0" lon="0" rev="0"/>
            </a:camera>
            <a:lightRig rig="legacyFlat3" dir="b"/>
          </a:scene3d>
          <a:sp3d extrusionH="430200" prstMaterial="legacyMatte">
            <a:bevelT w="13500" h="13500" prst="angle"/>
            <a:bevelB w="13500" h="13500" prst="angle"/>
            <a:extrusionClr>
              <a:schemeClr val="folHlink"/>
            </a:extrusionClr>
          </a:sp3d>
        </p:spPr>
        <p:txBody>
          <a:bodyPr wrap="none" anchor="ctr">
            <a:flatTx/>
          </a:bodyPr>
          <a:lstStyle/>
          <a:p>
            <a:pPr algn="ctr">
              <a:buClr>
                <a:srgbClr val="000000"/>
              </a:buClr>
            </a:pPr>
            <a:r>
              <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ea"/>
              </a:rPr>
              <a:t>一流的高职院校</a:t>
            </a:r>
            <a:endParaRPr lang="zh-CN" altLang="en-US" sz="2400" b="1"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endParaRPr>
          </a:p>
        </p:txBody>
      </p:sp>
      <p:sp>
        <p:nvSpPr>
          <p:cNvPr id="574477" name="等腰三角形 574476"/>
          <p:cNvSpPr/>
          <p:nvPr/>
        </p:nvSpPr>
        <p:spPr>
          <a:xfrm>
            <a:off x="4067175" y="1773238"/>
            <a:ext cx="4064000" cy="1146175"/>
          </a:xfrm>
          <a:prstGeom prst="triangle">
            <a:avLst>
              <a:gd name="adj" fmla="val 50000"/>
            </a:avLst>
          </a:prstGeom>
          <a:solidFill>
            <a:srgbClr val="FF990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FF9900"/>
            </a:extrusionClr>
          </a:sp3d>
        </p:spPr>
        <p:txBody>
          <a:bodyPr wrap="none" anchor="ctr">
            <a:flatTx/>
          </a:bodyPr>
          <a:lstStyle/>
          <a:p>
            <a:pPr algn="ctr">
              <a:buFont typeface="Arial" panose="020B0604020202020204" pitchFamily="34" charset="0"/>
              <a:buNone/>
            </a:pPr>
            <a:r>
              <a:rPr lang="zh-CN" altLang="en-US" sz="2400" b="1">
                <a:solidFill>
                  <a:schemeClr val="bg1"/>
                </a:solidFill>
                <a:effectLst>
                  <a:outerShdw blurRad="38100" dist="38100" dir="2700000" algn="tl">
                    <a:srgbClr val="000000"/>
                  </a:outerShdw>
                </a:effectLst>
                <a:latin typeface="Times New Roman" panose="02020603050405020304" pitchFamily="18" charset="0"/>
              </a:rPr>
              <a:t>一流人才</a:t>
            </a:r>
            <a:endParaRPr lang="zh-CN" altLang="en-US" sz="2400" b="1">
              <a:solidFill>
                <a:schemeClr val="bg1"/>
              </a:solidFill>
              <a:effectLst>
                <a:outerShdw blurRad="38100" dist="38100" dir="2700000" algn="tl">
                  <a:srgbClr val="000000"/>
                </a:outerShdw>
              </a:effectLst>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5414">
                                            <p:txEl>
                                              <p:pRg st="0" end="0"/>
                                            </p:txEl>
                                          </p:spTgt>
                                        </p:tgtEl>
                                        <p:attrNameLst>
                                          <p:attrName>style.visibility</p:attrName>
                                        </p:attrNameLst>
                                      </p:cBhvr>
                                      <p:to>
                                        <p:strVal val="visible"/>
                                      </p:to>
                                    </p:set>
                                    <p:anim calcmode="lin" valueType="num">
                                      <p:cBhvr>
                                        <p:cTn id="7" dur="500" fill="hold"/>
                                        <p:tgtEl>
                                          <p:spTgt spid="145414">
                                            <p:txEl>
                                              <p:pRg st="0" end="0"/>
                                            </p:txEl>
                                          </p:spTgt>
                                        </p:tgtEl>
                                        <p:attrNameLst>
                                          <p:attrName>ppt_x</p:attrName>
                                        </p:attrNameLst>
                                      </p:cBhvr>
                                      <p:tavLst>
                                        <p:tav tm="0">
                                          <p:val>
                                            <p:strVal val="0-#ppt_w/2"/>
                                          </p:val>
                                        </p:tav>
                                        <p:tav tm="100000">
                                          <p:val>
                                            <p:strVal val="#ppt_x"/>
                                          </p:val>
                                        </p:tav>
                                      </p:tavLst>
                                    </p:anim>
                                    <p:anim calcmode="lin" valueType="num">
                                      <p:cBhvr>
                                        <p:cTn id="8" dur="500" fill="hold"/>
                                        <p:tgtEl>
                                          <p:spTgt spid="14541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45414">
                                            <p:txEl>
                                              <p:pRg st="1" end="1"/>
                                            </p:txEl>
                                          </p:spTgt>
                                        </p:tgtEl>
                                        <p:attrNameLst>
                                          <p:attrName>style.visibility</p:attrName>
                                        </p:attrNameLst>
                                      </p:cBhvr>
                                      <p:to>
                                        <p:strVal val="visible"/>
                                      </p:to>
                                    </p:set>
                                    <p:anim calcmode="lin" valueType="num">
                                      <p:cBhvr>
                                        <p:cTn id="12" dur="500" fill="hold"/>
                                        <p:tgtEl>
                                          <p:spTgt spid="145414">
                                            <p:txEl>
                                              <p:pRg st="1" end="1"/>
                                            </p:txEl>
                                          </p:spTgt>
                                        </p:tgtEl>
                                        <p:attrNameLst>
                                          <p:attrName>ppt_x</p:attrName>
                                        </p:attrNameLst>
                                      </p:cBhvr>
                                      <p:tavLst>
                                        <p:tav tm="0">
                                          <p:val>
                                            <p:strVal val="0-#ppt_w/2"/>
                                          </p:val>
                                        </p:tav>
                                        <p:tav tm="100000">
                                          <p:val>
                                            <p:strVal val="#ppt_x"/>
                                          </p:val>
                                        </p:tav>
                                      </p:tavLst>
                                    </p:anim>
                                    <p:anim calcmode="lin" valueType="num">
                                      <p:cBhvr>
                                        <p:cTn id="13" dur="500" fill="hold"/>
                                        <p:tgtEl>
                                          <p:spTgt spid="1454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45414">
                                            <p:txEl>
                                              <p:pRg st="2" end="2"/>
                                            </p:txEl>
                                          </p:spTgt>
                                        </p:tgtEl>
                                        <p:attrNameLst>
                                          <p:attrName>style.visibility</p:attrName>
                                        </p:attrNameLst>
                                      </p:cBhvr>
                                      <p:to>
                                        <p:strVal val="visible"/>
                                      </p:to>
                                    </p:set>
                                    <p:anim calcmode="lin" valueType="num">
                                      <p:cBhvr>
                                        <p:cTn id="18" dur="500" fill="hold"/>
                                        <p:tgtEl>
                                          <p:spTgt spid="145414">
                                            <p:txEl>
                                              <p:pRg st="2" end="2"/>
                                            </p:txEl>
                                          </p:spTgt>
                                        </p:tgtEl>
                                        <p:attrNameLst>
                                          <p:attrName>ppt_x</p:attrName>
                                        </p:attrNameLst>
                                      </p:cBhvr>
                                      <p:tavLst>
                                        <p:tav tm="0">
                                          <p:val>
                                            <p:strVal val="0-#ppt_w/2"/>
                                          </p:val>
                                        </p:tav>
                                        <p:tav tm="100000">
                                          <p:val>
                                            <p:strVal val="#ppt_x"/>
                                          </p:val>
                                        </p:tav>
                                      </p:tavLst>
                                    </p:anim>
                                    <p:anim calcmode="lin" valueType="num">
                                      <p:cBhvr>
                                        <p:cTn id="19" dur="500" fill="hold"/>
                                        <p:tgtEl>
                                          <p:spTgt spid="145414">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45414">
                                            <p:txEl>
                                              <p:pRg st="3" end="3"/>
                                            </p:txEl>
                                          </p:spTgt>
                                        </p:tgtEl>
                                        <p:attrNameLst>
                                          <p:attrName>style.visibility</p:attrName>
                                        </p:attrNameLst>
                                      </p:cBhvr>
                                      <p:to>
                                        <p:strVal val="visible"/>
                                      </p:to>
                                    </p:set>
                                    <p:anim calcmode="lin" valueType="num">
                                      <p:cBhvr>
                                        <p:cTn id="23" dur="500" fill="hold"/>
                                        <p:tgtEl>
                                          <p:spTgt spid="145414">
                                            <p:txEl>
                                              <p:pRg st="3" end="3"/>
                                            </p:txEl>
                                          </p:spTgt>
                                        </p:tgtEl>
                                        <p:attrNameLst>
                                          <p:attrName>ppt_x</p:attrName>
                                        </p:attrNameLst>
                                      </p:cBhvr>
                                      <p:tavLst>
                                        <p:tav tm="0">
                                          <p:val>
                                            <p:strVal val="0-#ppt_w/2"/>
                                          </p:val>
                                        </p:tav>
                                        <p:tav tm="100000">
                                          <p:val>
                                            <p:strVal val="#ppt_x"/>
                                          </p:val>
                                        </p:tav>
                                      </p:tavLst>
                                    </p:anim>
                                    <p:anim calcmode="lin" valueType="num">
                                      <p:cBhvr>
                                        <p:cTn id="24" dur="500" fill="hold"/>
                                        <p:tgtEl>
                                          <p:spTgt spid="145414">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fill="hold" nodeType="afterEffect">
                                  <p:stCondLst>
                                    <p:cond delay="0"/>
                                  </p:stCondLst>
                                  <p:childTnLst>
                                    <p:set>
                                      <p:cBhvr>
                                        <p:cTn id="27" dur="1" fill="hold">
                                          <p:stCondLst>
                                            <p:cond delay="0"/>
                                          </p:stCondLst>
                                        </p:cTn>
                                        <p:tgtEl>
                                          <p:spTgt spid="145414">
                                            <p:txEl>
                                              <p:pRg st="4" end="4"/>
                                            </p:txEl>
                                          </p:spTgt>
                                        </p:tgtEl>
                                        <p:attrNameLst>
                                          <p:attrName>style.visibility</p:attrName>
                                        </p:attrNameLst>
                                      </p:cBhvr>
                                      <p:to>
                                        <p:strVal val="visible"/>
                                      </p:to>
                                    </p:set>
                                    <p:anim calcmode="lin" valueType="num">
                                      <p:cBhvr>
                                        <p:cTn id="28" dur="500" fill="hold"/>
                                        <p:tgtEl>
                                          <p:spTgt spid="145414">
                                            <p:txEl>
                                              <p:pRg st="4" end="4"/>
                                            </p:txEl>
                                          </p:spTgt>
                                        </p:tgtEl>
                                        <p:attrNameLst>
                                          <p:attrName>ppt_x</p:attrName>
                                        </p:attrNameLst>
                                      </p:cBhvr>
                                      <p:tavLst>
                                        <p:tav tm="0">
                                          <p:val>
                                            <p:strVal val="0-#ppt_w/2"/>
                                          </p:val>
                                        </p:tav>
                                        <p:tav tm="100000">
                                          <p:val>
                                            <p:strVal val="#ppt_x"/>
                                          </p:val>
                                        </p:tav>
                                      </p:tavLst>
                                    </p:anim>
                                    <p:anim calcmode="lin" valueType="num">
                                      <p:cBhvr>
                                        <p:cTn id="29" dur="500" fill="hold"/>
                                        <p:tgtEl>
                                          <p:spTgt spid="145414">
                                            <p:txEl>
                                              <p:pRg st="4" end="4"/>
                                            </p:txEl>
                                          </p:spTgt>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8" fill="hold" nodeType="afterEffect">
                                  <p:stCondLst>
                                    <p:cond delay="0"/>
                                  </p:stCondLst>
                                  <p:childTnLst>
                                    <p:set>
                                      <p:cBhvr>
                                        <p:cTn id="32" dur="1" fill="hold">
                                          <p:stCondLst>
                                            <p:cond delay="0"/>
                                          </p:stCondLst>
                                        </p:cTn>
                                        <p:tgtEl>
                                          <p:spTgt spid="145414">
                                            <p:txEl>
                                              <p:pRg st="5" end="5"/>
                                            </p:txEl>
                                          </p:spTgt>
                                        </p:tgtEl>
                                        <p:attrNameLst>
                                          <p:attrName>style.visibility</p:attrName>
                                        </p:attrNameLst>
                                      </p:cBhvr>
                                      <p:to>
                                        <p:strVal val="visible"/>
                                      </p:to>
                                    </p:set>
                                    <p:anim calcmode="lin" valueType="num">
                                      <p:cBhvr>
                                        <p:cTn id="33" dur="500" fill="hold"/>
                                        <p:tgtEl>
                                          <p:spTgt spid="145414">
                                            <p:txEl>
                                              <p:pRg st="5" end="5"/>
                                            </p:txEl>
                                          </p:spTgt>
                                        </p:tgtEl>
                                        <p:attrNameLst>
                                          <p:attrName>ppt_x</p:attrName>
                                        </p:attrNameLst>
                                      </p:cBhvr>
                                      <p:tavLst>
                                        <p:tav tm="0">
                                          <p:val>
                                            <p:strVal val="0-#ppt_w/2"/>
                                          </p:val>
                                        </p:tav>
                                        <p:tav tm="100000">
                                          <p:val>
                                            <p:strVal val="#ppt_x"/>
                                          </p:val>
                                        </p:tav>
                                      </p:tavLst>
                                    </p:anim>
                                    <p:anim calcmode="lin" valueType="num">
                                      <p:cBhvr>
                                        <p:cTn id="34" dur="500" fill="hold"/>
                                        <p:tgtEl>
                                          <p:spTgt spid="145414">
                                            <p:txEl>
                                              <p:pRg st="5" end="5"/>
                                            </p:txEl>
                                          </p:spTgt>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8" fill="hold" nodeType="afterEffect">
                                  <p:stCondLst>
                                    <p:cond delay="0"/>
                                  </p:stCondLst>
                                  <p:childTnLst>
                                    <p:set>
                                      <p:cBhvr>
                                        <p:cTn id="37" dur="1" fill="hold">
                                          <p:stCondLst>
                                            <p:cond delay="0"/>
                                          </p:stCondLst>
                                        </p:cTn>
                                        <p:tgtEl>
                                          <p:spTgt spid="145414">
                                            <p:txEl>
                                              <p:pRg st="6" end="6"/>
                                            </p:txEl>
                                          </p:spTgt>
                                        </p:tgtEl>
                                        <p:attrNameLst>
                                          <p:attrName>style.visibility</p:attrName>
                                        </p:attrNameLst>
                                      </p:cBhvr>
                                      <p:to>
                                        <p:strVal val="visible"/>
                                      </p:to>
                                    </p:set>
                                    <p:anim calcmode="lin" valueType="num">
                                      <p:cBhvr>
                                        <p:cTn id="38" dur="500" fill="hold"/>
                                        <p:tgtEl>
                                          <p:spTgt spid="145414">
                                            <p:txEl>
                                              <p:pRg st="6" end="6"/>
                                            </p:txEl>
                                          </p:spTgt>
                                        </p:tgtEl>
                                        <p:attrNameLst>
                                          <p:attrName>ppt_x</p:attrName>
                                        </p:attrNameLst>
                                      </p:cBhvr>
                                      <p:tavLst>
                                        <p:tav tm="0">
                                          <p:val>
                                            <p:strVal val="0-#ppt_w/2"/>
                                          </p:val>
                                        </p:tav>
                                        <p:tav tm="100000">
                                          <p:val>
                                            <p:strVal val="#ppt_x"/>
                                          </p:val>
                                        </p:tav>
                                      </p:tavLst>
                                    </p:anim>
                                    <p:anim calcmode="lin" valueType="num">
                                      <p:cBhvr>
                                        <p:cTn id="39" dur="500" fill="hold"/>
                                        <p:tgtEl>
                                          <p:spTgt spid="145414">
                                            <p:txEl>
                                              <p:pRg st="6" end="6"/>
                                            </p:txEl>
                                          </p:spTgt>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2" presetClass="entr" presetSubtype="8" fill="hold" nodeType="afterEffect">
                                  <p:stCondLst>
                                    <p:cond delay="0"/>
                                  </p:stCondLst>
                                  <p:childTnLst>
                                    <p:set>
                                      <p:cBhvr>
                                        <p:cTn id="42" dur="1" fill="hold">
                                          <p:stCondLst>
                                            <p:cond delay="0"/>
                                          </p:stCondLst>
                                        </p:cTn>
                                        <p:tgtEl>
                                          <p:spTgt spid="145414">
                                            <p:txEl>
                                              <p:pRg st="7" end="7"/>
                                            </p:txEl>
                                          </p:spTgt>
                                        </p:tgtEl>
                                        <p:attrNameLst>
                                          <p:attrName>style.visibility</p:attrName>
                                        </p:attrNameLst>
                                      </p:cBhvr>
                                      <p:to>
                                        <p:strVal val="visible"/>
                                      </p:to>
                                    </p:set>
                                    <p:anim calcmode="lin" valueType="num">
                                      <p:cBhvr>
                                        <p:cTn id="43" dur="500" fill="hold"/>
                                        <p:tgtEl>
                                          <p:spTgt spid="145414">
                                            <p:txEl>
                                              <p:pRg st="7" end="7"/>
                                            </p:txEl>
                                          </p:spTgt>
                                        </p:tgtEl>
                                        <p:attrNameLst>
                                          <p:attrName>ppt_x</p:attrName>
                                        </p:attrNameLst>
                                      </p:cBhvr>
                                      <p:tavLst>
                                        <p:tav tm="0">
                                          <p:val>
                                            <p:strVal val="0-#ppt_w/2"/>
                                          </p:val>
                                        </p:tav>
                                        <p:tav tm="100000">
                                          <p:val>
                                            <p:strVal val="#ppt_x"/>
                                          </p:val>
                                        </p:tav>
                                      </p:tavLst>
                                    </p:anim>
                                    <p:anim calcmode="lin" valueType="num">
                                      <p:cBhvr>
                                        <p:cTn id="44" dur="500" fill="hold"/>
                                        <p:tgtEl>
                                          <p:spTgt spid="145414">
                                            <p:txEl>
                                              <p:pRg st="7" end="7"/>
                                            </p:txEl>
                                          </p:spTgt>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145414">
                                            <p:txEl>
                                              <p:pRg st="8" end="8"/>
                                            </p:txEl>
                                          </p:spTgt>
                                        </p:tgtEl>
                                        <p:attrNameLst>
                                          <p:attrName>style.visibility</p:attrName>
                                        </p:attrNameLst>
                                      </p:cBhvr>
                                      <p:to>
                                        <p:strVal val="visible"/>
                                      </p:to>
                                    </p:set>
                                    <p:anim calcmode="lin" valueType="num">
                                      <p:cBhvr>
                                        <p:cTn id="48" dur="500" fill="hold"/>
                                        <p:tgtEl>
                                          <p:spTgt spid="145414">
                                            <p:txEl>
                                              <p:pRg st="8" end="8"/>
                                            </p:txEl>
                                          </p:spTgt>
                                        </p:tgtEl>
                                        <p:attrNameLst>
                                          <p:attrName>ppt_x</p:attrName>
                                        </p:attrNameLst>
                                      </p:cBhvr>
                                      <p:tavLst>
                                        <p:tav tm="0">
                                          <p:val>
                                            <p:strVal val="0-#ppt_w/2"/>
                                          </p:val>
                                        </p:tav>
                                        <p:tav tm="100000">
                                          <p:val>
                                            <p:strVal val="#ppt_x"/>
                                          </p:val>
                                        </p:tav>
                                      </p:tavLst>
                                    </p:anim>
                                    <p:anim calcmode="lin" valueType="num">
                                      <p:cBhvr>
                                        <p:cTn id="49" dur="500" fill="hold"/>
                                        <p:tgtEl>
                                          <p:spTgt spid="14541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3000" y="1317625"/>
            <a:ext cx="7316788" cy="4775200"/>
            <a:chOff x="542703" y="2046288"/>
            <a:chExt cx="8532593" cy="3744912"/>
          </a:xfrm>
        </p:grpSpPr>
        <p:sp>
          <p:nvSpPr>
            <p:cNvPr id="3" name="AutoShape 3"/>
            <p:cNvSpPr>
              <a:spLocks noChangeArrowheads="1"/>
            </p:cNvSpPr>
            <p:nvPr/>
          </p:nvSpPr>
          <p:spPr bwMode="invGray">
            <a:xfrm rot="39573186">
              <a:off x="4767373" y="2686065"/>
              <a:ext cx="794305" cy="29036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AutoShape 4"/>
            <p:cNvSpPr>
              <a:spLocks noChangeArrowheads="1"/>
            </p:cNvSpPr>
            <p:nvPr/>
          </p:nvSpPr>
          <p:spPr bwMode="invGray">
            <a:xfrm rot="3465783">
              <a:off x="4768540" y="4850545"/>
              <a:ext cx="791969" cy="290365"/>
            </a:xfrm>
            <a:prstGeom prst="rightArrow">
              <a:avLst>
                <a:gd name="adj1" fmla="val 35167"/>
                <a:gd name="adj2" fmla="val 111028"/>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 name="AutoShape 5"/>
            <p:cNvSpPr>
              <a:spLocks noChangeArrowheads="1"/>
            </p:cNvSpPr>
            <p:nvPr/>
          </p:nvSpPr>
          <p:spPr bwMode="invGray">
            <a:xfrm rot="35969022">
              <a:off x="3548783" y="2763135"/>
              <a:ext cx="791969" cy="288078"/>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AutoShape 6"/>
            <p:cNvSpPr>
              <a:spLocks noChangeArrowheads="1"/>
            </p:cNvSpPr>
            <p:nvPr/>
          </p:nvSpPr>
          <p:spPr bwMode="invGray">
            <a:xfrm rot="7535209">
              <a:off x="3511059" y="4815503"/>
              <a:ext cx="791968" cy="29036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AutoShape 7"/>
            <p:cNvSpPr>
              <a:spLocks noChangeArrowheads="1"/>
            </p:cNvSpPr>
            <p:nvPr/>
          </p:nvSpPr>
          <p:spPr bwMode="invGray">
            <a:xfrm>
              <a:off x="5346288" y="3814783"/>
              <a:ext cx="793357" cy="289688"/>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AutoShape 8"/>
            <p:cNvSpPr>
              <a:spLocks noChangeArrowheads="1"/>
            </p:cNvSpPr>
            <p:nvPr/>
          </p:nvSpPr>
          <p:spPr bwMode="invGray">
            <a:xfrm rot="-10800000">
              <a:off x="2936494" y="3807775"/>
              <a:ext cx="864234" cy="289688"/>
            </a:xfrm>
            <a:prstGeom prst="rightArrow">
              <a:avLst>
                <a:gd name="adj1" fmla="val 35167"/>
                <a:gd name="adj2" fmla="val 121041"/>
              </a:avLst>
            </a:prstGeom>
            <a:gradFill rotWithShape="1">
              <a:gsLst>
                <a:gs pos="0">
                  <a:schemeClr val="tx2">
                    <a:gamma/>
                    <a:shade val="89020"/>
                    <a:invGamma/>
                    <a:alpha val="0"/>
                  </a:schemeClr>
                </a:gs>
                <a:gs pos="100000">
                  <a:schemeClr val="tx2"/>
                </a:gs>
              </a:gsLst>
              <a:lin ang="0" scaled="1"/>
            </a:gradFill>
            <a:ln w="0" algn="ctr">
              <a:no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8377" name="Oval 9"/>
            <p:cNvSpPr/>
            <p:nvPr/>
          </p:nvSpPr>
          <p:spPr>
            <a:xfrm>
              <a:off x="2682875" y="2046288"/>
              <a:ext cx="3743325" cy="3744912"/>
            </a:xfrm>
            <a:prstGeom prst="ellipse">
              <a:avLst/>
            </a:prstGeom>
            <a:noFill/>
            <a:ln w="12700" cap="flat" cmpd="sng">
              <a:solidFill>
                <a:srgbClr val="808080"/>
              </a:solidFill>
              <a:prstDash val="dash"/>
              <a:headEnd type="none" w="med" len="med"/>
              <a:tailEnd type="none" w="med" len="med"/>
            </a:ln>
          </p:spPr>
          <p:txBody>
            <a:bodyPr anchor="ctr">
              <a:spAutoFit/>
            </a:bodyPr>
            <a:lstStyle/>
            <a:p>
              <a:endParaRPr lang="zh-CN" altLang="en-US" dirty="0">
                <a:latin typeface="Calibri" panose="020F0502020204030204" pitchFamily="34" charset="0"/>
              </a:endParaRPr>
            </a:p>
          </p:txBody>
        </p:sp>
        <p:grpSp>
          <p:nvGrpSpPr>
            <p:cNvPr id="9" name="Group 10"/>
            <p:cNvGrpSpPr/>
            <p:nvPr/>
          </p:nvGrpSpPr>
          <p:grpSpPr>
            <a:xfrm>
              <a:off x="3429000" y="2870200"/>
              <a:ext cx="2208213" cy="2160588"/>
              <a:chOff x="2238" y="1769"/>
              <a:chExt cx="1391" cy="1361"/>
            </a:xfrm>
          </p:grpSpPr>
          <p:sp>
            <p:nvSpPr>
              <p:cNvPr id="58385" name="Oval 11"/>
              <p:cNvSpPr/>
              <p:nvPr/>
            </p:nvSpPr>
            <p:spPr>
              <a:xfrm>
                <a:off x="2238" y="1769"/>
                <a:ext cx="1361" cy="1361"/>
              </a:xfrm>
              <a:prstGeom prst="ellipse">
                <a:avLst/>
              </a:prstGeom>
              <a:gradFill rotWithShape="1">
                <a:gsLst>
                  <a:gs pos="0">
                    <a:srgbClr val="93D4E9"/>
                  </a:gs>
                  <a:gs pos="50000">
                    <a:srgbClr val="0099CC"/>
                  </a:gs>
                  <a:gs pos="100000">
                    <a:srgbClr val="93D4E9"/>
                  </a:gs>
                </a:gsLst>
                <a:lin ang="2700000" scaled="1"/>
                <a:tileRect/>
              </a:gradFill>
              <a:ln w="38100">
                <a:noFill/>
              </a:ln>
            </p:spPr>
            <p:txBody>
              <a:bodyPr wrap="none" anchor="ctr">
                <a:spAutoFit/>
              </a:bodyPr>
              <a:lstStyle/>
              <a:p>
                <a:endParaRPr lang="zh-CN" altLang="en-US" dirty="0">
                  <a:latin typeface="Calibri" panose="020F0502020204030204" pitchFamily="34" charset="0"/>
                </a:endParaRPr>
              </a:p>
            </p:txBody>
          </p:sp>
          <p:sp>
            <p:nvSpPr>
              <p:cNvPr id="58386" name="Oval 12"/>
              <p:cNvSpPr/>
              <p:nvPr/>
            </p:nvSpPr>
            <p:spPr>
              <a:xfrm>
                <a:off x="2327" y="1858"/>
                <a:ext cx="1183" cy="1183"/>
              </a:xfrm>
              <a:prstGeom prst="ellipse">
                <a:avLst/>
              </a:prstGeom>
              <a:gradFill rotWithShape="1">
                <a:gsLst>
                  <a:gs pos="0">
                    <a:srgbClr val="00536E"/>
                  </a:gs>
                  <a:gs pos="50000">
                    <a:srgbClr val="0099CC"/>
                  </a:gs>
                  <a:gs pos="100000">
                    <a:srgbClr val="00536E"/>
                  </a:gs>
                </a:gsLst>
                <a:lin ang="18900000" scaled="1"/>
                <a:tileRect/>
              </a:gradFill>
              <a:ln w="38100">
                <a:noFill/>
              </a:ln>
            </p:spPr>
            <p:txBody>
              <a:bodyPr anchor="ctr">
                <a:spAutoFit/>
              </a:bodyPr>
              <a:lstStyle/>
              <a:p>
                <a:endParaRPr lang="zh-CN" altLang="en-US" dirty="0">
                  <a:latin typeface="Calibri" panose="020F0502020204030204" pitchFamily="34" charset="0"/>
                </a:endParaRPr>
              </a:p>
            </p:txBody>
          </p:sp>
          <p:sp>
            <p:nvSpPr>
              <p:cNvPr id="58387" name="Oval 13"/>
              <p:cNvSpPr/>
              <p:nvPr/>
            </p:nvSpPr>
            <p:spPr>
              <a:xfrm>
                <a:off x="2328" y="1860"/>
                <a:ext cx="1183" cy="1183"/>
              </a:xfrm>
              <a:prstGeom prst="ellipse">
                <a:avLst/>
              </a:prstGeom>
              <a:gradFill rotWithShape="1">
                <a:gsLst>
                  <a:gs pos="0">
                    <a:srgbClr val="006182"/>
                  </a:gs>
                  <a:gs pos="100000">
                    <a:srgbClr val="0099CC">
                      <a:alpha val="0"/>
                    </a:srgbClr>
                  </a:gs>
                </a:gsLst>
                <a:lin ang="2700000" scaled="1"/>
                <a:tileRect/>
              </a:gradFill>
              <a:ln w="38100">
                <a:noFill/>
              </a:ln>
            </p:spPr>
            <p:txBody>
              <a:bodyPr anchor="ctr">
                <a:spAutoFit/>
              </a:bodyPr>
              <a:lstStyle/>
              <a:p>
                <a:endParaRPr lang="zh-CN" altLang="en-US" dirty="0">
                  <a:latin typeface="Calibri" panose="020F0502020204030204" pitchFamily="34" charset="0"/>
                </a:endParaRPr>
              </a:p>
            </p:txBody>
          </p:sp>
          <p:sp>
            <p:nvSpPr>
              <p:cNvPr id="58388" name="Oval 14"/>
              <p:cNvSpPr/>
              <p:nvPr/>
            </p:nvSpPr>
            <p:spPr>
              <a:xfrm>
                <a:off x="2391" y="1917"/>
                <a:ext cx="1065" cy="1065"/>
              </a:xfrm>
              <a:prstGeom prst="ellipse">
                <a:avLst/>
              </a:prstGeom>
              <a:solidFill>
                <a:srgbClr val="333333"/>
              </a:solidFill>
              <a:ln w="38100">
                <a:noFill/>
              </a:ln>
            </p:spPr>
            <p:txBody>
              <a:bodyPr anchor="ctr">
                <a:spAutoFit/>
              </a:bodyPr>
              <a:lstStyle/>
              <a:p>
                <a:endParaRPr lang="zh-CN" altLang="en-US" dirty="0">
                  <a:latin typeface="Calibri" panose="020F0502020204030204" pitchFamily="34" charset="0"/>
                </a:endParaRPr>
              </a:p>
            </p:txBody>
          </p:sp>
          <p:grpSp>
            <p:nvGrpSpPr>
              <p:cNvPr id="10" name="Group 15"/>
              <p:cNvGrpSpPr/>
              <p:nvPr/>
            </p:nvGrpSpPr>
            <p:grpSpPr>
              <a:xfrm>
                <a:off x="2410" y="1929"/>
                <a:ext cx="1031" cy="1031"/>
                <a:chOff x="4166" y="1706"/>
                <a:chExt cx="1252" cy="1252"/>
              </a:xfrm>
            </p:grpSpPr>
            <p:sp>
              <p:nvSpPr>
                <p:cNvPr id="58391" name="Oval 16"/>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lstStyle/>
                <a:p>
                  <a:endParaRPr lang="zh-CN" altLang="en-US" dirty="0">
                    <a:latin typeface="Calibri" panose="020F0502020204030204" pitchFamily="34" charset="0"/>
                  </a:endParaRPr>
                </a:p>
              </p:txBody>
            </p:sp>
            <p:sp>
              <p:nvSpPr>
                <p:cNvPr id="58392" name="Oval 17"/>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lstStyle/>
                <a:p>
                  <a:endParaRPr lang="zh-CN" altLang="en-US" dirty="0">
                    <a:latin typeface="Calibri" panose="020F0502020204030204" pitchFamily="34" charset="0"/>
                  </a:endParaRPr>
                </a:p>
              </p:txBody>
            </p:sp>
            <p:sp>
              <p:nvSpPr>
                <p:cNvPr id="58393" name="Oval 18"/>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lstStyle/>
                <a:p>
                  <a:endParaRPr lang="zh-CN" altLang="en-US" dirty="0">
                    <a:latin typeface="Calibri" panose="020F0502020204030204" pitchFamily="34" charset="0"/>
                  </a:endParaRPr>
                </a:p>
              </p:txBody>
            </p:sp>
            <p:sp>
              <p:nvSpPr>
                <p:cNvPr id="58394" name="Oval 19"/>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lstStyle/>
                <a:p>
                  <a:endParaRPr lang="zh-CN" altLang="en-US" dirty="0">
                    <a:latin typeface="Calibri" panose="020F0502020204030204" pitchFamily="34" charset="0"/>
                  </a:endParaRPr>
                </a:p>
              </p:txBody>
            </p:sp>
          </p:grpSp>
          <p:sp>
            <p:nvSpPr>
              <p:cNvPr id="58390" name="Text Box 20"/>
              <p:cNvSpPr txBox="1"/>
              <p:nvPr/>
            </p:nvSpPr>
            <p:spPr>
              <a:xfrm>
                <a:off x="2410" y="2186"/>
                <a:ext cx="1219" cy="350"/>
              </a:xfrm>
              <a:prstGeom prst="rect">
                <a:avLst/>
              </a:prstGeom>
              <a:noFill/>
              <a:ln w="9525">
                <a:noFill/>
              </a:ln>
            </p:spPr>
            <p:txBody>
              <a:bodyPr>
                <a:spAutoFit/>
              </a:bodyPr>
              <a:lstStyle/>
              <a:p>
                <a:pPr eaLnBrk="0" hangingPunct="0"/>
                <a:r>
                  <a:rPr lang="zh-CN" altLang="en-US" sz="2000" b="1" dirty="0" smtClean="0">
                    <a:solidFill>
                      <a:srgbClr val="000000"/>
                    </a:solidFill>
                    <a:latin typeface="微软雅黑" panose="020B0503020204020204" charset="-122"/>
                    <a:ea typeface="微软雅黑" panose="020B0503020204020204" charset="-122"/>
                  </a:rPr>
                  <a:t>    优</a:t>
                </a:r>
                <a:r>
                  <a:rPr lang="zh-CN" altLang="en-US" sz="2000" b="1" dirty="0">
                    <a:solidFill>
                      <a:srgbClr val="000000"/>
                    </a:solidFill>
                    <a:latin typeface="微软雅黑" panose="020B0503020204020204" charset="-122"/>
                    <a:ea typeface="微软雅黑" panose="020B0503020204020204" charset="-122"/>
                  </a:rPr>
                  <a:t>质</a:t>
                </a:r>
                <a:br>
                  <a:rPr lang="en-US" altLang="zh-CN" sz="2000" b="1" dirty="0">
                    <a:solidFill>
                      <a:srgbClr val="000000"/>
                    </a:solidFill>
                    <a:latin typeface="微软雅黑" panose="020B0503020204020204" charset="-122"/>
                    <a:ea typeface="微软雅黑" panose="020B0503020204020204" charset="-122"/>
                  </a:rPr>
                </a:br>
                <a:r>
                  <a:rPr lang="zh-CN" altLang="en-US" sz="2000" b="1" dirty="0">
                    <a:solidFill>
                      <a:srgbClr val="000000"/>
                    </a:solidFill>
                    <a:latin typeface="微软雅黑" panose="020B0503020204020204" charset="-122"/>
                    <a:ea typeface="微软雅黑" panose="020B0503020204020204" charset="-122"/>
                  </a:rPr>
                  <a:t>高职院校</a:t>
                </a:r>
                <a:endParaRPr lang="en-US" altLang="zh-CN" sz="2000" b="1" dirty="0">
                  <a:solidFill>
                    <a:srgbClr val="000000"/>
                  </a:solidFill>
                  <a:latin typeface="微软雅黑" panose="020B0503020204020204" charset="-122"/>
                  <a:ea typeface="微软雅黑" panose="020B0503020204020204" charset="-122"/>
                </a:endParaRPr>
              </a:p>
            </p:txBody>
          </p:sp>
        </p:grpSp>
        <p:sp>
          <p:nvSpPr>
            <p:cNvPr id="11" name="AutoShape 21"/>
            <p:cNvSpPr>
              <a:spLocks noChangeArrowheads="1"/>
            </p:cNvSpPr>
            <p:nvPr/>
          </p:nvSpPr>
          <p:spPr bwMode="auto">
            <a:xfrm>
              <a:off x="6247103" y="3690966"/>
              <a:ext cx="2828193" cy="455556"/>
            </a:xfrm>
            <a:prstGeom prst="roundRect">
              <a:avLst>
                <a:gd name="adj" fmla="val 16667"/>
              </a:avLst>
            </a:prstGeom>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150" normalizeH="0" baseline="0" noProof="0" dirty="0">
                  <a:ln>
                    <a:noFill/>
                  </a:ln>
                  <a:solidFill>
                    <a:schemeClr val="dk1"/>
                  </a:solidFill>
                  <a:effectLst/>
                  <a:uLnTx/>
                  <a:uFillTx/>
                  <a:latin typeface="微软雅黑" panose="020B0503020204020204" charset="-122"/>
                  <a:ea typeface="微软雅黑" panose="020B0503020204020204" charset="-122"/>
                  <a:cs typeface="+mn-cs"/>
                </a:rPr>
                <a:t>服务社会贡献力强</a:t>
              </a:r>
              <a:endParaRPr kumimoji="0" lang="zh-CN" altLang="en-US" sz="18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endParaRPr>
            </a:p>
          </p:txBody>
        </p:sp>
        <p:sp>
          <p:nvSpPr>
            <p:cNvPr id="12" name="AutoShape 22"/>
            <p:cNvSpPr>
              <a:spLocks noChangeArrowheads="1"/>
            </p:cNvSpPr>
            <p:nvPr/>
          </p:nvSpPr>
          <p:spPr bwMode="auto">
            <a:xfrm>
              <a:off x="1164585" y="2132726"/>
              <a:ext cx="2416654" cy="457893"/>
            </a:xfrm>
            <a:prstGeom prst="roundRect">
              <a:avLst>
                <a:gd name="adj" fmla="val 16667"/>
              </a:avLst>
            </a:prstGeom>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150" normalizeH="0" baseline="0" noProof="0" dirty="0">
                  <a:ln>
                    <a:noFill/>
                  </a:ln>
                  <a:solidFill>
                    <a:schemeClr val="dk1"/>
                  </a:solidFill>
                  <a:effectLst/>
                  <a:uLnTx/>
                  <a:uFillTx/>
                  <a:latin typeface="微软雅黑" panose="020B0503020204020204" charset="-122"/>
                  <a:ea typeface="微软雅黑" panose="020B0503020204020204" charset="-122"/>
                  <a:cs typeface="+mn-cs"/>
                </a:rPr>
                <a:t>办学定位准确</a:t>
              </a:r>
              <a:endParaRPr kumimoji="0" lang="zh-CN" alt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13" name="AutoShape 23"/>
            <p:cNvSpPr>
              <a:spLocks noChangeArrowheads="1"/>
            </p:cNvSpPr>
            <p:nvPr/>
          </p:nvSpPr>
          <p:spPr bwMode="auto">
            <a:xfrm>
              <a:off x="990824" y="5181455"/>
              <a:ext cx="2590415" cy="457893"/>
            </a:xfrm>
            <a:prstGeom prst="roundRect">
              <a:avLst>
                <a:gd name="adj" fmla="val 16667"/>
              </a:avLst>
            </a:prstGeom>
          </p:spPr>
          <p:style>
            <a:lnRef idx="1">
              <a:schemeClr val="accent1"/>
            </a:lnRef>
            <a:fillRef idx="2">
              <a:schemeClr val="accent1"/>
            </a:fillRef>
            <a:effectRef idx="1">
              <a:schemeClr val="accent1"/>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150" normalizeH="0" baseline="0" noProof="0" dirty="0">
                  <a:ln>
                    <a:noFill/>
                  </a:ln>
                  <a:solidFill>
                    <a:schemeClr val="dk1"/>
                  </a:solidFill>
                  <a:effectLst/>
                  <a:uLnTx/>
                  <a:uFillTx/>
                  <a:latin typeface="微软雅黑" panose="020B0503020204020204" charset="-122"/>
                  <a:ea typeface="微软雅黑" panose="020B0503020204020204" charset="-122"/>
                  <a:cs typeface="+mn-cs"/>
                </a:rPr>
                <a:t>人才培养质量高</a:t>
              </a:r>
              <a:endParaRPr kumimoji="0" lang="zh-CN" altLang="en-US"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sp>
          <p:nvSpPr>
            <p:cNvPr id="14" name="AutoShape 24"/>
            <p:cNvSpPr>
              <a:spLocks noChangeArrowheads="1"/>
            </p:cNvSpPr>
            <p:nvPr/>
          </p:nvSpPr>
          <p:spPr bwMode="auto">
            <a:xfrm>
              <a:off x="542703" y="3639570"/>
              <a:ext cx="2393791" cy="457893"/>
            </a:xfrm>
            <a:prstGeom prst="roundRect">
              <a:avLst>
                <a:gd name="adj" fmla="val 16667"/>
              </a:avLst>
            </a:prstGeom>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150" normalizeH="0" baseline="0" noProof="0" dirty="0">
                  <a:ln>
                    <a:noFill/>
                  </a:ln>
                  <a:solidFill>
                    <a:schemeClr val="dk1"/>
                  </a:solidFill>
                  <a:effectLst/>
                  <a:uLnTx/>
                  <a:uFillTx/>
                  <a:latin typeface="微软雅黑" panose="020B0503020204020204" charset="-122"/>
                  <a:ea typeface="微软雅黑" panose="020B0503020204020204" charset="-122"/>
                  <a:cs typeface="+mn-cs"/>
                </a:rPr>
                <a:t>专业特色明显</a:t>
              </a:r>
              <a:endParaRPr kumimoji="0" lang="zh-CN" altLang="en-US" sz="18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endParaRPr>
            </a:p>
          </p:txBody>
        </p:sp>
        <p:sp>
          <p:nvSpPr>
            <p:cNvPr id="15" name="AutoShape 25"/>
            <p:cNvSpPr>
              <a:spLocks noChangeArrowheads="1"/>
            </p:cNvSpPr>
            <p:nvPr/>
          </p:nvSpPr>
          <p:spPr bwMode="auto">
            <a:xfrm>
              <a:off x="5485754" y="2132726"/>
              <a:ext cx="3145994" cy="457893"/>
            </a:xfrm>
            <a:prstGeom prst="roundRect">
              <a:avLst>
                <a:gd name="adj" fmla="val 16667"/>
              </a:avLst>
            </a:prstGeom>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150" normalizeH="0" baseline="0" noProof="0" dirty="0">
                  <a:ln>
                    <a:noFill/>
                  </a:ln>
                  <a:solidFill>
                    <a:schemeClr val="dk1"/>
                  </a:solidFill>
                  <a:effectLst/>
                  <a:uLnTx/>
                  <a:uFillTx/>
                  <a:latin typeface="微软雅黑" panose="020B0503020204020204" charset="-122"/>
                  <a:ea typeface="微软雅黑" panose="020B0503020204020204" charset="-122"/>
                  <a:cs typeface="+mn-cs"/>
                </a:rPr>
                <a:t>国际化办学水平高</a:t>
              </a:r>
              <a:endParaRPr kumimoji="0" lang="zh-CN" altLang="en-US" sz="1800" b="0" i="0" u="none" strike="noStrike" kern="1200" cap="none" spc="-150" normalizeH="0" baseline="0" noProof="0" dirty="0">
                <a:ln>
                  <a:noFill/>
                </a:ln>
                <a:solidFill>
                  <a:schemeClr val="dk1"/>
                </a:solidFill>
                <a:effectLst/>
                <a:uLnTx/>
                <a:uFillTx/>
                <a:latin typeface="微软雅黑" panose="020B0503020204020204" charset="-122"/>
                <a:ea typeface="微软雅黑" panose="020B0503020204020204" charset="-122"/>
                <a:cs typeface="+mn-cs"/>
              </a:endParaRPr>
            </a:p>
          </p:txBody>
        </p:sp>
        <p:sp>
          <p:nvSpPr>
            <p:cNvPr id="16" name="AutoShape 26"/>
            <p:cNvSpPr>
              <a:spLocks noChangeArrowheads="1"/>
            </p:cNvSpPr>
            <p:nvPr/>
          </p:nvSpPr>
          <p:spPr bwMode="auto">
            <a:xfrm>
              <a:off x="5485754" y="5181455"/>
              <a:ext cx="2668151" cy="457893"/>
            </a:xfrm>
            <a:prstGeom prst="roundRect">
              <a:avLst>
                <a:gd name="adj" fmla="val 16667"/>
              </a:avLst>
            </a:prstGeom>
          </p:spPr>
          <p:style>
            <a:lnRef idx="1">
              <a:schemeClr val="accent1"/>
            </a:lnRef>
            <a:fillRef idx="2">
              <a:schemeClr val="accent1"/>
            </a:fillRef>
            <a:effectRef idx="1">
              <a:schemeClr val="accent1"/>
            </a:effectRef>
            <a:fontRef idx="minor">
              <a:schemeClr val="dk1"/>
            </a:fontRef>
          </p:style>
          <p:txBody>
            <a:bodyPr wrap="none"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150" normalizeH="0" baseline="0" noProof="0" dirty="0">
                  <a:ln>
                    <a:noFill/>
                  </a:ln>
                  <a:solidFill>
                    <a:schemeClr val="dk1"/>
                  </a:solidFill>
                  <a:effectLst/>
                  <a:uLnTx/>
                  <a:uFillTx/>
                  <a:latin typeface="微软雅黑" panose="020B0503020204020204" charset="-122"/>
                  <a:ea typeface="微软雅黑" panose="020B0503020204020204" charset="-122"/>
                  <a:cs typeface="+mn-cs"/>
                </a:rPr>
                <a:t>教师团队水平高</a:t>
              </a:r>
              <a:endParaRPr kumimoji="0" lang="zh-CN" altLang="en-US" sz="18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矩形 270339"/>
          <p:cNvSpPr/>
          <p:nvPr/>
        </p:nvSpPr>
        <p:spPr>
          <a:xfrm>
            <a:off x="827584" y="1052736"/>
            <a:ext cx="7560840"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nchor="t">
            <a:spAutoFit/>
          </a:bodyPr>
          <a:lstStyle/>
          <a:p>
            <a:pPr lvl="0" algn="ctr" fontAlgn="base">
              <a:buClr>
                <a:srgbClr val="0000FF"/>
              </a:buClr>
            </a:pPr>
            <a:r>
              <a:rPr lang="zh-CN" altLang="en-US" sz="2800" b="1" noProof="1" smtClean="0">
                <a:solidFill>
                  <a:srgbClr val="FFFF00"/>
                </a:solidFill>
                <a:latin typeface="黑体" panose="02010609060101010101" pitchFamily="49" charset="-122"/>
                <a:ea typeface="黑体" panose="02010609060101010101" pitchFamily="49" charset="-122"/>
                <a:cs typeface="+mn-ea"/>
              </a:rPr>
              <a:t>启示三：要</a:t>
            </a:r>
            <a:r>
              <a:rPr lang="zh-CN" altLang="en-US" sz="2800" b="1" strike="noStrike" noProof="1" smtClean="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ea"/>
              </a:rPr>
              <a:t>准</a:t>
            </a:r>
            <a:r>
              <a:rPr lang="zh-CN" altLang="en-US"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ea"/>
              </a:rPr>
              <a:t>确定位高职人才培养目标和规</a:t>
            </a:r>
            <a:r>
              <a:rPr lang="zh-CN" altLang="en-US" sz="2800" b="1" strike="noStrike" noProof="1" smtClean="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ea"/>
              </a:rPr>
              <a:t>格</a:t>
            </a:r>
            <a:endParaRPr lang="zh-CN" altLang="en-US"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70658" name="矩形 270340"/>
          <p:cNvSpPr/>
          <p:nvPr/>
        </p:nvSpPr>
        <p:spPr>
          <a:xfrm>
            <a:off x="468313" y="2408238"/>
            <a:ext cx="8064500" cy="1569660"/>
          </a:xfrm>
          <a:prstGeom prst="rect">
            <a:avLst/>
          </a:prstGeom>
          <a:noFill/>
          <a:ln w="38100">
            <a:noFill/>
          </a:ln>
        </p:spPr>
        <p:txBody>
          <a:bodyPr>
            <a:spAutoFit/>
          </a:bodyPr>
          <a:lstStyle/>
          <a:p>
            <a:pPr algn="ctr"/>
            <a:r>
              <a:rPr lang="en-US" altLang="zh-CN" dirty="0">
                <a:latin typeface="Arial" panose="020B0604020202020204" pitchFamily="34" charset="0"/>
              </a:rPr>
              <a:t> </a:t>
            </a:r>
            <a:r>
              <a:rPr lang="zh-CN" altLang="en-US" sz="3200" dirty="0">
                <a:solidFill>
                  <a:schemeClr val="bg1"/>
                </a:solidFill>
                <a:latin typeface="华文新魏" panose="02010800040101010101" charset="-122"/>
                <a:ea typeface="华文新魏" panose="02010800040101010101" charset="-122"/>
              </a:rPr>
              <a:t>人才层次的高等性  知识能力的职业性</a:t>
            </a:r>
            <a:endParaRPr lang="zh-CN" altLang="en-US" sz="3200" dirty="0">
              <a:solidFill>
                <a:schemeClr val="bg1"/>
              </a:solidFill>
              <a:latin typeface="华文新魏" panose="02010800040101010101" charset="-122"/>
              <a:ea typeface="华文新魏" panose="02010800040101010101" charset="-122"/>
            </a:endParaRPr>
          </a:p>
          <a:p>
            <a:pPr algn="ctr"/>
            <a:endParaRPr lang="zh-CN" altLang="en-US" sz="3200" dirty="0">
              <a:solidFill>
                <a:schemeClr val="bg1"/>
              </a:solidFill>
              <a:latin typeface="华文新魏" panose="02010800040101010101" charset="-122"/>
              <a:ea typeface="华文新魏" panose="02010800040101010101" charset="-122"/>
            </a:endParaRPr>
          </a:p>
          <a:p>
            <a:pPr algn="ctr"/>
            <a:r>
              <a:rPr lang="zh-CN" altLang="en-US" sz="3200" dirty="0">
                <a:solidFill>
                  <a:schemeClr val="bg1"/>
                </a:solidFill>
                <a:latin typeface="华文新魏" panose="02010800040101010101" charset="-122"/>
                <a:ea typeface="华文新魏" panose="02010800040101010101" charset="-122"/>
              </a:rPr>
              <a:t> 就业岗位的基层性 人才的技术技能性 </a:t>
            </a:r>
            <a:endParaRPr lang="zh-CN" altLang="en-US" sz="3200" dirty="0">
              <a:solidFill>
                <a:schemeClr val="bg1"/>
              </a:solidFill>
              <a:latin typeface="华文新魏" panose="02010800040101010101" charset="-122"/>
              <a:ea typeface="华文新魏" panose="02010800040101010101" charset="-122"/>
            </a:endParaRPr>
          </a:p>
        </p:txBody>
      </p:sp>
    </p:spTree>
  </p:cSld>
  <p:clrMapOvr>
    <a:masterClrMapping/>
  </p:clrMapOvr>
  <p:transition spd="med">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rot="-1743612">
            <a:off x="119063" y="1154113"/>
            <a:ext cx="1939925" cy="2757487"/>
            <a:chOff x="3336960" y="263040"/>
            <a:chExt cx="1763865" cy="1763865"/>
          </a:xfrm>
        </p:grpSpPr>
        <p:sp>
          <p:nvSpPr>
            <p:cNvPr id="17" name=" 3"/>
            <p:cNvSpPr/>
            <p:nvPr/>
          </p:nvSpPr>
          <p:spPr>
            <a:xfrm rot="20700000">
              <a:off x="3336960" y="263040"/>
              <a:ext cx="1763865" cy="1763865"/>
            </a:xfrm>
            <a:prstGeom prst="gear6">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8" name=" 4"/>
            <p:cNvSpPr/>
            <p:nvPr/>
          </p:nvSpPr>
          <p:spPr>
            <a:xfrm>
              <a:off x="3725241" y="649932"/>
              <a:ext cx="987303" cy="990080"/>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lvl1pPr algn="l" defTabSz="1066800">
                <a:defRPr>
                  <a:solidFill>
                    <a:schemeClr val="tx1"/>
                  </a:solidFill>
                  <a:latin typeface="Arial" panose="020B0604020202020204" pitchFamily="34" charset="0"/>
                  <a:ea typeface="宋体" panose="02010600030101010101" pitchFamily="2" charset="-122"/>
                </a:defRPr>
              </a:lvl1pPr>
              <a:lvl2pPr marL="742950" indent="-285750" algn="l" defTabSz="1066800">
                <a:defRPr>
                  <a:solidFill>
                    <a:schemeClr val="tx1"/>
                  </a:solidFill>
                  <a:latin typeface="Arial" panose="020B0604020202020204" pitchFamily="34" charset="0"/>
                  <a:ea typeface="宋体" panose="02010600030101010101" pitchFamily="2" charset="-122"/>
                </a:defRPr>
              </a:lvl2pPr>
              <a:lvl3pPr marL="1143000" indent="-228600" algn="l" defTabSz="1066800">
                <a:defRPr>
                  <a:solidFill>
                    <a:schemeClr val="tx1"/>
                  </a:solidFill>
                  <a:latin typeface="Arial" panose="020B0604020202020204" pitchFamily="34" charset="0"/>
                  <a:ea typeface="宋体" panose="02010600030101010101" pitchFamily="2" charset="-122"/>
                </a:defRPr>
              </a:lvl3pPr>
              <a:lvl4pPr marL="1600200" indent="-228600" algn="l" defTabSz="1066800">
                <a:defRPr>
                  <a:solidFill>
                    <a:schemeClr val="tx1"/>
                  </a:solidFill>
                  <a:latin typeface="Arial" panose="020B0604020202020204" pitchFamily="34" charset="0"/>
                  <a:ea typeface="宋体" panose="02010600030101010101" pitchFamily="2" charset="-122"/>
                </a:defRPr>
              </a:lvl4pPr>
              <a:lvl5pPr marL="2057400" indent="-228600" algn="l" defTabSz="1066800">
                <a:defRPr>
                  <a:solidFill>
                    <a:schemeClr val="tx1"/>
                  </a:solidFill>
                  <a:latin typeface="Arial" panose="020B0604020202020204" pitchFamily="34" charset="0"/>
                  <a:ea typeface="宋体" panose="02010600030101010101" pitchFamily="2" charset="-122"/>
                </a:defRPr>
              </a:lvl5pPr>
              <a:lvl6pPr marL="25146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1066800" rtl="0" eaLnBrk="1" fontAlgn="base" latinLnBrk="0" hangingPunct="1">
                <a:lnSpc>
                  <a:spcPts val="23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升格</a:t>
              </a:r>
              <a:endPar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ts val="2300"/>
                </a:lnSpc>
                <a:spcBef>
                  <a:spcPct val="0"/>
                </a:spcBef>
                <a:spcAft>
                  <a:spcPct val="35000"/>
                </a:spcAft>
                <a:buClrTx/>
                <a:buSzTx/>
                <a:buFontTx/>
                <a:buNone/>
                <a:defRPr/>
              </a:pPr>
              <a:r>
                <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&amp;</a:t>
              </a:r>
              <a:endPar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ts val="23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升级</a:t>
              </a:r>
              <a:endParaRPr kumimoji="1"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3" name="Group 18"/>
          <p:cNvGrpSpPr/>
          <p:nvPr/>
        </p:nvGrpSpPr>
        <p:grpSpPr>
          <a:xfrm rot="-635854">
            <a:off x="293688" y="3698875"/>
            <a:ext cx="1924050" cy="2651125"/>
            <a:chOff x="1112748" y="1662186"/>
            <a:chExt cx="1991351" cy="1885191"/>
          </a:xfrm>
        </p:grpSpPr>
        <p:sp>
          <p:nvSpPr>
            <p:cNvPr id="20" name=" 3"/>
            <p:cNvSpPr/>
            <p:nvPr/>
          </p:nvSpPr>
          <p:spPr>
            <a:xfrm rot="614391">
              <a:off x="1112748" y="1662186"/>
              <a:ext cx="1991351" cy="1885191"/>
            </a:xfrm>
            <a:prstGeom prst="gear6">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1" name=" 4"/>
            <p:cNvSpPr/>
            <p:nvPr/>
          </p:nvSpPr>
          <p:spPr>
            <a:xfrm rot="614391">
              <a:off x="1345211" y="2013148"/>
              <a:ext cx="1554305" cy="1228196"/>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lvl1pPr algn="l" defTabSz="1066800">
                <a:defRPr>
                  <a:solidFill>
                    <a:schemeClr val="tx1"/>
                  </a:solidFill>
                  <a:latin typeface="Arial" panose="020B0604020202020204" pitchFamily="34" charset="0"/>
                  <a:ea typeface="宋体" panose="02010600030101010101" pitchFamily="2" charset="-122"/>
                </a:defRPr>
              </a:lvl1pPr>
              <a:lvl2pPr marL="742950" indent="-285750" algn="l" defTabSz="1066800">
                <a:defRPr>
                  <a:solidFill>
                    <a:schemeClr val="tx1"/>
                  </a:solidFill>
                  <a:latin typeface="Arial" panose="020B0604020202020204" pitchFamily="34" charset="0"/>
                  <a:ea typeface="宋体" panose="02010600030101010101" pitchFamily="2" charset="-122"/>
                </a:defRPr>
              </a:lvl2pPr>
              <a:lvl3pPr marL="1143000" indent="-228600" algn="l" defTabSz="1066800">
                <a:defRPr>
                  <a:solidFill>
                    <a:schemeClr val="tx1"/>
                  </a:solidFill>
                  <a:latin typeface="Arial" panose="020B0604020202020204" pitchFamily="34" charset="0"/>
                  <a:ea typeface="宋体" panose="02010600030101010101" pitchFamily="2" charset="-122"/>
                </a:defRPr>
              </a:lvl3pPr>
              <a:lvl4pPr marL="1600200" indent="-228600" algn="l" defTabSz="1066800">
                <a:defRPr>
                  <a:solidFill>
                    <a:schemeClr val="tx1"/>
                  </a:solidFill>
                  <a:latin typeface="Arial" panose="020B0604020202020204" pitchFamily="34" charset="0"/>
                  <a:ea typeface="宋体" panose="02010600030101010101" pitchFamily="2" charset="-122"/>
                </a:defRPr>
              </a:lvl4pPr>
              <a:lvl5pPr marL="2057400" indent="-228600" algn="l" defTabSz="1066800">
                <a:defRPr>
                  <a:solidFill>
                    <a:schemeClr val="tx1"/>
                  </a:solidFill>
                  <a:latin typeface="Arial" panose="020B0604020202020204" pitchFamily="34" charset="0"/>
                  <a:ea typeface="宋体" panose="02010600030101010101" pitchFamily="2" charset="-122"/>
                </a:defRPr>
              </a:lvl5pPr>
              <a:lvl6pPr marL="25146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1066800" rtl="0" eaLnBrk="1" fontAlgn="base" latinLnBrk="0" hangingPunct="1">
                <a:lnSpc>
                  <a:spcPct val="900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学历教育</a:t>
              </a:r>
              <a:endPar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ct val="90000"/>
                </a:lnSpc>
                <a:spcBef>
                  <a:spcPct val="0"/>
                </a:spcBef>
                <a:spcAft>
                  <a:spcPct val="35000"/>
                </a:spcAft>
                <a:buClrTx/>
                <a:buSzTx/>
                <a:buFontTx/>
                <a:buNone/>
                <a:defRPr/>
              </a:pPr>
              <a:r>
                <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&amp;</a:t>
              </a:r>
              <a:endPar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ct val="900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社会培训</a:t>
              </a:r>
              <a:endParaRPr kumimoji="1"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4" name="Group 24"/>
          <p:cNvGrpSpPr/>
          <p:nvPr/>
        </p:nvGrpSpPr>
        <p:grpSpPr>
          <a:xfrm rot="174334">
            <a:off x="3190515" y="1611879"/>
            <a:ext cx="2233612" cy="2371725"/>
            <a:chOff x="2621059" y="990130"/>
            <a:chExt cx="1800238" cy="1800238"/>
          </a:xfrm>
        </p:grpSpPr>
        <p:sp>
          <p:nvSpPr>
            <p:cNvPr id="26" name=" 3"/>
            <p:cNvSpPr/>
            <p:nvPr/>
          </p:nvSpPr>
          <p:spPr>
            <a:xfrm>
              <a:off x="2621059" y="990130"/>
              <a:ext cx="1800238" cy="1800238"/>
            </a:xfrm>
            <a:prstGeom prst="gear6">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7" name=" 4"/>
            <p:cNvSpPr/>
            <p:nvPr/>
          </p:nvSpPr>
          <p:spPr>
            <a:xfrm>
              <a:off x="3075277" y="1445612"/>
              <a:ext cx="891803" cy="889274"/>
            </a:xfrm>
            <a:prstGeom prst="rect">
              <a:avLst/>
            </a:prstGeom>
          </p:spPr>
          <p:style>
            <a:lnRef idx="0">
              <a:scrgbClr r="0" g="0" b="0"/>
            </a:lnRef>
            <a:fillRef idx="0">
              <a:scrgbClr r="0" g="0" b="0"/>
            </a:fillRef>
            <a:effectRef idx="0">
              <a:scrgbClr r="0" g="0" b="0"/>
            </a:effectRef>
            <a:fontRef idx="minor">
              <a:schemeClr val="lt1"/>
            </a:fontRef>
          </p:style>
          <p:txBody>
            <a:bodyPr lIns="34290" tIns="34290" rIns="34290" bIns="34290" anchor="ctr"/>
            <a:lstStyle>
              <a:lvl1pPr algn="l" defTabSz="1200150">
                <a:defRPr>
                  <a:solidFill>
                    <a:schemeClr val="tx1"/>
                  </a:solidFill>
                  <a:latin typeface="Arial" panose="020B0604020202020204" pitchFamily="34" charset="0"/>
                  <a:ea typeface="宋体" panose="02010600030101010101" pitchFamily="2" charset="-122"/>
                </a:defRPr>
              </a:lvl1pPr>
              <a:lvl2pPr marL="742950" indent="-285750" algn="l" defTabSz="1200150">
                <a:defRPr>
                  <a:solidFill>
                    <a:schemeClr val="tx1"/>
                  </a:solidFill>
                  <a:latin typeface="Arial" panose="020B0604020202020204" pitchFamily="34" charset="0"/>
                  <a:ea typeface="宋体" panose="02010600030101010101" pitchFamily="2" charset="-122"/>
                </a:defRPr>
              </a:lvl2pPr>
              <a:lvl3pPr marL="1143000" indent="-228600" algn="l" defTabSz="1200150">
                <a:defRPr>
                  <a:solidFill>
                    <a:schemeClr val="tx1"/>
                  </a:solidFill>
                  <a:latin typeface="Arial" panose="020B0604020202020204" pitchFamily="34" charset="0"/>
                  <a:ea typeface="宋体" panose="02010600030101010101" pitchFamily="2" charset="-122"/>
                </a:defRPr>
              </a:lvl3pPr>
              <a:lvl4pPr marL="1600200" indent="-228600" algn="l" defTabSz="1200150">
                <a:defRPr>
                  <a:solidFill>
                    <a:schemeClr val="tx1"/>
                  </a:solidFill>
                  <a:latin typeface="Arial" panose="020B0604020202020204" pitchFamily="34" charset="0"/>
                  <a:ea typeface="宋体" panose="02010600030101010101" pitchFamily="2" charset="-122"/>
                </a:defRPr>
              </a:lvl4pPr>
              <a:lvl5pPr marL="2057400" indent="-228600" algn="l" defTabSz="1200150">
                <a:defRPr>
                  <a:solidFill>
                    <a:schemeClr val="tx1"/>
                  </a:solidFill>
                  <a:latin typeface="Arial" panose="020B0604020202020204" pitchFamily="34" charset="0"/>
                  <a:ea typeface="宋体" panose="02010600030101010101" pitchFamily="2" charset="-122"/>
                </a:defRPr>
              </a:lvl5pPr>
              <a:lvl6pPr marL="2514600" indent="-228600" defTabSz="120015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20015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20015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20015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1200150" rtl="0" eaLnBrk="1" fontAlgn="base" latinLnBrk="0" hangingPunct="1">
                <a:lnSpc>
                  <a:spcPct val="900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rPr>
                <a:t>就业</a:t>
              </a:r>
              <a:endPar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endParaRPr>
            </a:p>
            <a:p>
              <a:pPr marL="0" marR="0" lvl="0" indent="0" algn="ctr" defTabSz="1200150" rtl="0" eaLnBrk="1" fontAlgn="base" latinLnBrk="0" hangingPunct="1">
                <a:lnSpc>
                  <a:spcPct val="90000"/>
                </a:lnSpc>
                <a:spcBef>
                  <a:spcPct val="0"/>
                </a:spcBef>
                <a:spcAft>
                  <a:spcPct val="35000"/>
                </a:spcAft>
                <a:buClrTx/>
                <a:buSzTx/>
                <a:buFontTx/>
                <a:buNone/>
                <a:defRPr/>
              </a:pPr>
              <a:r>
                <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rPr>
                <a:t>&amp;</a:t>
              </a:r>
              <a:endPar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endParaRPr>
            </a:p>
            <a:p>
              <a:pPr marL="0" marR="0" lvl="0" indent="0" algn="ctr" defTabSz="1200150" rtl="0" eaLnBrk="1" fontAlgn="base" latinLnBrk="0" hangingPunct="1">
                <a:lnSpc>
                  <a:spcPct val="900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rPr>
                <a:t>升学</a:t>
              </a:r>
              <a:endParaRPr kumimoji="1" lang="zh-CN" altLang="en-US" sz="2800" b="1" i="0" u="none" strike="noStrike" kern="1200" cap="none" spc="0" normalizeH="0" baseline="0" noProof="0" dirty="0">
                <a:ln>
                  <a:noFill/>
                </a:ln>
                <a:solidFill>
                  <a:srgbClr val="0000CC"/>
                </a:solidFill>
                <a:effectLst/>
                <a:uLnTx/>
                <a:uFillTx/>
                <a:latin typeface="黑体" panose="02010609060101010101" pitchFamily="49" charset="-122"/>
                <a:ea typeface="黑体" panose="02010609060101010101" pitchFamily="49" charset="-122"/>
                <a:cs typeface="+mn-cs"/>
              </a:endParaRPr>
            </a:p>
          </p:txBody>
        </p:sp>
      </p:grpSp>
      <p:grpSp>
        <p:nvGrpSpPr>
          <p:cNvPr id="5" name="Group 7"/>
          <p:cNvGrpSpPr/>
          <p:nvPr/>
        </p:nvGrpSpPr>
        <p:grpSpPr>
          <a:xfrm rot="-268925">
            <a:off x="6179992" y="1490035"/>
            <a:ext cx="2076450" cy="2533650"/>
            <a:chOff x="3336960" y="263040"/>
            <a:chExt cx="1763865" cy="1763865"/>
          </a:xfrm>
        </p:grpSpPr>
        <p:sp>
          <p:nvSpPr>
            <p:cNvPr id="9" name=" 3"/>
            <p:cNvSpPr/>
            <p:nvPr/>
          </p:nvSpPr>
          <p:spPr>
            <a:xfrm rot="20700000">
              <a:off x="3336960" y="263040"/>
              <a:ext cx="1763865" cy="1763865"/>
            </a:xfrm>
            <a:prstGeom prst="gear6">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2" name=" 4"/>
            <p:cNvSpPr/>
            <p:nvPr/>
          </p:nvSpPr>
          <p:spPr>
            <a:xfrm>
              <a:off x="3723986" y="649853"/>
              <a:ext cx="989814" cy="990240"/>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lvl1pPr algn="l" defTabSz="1066800">
                <a:defRPr>
                  <a:solidFill>
                    <a:schemeClr val="tx1"/>
                  </a:solidFill>
                  <a:latin typeface="Arial" panose="020B0604020202020204" pitchFamily="34" charset="0"/>
                  <a:ea typeface="宋体" panose="02010600030101010101" pitchFamily="2" charset="-122"/>
                </a:defRPr>
              </a:lvl1pPr>
              <a:lvl2pPr marL="742950" indent="-285750" algn="l" defTabSz="1066800">
                <a:defRPr>
                  <a:solidFill>
                    <a:schemeClr val="tx1"/>
                  </a:solidFill>
                  <a:latin typeface="Arial" panose="020B0604020202020204" pitchFamily="34" charset="0"/>
                  <a:ea typeface="宋体" panose="02010600030101010101" pitchFamily="2" charset="-122"/>
                </a:defRPr>
              </a:lvl2pPr>
              <a:lvl3pPr marL="1143000" indent="-228600" algn="l" defTabSz="1066800">
                <a:defRPr>
                  <a:solidFill>
                    <a:schemeClr val="tx1"/>
                  </a:solidFill>
                  <a:latin typeface="Arial" panose="020B0604020202020204" pitchFamily="34" charset="0"/>
                  <a:ea typeface="宋体" panose="02010600030101010101" pitchFamily="2" charset="-122"/>
                </a:defRPr>
              </a:lvl3pPr>
              <a:lvl4pPr marL="1600200" indent="-228600" algn="l" defTabSz="1066800">
                <a:defRPr>
                  <a:solidFill>
                    <a:schemeClr val="tx1"/>
                  </a:solidFill>
                  <a:latin typeface="Arial" panose="020B0604020202020204" pitchFamily="34" charset="0"/>
                  <a:ea typeface="宋体" panose="02010600030101010101" pitchFamily="2" charset="-122"/>
                </a:defRPr>
              </a:lvl4pPr>
              <a:lvl5pPr marL="2057400" indent="-228600" algn="l" defTabSz="1066800">
                <a:defRPr>
                  <a:solidFill>
                    <a:schemeClr val="tx1"/>
                  </a:solidFill>
                  <a:latin typeface="Arial" panose="020B0604020202020204" pitchFamily="34" charset="0"/>
                  <a:ea typeface="宋体" panose="02010600030101010101" pitchFamily="2" charset="-122"/>
                </a:defRPr>
              </a:lvl5pPr>
              <a:lvl6pPr marL="25146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1066800" rtl="0" eaLnBrk="1" fontAlgn="base" latinLnBrk="0" hangingPunct="1">
                <a:lnSpc>
                  <a:spcPts val="23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rPr>
                <a:t>规模</a:t>
              </a:r>
              <a:endPar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ts val="2300"/>
                </a:lnSpc>
                <a:spcBef>
                  <a:spcPct val="0"/>
                </a:spcBef>
                <a:spcAft>
                  <a:spcPct val="35000"/>
                </a:spcAft>
                <a:buClrTx/>
                <a:buSzTx/>
                <a:buFontTx/>
                <a:buNone/>
                <a:defRPr/>
              </a:pPr>
              <a:r>
                <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rPr>
                <a:t>&amp;</a:t>
              </a:r>
              <a:endPar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ts val="23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rPr>
                <a:t>质量</a:t>
              </a:r>
              <a:endParaRPr kumimoji="1" lang="zh-CN" altLang="en-US" sz="2800" b="1" i="0" u="none" strike="noStrike" kern="1200" cap="none" spc="0" normalizeH="0" baseline="0" noProof="0" dirty="0">
                <a:ln>
                  <a:noFill/>
                </a:ln>
                <a:solidFill>
                  <a:srgbClr val="0000CC"/>
                </a:solidFill>
                <a:effectLst/>
                <a:uLnTx/>
                <a:uFillTx/>
                <a:latin typeface="黑体" panose="02010609060101010101" pitchFamily="49" charset="-122"/>
                <a:ea typeface="黑体" panose="02010609060101010101" pitchFamily="49" charset="-122"/>
                <a:cs typeface="+mn-cs"/>
              </a:endParaRPr>
            </a:p>
          </p:txBody>
        </p:sp>
      </p:grpSp>
      <p:sp>
        <p:nvSpPr>
          <p:cNvPr id="30733" name="Rectangle 34"/>
          <p:cNvSpPr/>
          <p:nvPr/>
        </p:nvSpPr>
        <p:spPr>
          <a:xfrm>
            <a:off x="250825" y="0"/>
            <a:ext cx="8497888" cy="1052513"/>
          </a:xfrm>
          <a:prstGeom prst="rect">
            <a:avLst/>
          </a:prstGeom>
          <a:noFill/>
          <a:ln w="9525">
            <a:noFill/>
          </a:ln>
          <a:effectLst>
            <a:outerShdw dist="107763" dir="2699999" algn="ctr" rotWithShape="0">
              <a:schemeClr val="bg2">
                <a:alpha val="50000"/>
              </a:schemeClr>
            </a:outerShdw>
          </a:effectLst>
        </p:spPr>
        <p:txBody>
          <a:bodyPr wrap="none" anchor="ctr"/>
          <a:lstStyle/>
          <a:p>
            <a:pPr>
              <a:buClrTx/>
              <a:buFont typeface="Wingdings" panose="05000000000000000000" pitchFamily="2" charset="2"/>
              <a:buNone/>
            </a:pPr>
            <a:endParaRPr lang="zh-CN" altLang="en-US" dirty="0">
              <a:latin typeface="Arial" panose="020B0604020202020204" pitchFamily="34" charset="0"/>
              <a:ea typeface="宋体" panose="02010600030101010101" pitchFamily="2" charset="-122"/>
            </a:endParaRPr>
          </a:p>
        </p:txBody>
      </p:sp>
      <p:sp>
        <p:nvSpPr>
          <p:cNvPr id="30734" name="Rectangle 35"/>
          <p:cNvSpPr/>
          <p:nvPr/>
        </p:nvSpPr>
        <p:spPr>
          <a:xfrm>
            <a:off x="0" y="0"/>
            <a:ext cx="8893175" cy="1125538"/>
          </a:xfrm>
          <a:prstGeom prst="rect">
            <a:avLst/>
          </a:prstGeom>
          <a:noFill/>
          <a:ln w="9525">
            <a:noFill/>
          </a:ln>
          <a:effectLst>
            <a:outerShdw dist="107763" dir="2699999" algn="ctr" rotWithShape="0">
              <a:schemeClr val="bg2">
                <a:alpha val="50000"/>
              </a:schemeClr>
            </a:outerShdw>
          </a:effectLst>
        </p:spPr>
        <p:txBody>
          <a:bodyPr wrap="none" anchor="ctr"/>
          <a:lstStyle/>
          <a:p>
            <a:pPr>
              <a:buClrTx/>
              <a:buFont typeface="Wingdings" panose="05000000000000000000" pitchFamily="2" charset="2"/>
              <a:buNone/>
            </a:pPr>
            <a:endParaRPr lang="zh-CN" altLang="en-US" dirty="0">
              <a:latin typeface="Arial" panose="020B0604020202020204" pitchFamily="34" charset="0"/>
              <a:ea typeface="宋体" panose="02010600030101010101" pitchFamily="2" charset="-122"/>
            </a:endParaRPr>
          </a:p>
        </p:txBody>
      </p:sp>
      <p:grpSp>
        <p:nvGrpSpPr>
          <p:cNvPr id="6" name="Group 18"/>
          <p:cNvGrpSpPr/>
          <p:nvPr/>
        </p:nvGrpSpPr>
        <p:grpSpPr>
          <a:xfrm rot="-635854">
            <a:off x="4090988" y="3903663"/>
            <a:ext cx="2509837" cy="2838450"/>
            <a:chOff x="1112748" y="1662186"/>
            <a:chExt cx="1991351" cy="1885191"/>
          </a:xfrm>
        </p:grpSpPr>
        <p:sp>
          <p:nvSpPr>
            <p:cNvPr id="41" name=" 3"/>
            <p:cNvSpPr/>
            <p:nvPr/>
          </p:nvSpPr>
          <p:spPr>
            <a:xfrm rot="614391">
              <a:off x="1112748" y="1662186"/>
              <a:ext cx="1991351" cy="1885191"/>
            </a:xfrm>
            <a:prstGeom prst="gear6">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42" name=" 4"/>
            <p:cNvSpPr/>
            <p:nvPr/>
          </p:nvSpPr>
          <p:spPr>
            <a:xfrm rot="614391">
              <a:off x="1498595" y="2108658"/>
              <a:ext cx="1205391" cy="929943"/>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lvl1pPr algn="l" defTabSz="1066800">
                <a:defRPr>
                  <a:solidFill>
                    <a:schemeClr val="tx1"/>
                  </a:solidFill>
                  <a:latin typeface="Arial" panose="020B0604020202020204" pitchFamily="34" charset="0"/>
                  <a:ea typeface="宋体" panose="02010600030101010101" pitchFamily="2" charset="-122"/>
                </a:defRPr>
              </a:lvl1pPr>
              <a:lvl2pPr marL="742950" indent="-285750" algn="l" defTabSz="1066800">
                <a:defRPr>
                  <a:solidFill>
                    <a:schemeClr val="tx1"/>
                  </a:solidFill>
                  <a:latin typeface="Arial" panose="020B0604020202020204" pitchFamily="34" charset="0"/>
                  <a:ea typeface="宋体" panose="02010600030101010101" pitchFamily="2" charset="-122"/>
                </a:defRPr>
              </a:lvl2pPr>
              <a:lvl3pPr marL="1143000" indent="-228600" algn="l" defTabSz="1066800">
                <a:defRPr>
                  <a:solidFill>
                    <a:schemeClr val="tx1"/>
                  </a:solidFill>
                  <a:latin typeface="Arial" panose="020B0604020202020204" pitchFamily="34" charset="0"/>
                  <a:ea typeface="宋体" panose="02010600030101010101" pitchFamily="2" charset="-122"/>
                </a:defRPr>
              </a:lvl3pPr>
              <a:lvl4pPr marL="1600200" indent="-228600" algn="l" defTabSz="1066800">
                <a:defRPr>
                  <a:solidFill>
                    <a:schemeClr val="tx1"/>
                  </a:solidFill>
                  <a:latin typeface="Arial" panose="020B0604020202020204" pitchFamily="34" charset="0"/>
                  <a:ea typeface="宋体" panose="02010600030101010101" pitchFamily="2" charset="-122"/>
                </a:defRPr>
              </a:lvl4pPr>
              <a:lvl5pPr marL="2057400" indent="-228600" algn="l" defTabSz="1066800">
                <a:defRPr>
                  <a:solidFill>
                    <a:schemeClr val="tx1"/>
                  </a:solidFill>
                  <a:latin typeface="Arial" panose="020B0604020202020204" pitchFamily="34" charset="0"/>
                  <a:ea typeface="宋体" panose="02010600030101010101" pitchFamily="2" charset="-122"/>
                </a:defRPr>
              </a:lvl5pPr>
              <a:lvl6pPr marL="25146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1066800" rtl="0" eaLnBrk="1" fontAlgn="base" latinLnBrk="0" hangingPunct="1">
                <a:lnSpc>
                  <a:spcPct val="900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育人</a:t>
              </a:r>
              <a:endPar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ct val="90000"/>
                </a:lnSpc>
                <a:spcBef>
                  <a:spcPct val="0"/>
                </a:spcBef>
                <a:spcAft>
                  <a:spcPct val="35000"/>
                </a:spcAft>
                <a:buClrTx/>
                <a:buSzTx/>
                <a:buFontTx/>
                <a:buNone/>
                <a:defRPr/>
              </a:pPr>
              <a:r>
                <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&amp;</a:t>
              </a:r>
              <a:endPar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ct val="900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社会服务</a:t>
              </a:r>
              <a:endParaRPr kumimoji="1"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7" name="Group 18"/>
          <p:cNvGrpSpPr/>
          <p:nvPr/>
        </p:nvGrpSpPr>
        <p:grpSpPr>
          <a:xfrm rot="-635854">
            <a:off x="6489700" y="3981450"/>
            <a:ext cx="2455863" cy="2433638"/>
            <a:chOff x="1112748" y="1662186"/>
            <a:chExt cx="1991351" cy="1885191"/>
          </a:xfrm>
        </p:grpSpPr>
        <p:sp>
          <p:nvSpPr>
            <p:cNvPr id="47" name=" 3"/>
            <p:cNvSpPr/>
            <p:nvPr/>
          </p:nvSpPr>
          <p:spPr>
            <a:xfrm rot="614391">
              <a:off x="1112748" y="1662186"/>
              <a:ext cx="1991351" cy="1885191"/>
            </a:xfrm>
            <a:prstGeom prst="gear6">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48" name=" 4"/>
            <p:cNvSpPr/>
            <p:nvPr/>
          </p:nvSpPr>
          <p:spPr>
            <a:xfrm rot="614391">
              <a:off x="1603184" y="2140555"/>
              <a:ext cx="1010478" cy="928453"/>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lvl1pPr algn="l" defTabSz="1066800">
                <a:defRPr>
                  <a:solidFill>
                    <a:schemeClr val="tx1"/>
                  </a:solidFill>
                  <a:latin typeface="Arial" panose="020B0604020202020204" pitchFamily="34" charset="0"/>
                  <a:ea typeface="宋体" panose="02010600030101010101" pitchFamily="2" charset="-122"/>
                </a:defRPr>
              </a:lvl1pPr>
              <a:lvl2pPr marL="742950" indent="-285750" algn="l" defTabSz="1066800">
                <a:defRPr>
                  <a:solidFill>
                    <a:schemeClr val="tx1"/>
                  </a:solidFill>
                  <a:latin typeface="Arial" panose="020B0604020202020204" pitchFamily="34" charset="0"/>
                  <a:ea typeface="宋体" panose="02010600030101010101" pitchFamily="2" charset="-122"/>
                </a:defRPr>
              </a:lvl2pPr>
              <a:lvl3pPr marL="1143000" indent="-228600" algn="l" defTabSz="1066800">
                <a:defRPr>
                  <a:solidFill>
                    <a:schemeClr val="tx1"/>
                  </a:solidFill>
                  <a:latin typeface="Arial" panose="020B0604020202020204" pitchFamily="34" charset="0"/>
                  <a:ea typeface="宋体" panose="02010600030101010101" pitchFamily="2" charset="-122"/>
                </a:defRPr>
              </a:lvl3pPr>
              <a:lvl4pPr marL="1600200" indent="-228600" algn="l" defTabSz="1066800">
                <a:defRPr>
                  <a:solidFill>
                    <a:schemeClr val="tx1"/>
                  </a:solidFill>
                  <a:latin typeface="Arial" panose="020B0604020202020204" pitchFamily="34" charset="0"/>
                  <a:ea typeface="宋体" panose="02010600030101010101" pitchFamily="2" charset="-122"/>
                </a:defRPr>
              </a:lvl4pPr>
              <a:lvl5pPr marL="2057400" indent="-228600" algn="l" defTabSz="1066800">
                <a:defRPr>
                  <a:solidFill>
                    <a:schemeClr val="tx1"/>
                  </a:solidFill>
                  <a:latin typeface="Arial" panose="020B0604020202020204" pitchFamily="34" charset="0"/>
                  <a:ea typeface="宋体" panose="02010600030101010101" pitchFamily="2" charset="-122"/>
                </a:defRPr>
              </a:lvl5pPr>
              <a:lvl6pPr marL="25146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1066800" rtl="0" eaLnBrk="1" fontAlgn="base" latinLnBrk="0" hangingPunct="1">
                <a:lnSpc>
                  <a:spcPct val="900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软件</a:t>
              </a:r>
              <a:endPar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ct val="90000"/>
                </a:lnSpc>
                <a:spcBef>
                  <a:spcPct val="0"/>
                </a:spcBef>
                <a:spcAft>
                  <a:spcPct val="35000"/>
                </a:spcAft>
                <a:buClrTx/>
                <a:buSzTx/>
                <a:buFontTx/>
                <a:buNone/>
                <a:defRPr/>
              </a:pPr>
              <a:r>
                <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&amp;</a:t>
              </a:r>
              <a:endParaRPr kumimoji="1" lang="en-US" altLang="zh-CN"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ct val="900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硬件</a:t>
              </a:r>
              <a:endParaRPr kumimoji="1"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8" name="Group 7"/>
          <p:cNvGrpSpPr/>
          <p:nvPr/>
        </p:nvGrpSpPr>
        <p:grpSpPr>
          <a:xfrm rot="-268925">
            <a:off x="2144713" y="4044950"/>
            <a:ext cx="1908175" cy="2366963"/>
            <a:chOff x="3336960" y="263040"/>
            <a:chExt cx="1763865" cy="1763865"/>
          </a:xfrm>
        </p:grpSpPr>
        <p:sp>
          <p:nvSpPr>
            <p:cNvPr id="24" name=" 3"/>
            <p:cNvSpPr/>
            <p:nvPr/>
          </p:nvSpPr>
          <p:spPr>
            <a:xfrm rot="20700000">
              <a:off x="3336960" y="263040"/>
              <a:ext cx="1763865" cy="1763865"/>
            </a:xfrm>
            <a:prstGeom prst="gear6">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5" name=" 4"/>
            <p:cNvSpPr/>
            <p:nvPr/>
          </p:nvSpPr>
          <p:spPr>
            <a:xfrm>
              <a:off x="3724365" y="649884"/>
              <a:ext cx="989056" cy="990177"/>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lvl1pPr algn="l" defTabSz="1066800">
                <a:defRPr>
                  <a:solidFill>
                    <a:schemeClr val="tx1"/>
                  </a:solidFill>
                  <a:latin typeface="Arial" panose="020B0604020202020204" pitchFamily="34" charset="0"/>
                  <a:ea typeface="宋体" panose="02010600030101010101" pitchFamily="2" charset="-122"/>
                </a:defRPr>
              </a:lvl1pPr>
              <a:lvl2pPr marL="742950" indent="-285750" algn="l" defTabSz="1066800">
                <a:defRPr>
                  <a:solidFill>
                    <a:schemeClr val="tx1"/>
                  </a:solidFill>
                  <a:latin typeface="Arial" panose="020B0604020202020204" pitchFamily="34" charset="0"/>
                  <a:ea typeface="宋体" panose="02010600030101010101" pitchFamily="2" charset="-122"/>
                </a:defRPr>
              </a:lvl2pPr>
              <a:lvl3pPr marL="1143000" indent="-228600" algn="l" defTabSz="1066800">
                <a:defRPr>
                  <a:solidFill>
                    <a:schemeClr val="tx1"/>
                  </a:solidFill>
                  <a:latin typeface="Arial" panose="020B0604020202020204" pitchFamily="34" charset="0"/>
                  <a:ea typeface="宋体" panose="02010600030101010101" pitchFamily="2" charset="-122"/>
                </a:defRPr>
              </a:lvl3pPr>
              <a:lvl4pPr marL="1600200" indent="-228600" algn="l" defTabSz="1066800">
                <a:defRPr>
                  <a:solidFill>
                    <a:schemeClr val="tx1"/>
                  </a:solidFill>
                  <a:latin typeface="Arial" panose="020B0604020202020204" pitchFamily="34" charset="0"/>
                  <a:ea typeface="宋体" panose="02010600030101010101" pitchFamily="2" charset="-122"/>
                </a:defRPr>
              </a:lvl4pPr>
              <a:lvl5pPr marL="2057400" indent="-228600" algn="l" defTabSz="1066800">
                <a:defRPr>
                  <a:solidFill>
                    <a:schemeClr val="tx1"/>
                  </a:solidFill>
                  <a:latin typeface="Arial" panose="020B0604020202020204" pitchFamily="34" charset="0"/>
                  <a:ea typeface="宋体" panose="02010600030101010101" pitchFamily="2" charset="-122"/>
                </a:defRPr>
              </a:lvl5pPr>
              <a:lvl6pPr marL="25146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1066800" rtl="0" eaLnBrk="1" fontAlgn="base" latinLnBrk="0" hangingPunct="1">
                <a:lnSpc>
                  <a:spcPts val="23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rPr>
                <a:t>行业</a:t>
              </a:r>
              <a:endPar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ts val="2300"/>
                </a:lnSpc>
                <a:spcBef>
                  <a:spcPct val="0"/>
                </a:spcBef>
                <a:spcAft>
                  <a:spcPct val="35000"/>
                </a:spcAft>
                <a:buClrTx/>
                <a:buSzTx/>
                <a:buFontTx/>
                <a:buNone/>
                <a:defRPr/>
              </a:pPr>
              <a:r>
                <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rPr>
                <a:t>&amp;</a:t>
              </a:r>
              <a:endPar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endParaRPr>
            </a:p>
            <a:p>
              <a:pPr marL="0" marR="0" lvl="0" indent="0" algn="ctr" defTabSz="1066800" rtl="0" eaLnBrk="1" fontAlgn="base" latinLnBrk="0" hangingPunct="1">
                <a:lnSpc>
                  <a:spcPts val="2300"/>
                </a:lnSpc>
                <a:spcBef>
                  <a:spcPct val="0"/>
                </a:spcBef>
                <a:spcAft>
                  <a:spcPct val="35000"/>
                </a:spcAft>
                <a:buClrTx/>
                <a:buSzTx/>
                <a:buFontTx/>
                <a:buNone/>
                <a:defRPr/>
              </a:pPr>
              <a:r>
                <a:rPr kumimoji="1" lang="zh-CN" altLang="en-US"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rPr>
                <a:t>地方</a:t>
              </a:r>
              <a:endParaRPr kumimoji="1" lang="en-US" altLang="zh-CN" sz="28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endParaRPr>
            </a:p>
          </p:txBody>
        </p:sp>
      </p:grpSp>
      <p:sp>
        <p:nvSpPr>
          <p:cNvPr id="34" name="矩形 33"/>
          <p:cNvSpPr/>
          <p:nvPr/>
        </p:nvSpPr>
        <p:spPr>
          <a:xfrm>
            <a:off x="1187624" y="908720"/>
            <a:ext cx="676875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nchor="t">
            <a:spAutoFit/>
          </a:bodyPr>
          <a:lstStyle/>
          <a:p>
            <a:pPr algn="ctr">
              <a:buClr>
                <a:srgbClr val="0000FF"/>
              </a:buClr>
            </a:pPr>
            <a:r>
              <a:rPr lang="zh-CN" altLang="en-US" sz="2800" b="1" noProof="1" smtClean="0">
                <a:solidFill>
                  <a:srgbClr val="FFFF00"/>
                </a:solidFill>
                <a:latin typeface="黑体" panose="02010609060101010101" pitchFamily="49" charset="-122"/>
                <a:ea typeface="黑体" panose="02010609060101010101" pitchFamily="49" charset="-122"/>
                <a:cs typeface="+mn-ea"/>
              </a:rPr>
              <a:t>启示四：</a:t>
            </a:r>
            <a:r>
              <a:rPr lang="zh-CN" altLang="en-US" sz="2800" b="1" dirty="0" smtClean="0">
                <a:solidFill>
                  <a:srgbClr val="FFFF00"/>
                </a:solidFill>
                <a:latin typeface="黑体" panose="02010609060101010101" pitchFamily="49" charset="-122"/>
                <a:ea typeface="黑体" panose="02010609060101010101" pitchFamily="49" charset="-122"/>
              </a:rPr>
              <a:t>明确发展定位应思考的几个关系</a:t>
            </a:r>
            <a:endParaRPr lang="zh-CN" altLang="en-US" sz="2800" b="1" dirty="0" smtClean="0">
              <a:solidFill>
                <a:srgbClr val="FFFF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style.rotation</p:attrName>
                                        </p:attrNameLst>
                                      </p:cBhvr>
                                      <p:tavLst>
                                        <p:tav tm="0">
                                          <p:val>
                                            <p:fltVal val="360"/>
                                          </p:val>
                                        </p:tav>
                                        <p:tav tm="100000">
                                          <p:val>
                                            <p:fltVal val="0"/>
                                          </p:val>
                                        </p:tav>
                                      </p:tavLst>
                                    </p:anim>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 calcmode="lin" valueType="num">
                                      <p:cBhvr>
                                        <p:cTn id="25" dur="500" fill="hold"/>
                                        <p:tgtEl>
                                          <p:spTgt spid="3"/>
                                        </p:tgtEl>
                                        <p:attrNameLst>
                                          <p:attrName>style.rotation</p:attrName>
                                        </p:attrNameLst>
                                      </p:cBhvr>
                                      <p:tavLst>
                                        <p:tav tm="0">
                                          <p:val>
                                            <p:fltVal val="360"/>
                                          </p:val>
                                        </p:tav>
                                        <p:tav tm="100000">
                                          <p:val>
                                            <p:fltVal val="0"/>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 calcmode="lin" valueType="num">
                                      <p:cBhvr>
                                        <p:cTn id="33" dur="500" fill="hold"/>
                                        <p:tgtEl>
                                          <p:spTgt spid="5"/>
                                        </p:tgtEl>
                                        <p:attrNameLst>
                                          <p:attrName>style.rotation</p:attrName>
                                        </p:attrNameLst>
                                      </p:cBhvr>
                                      <p:tavLst>
                                        <p:tav tm="0">
                                          <p:val>
                                            <p:fltVal val="360"/>
                                          </p:val>
                                        </p:tav>
                                        <p:tav tm="100000">
                                          <p:val>
                                            <p:fltVal val="0"/>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 calcmode="lin" valueType="num">
                                      <p:cBhvr>
                                        <p:cTn id="41" dur="500" fill="hold"/>
                                        <p:tgtEl>
                                          <p:spTgt spid="6"/>
                                        </p:tgtEl>
                                        <p:attrNameLst>
                                          <p:attrName>style.rotation</p:attrName>
                                        </p:attrNameLst>
                                      </p:cBhvr>
                                      <p:tavLst>
                                        <p:tav tm="0">
                                          <p:val>
                                            <p:fltVal val="360"/>
                                          </p:val>
                                        </p:tav>
                                        <p:tav tm="100000">
                                          <p:val>
                                            <p:fltVal val="0"/>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 calcmode="lin" valueType="num">
                                      <p:cBhvr>
                                        <p:cTn id="49" dur="500" fill="hold"/>
                                        <p:tgtEl>
                                          <p:spTgt spid="7"/>
                                        </p:tgtEl>
                                        <p:attrNameLst>
                                          <p:attrName>style.rotation</p:attrName>
                                        </p:attrNameLst>
                                      </p:cBhvr>
                                      <p:tavLst>
                                        <p:tav tm="0">
                                          <p:val>
                                            <p:fltVal val="360"/>
                                          </p:val>
                                        </p:tav>
                                        <p:tav tm="100000">
                                          <p:val>
                                            <p:fltVal val="0"/>
                                          </p:val>
                                        </p:tav>
                                      </p:tavLst>
                                    </p:anim>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 calcmode="lin" valueType="num">
                                      <p:cBhvr>
                                        <p:cTn id="57" dur="500" fill="hold"/>
                                        <p:tgtEl>
                                          <p:spTgt spid="8"/>
                                        </p:tgtEl>
                                        <p:attrNameLst>
                                          <p:attrName>style.rotation</p:attrName>
                                        </p:attrNameLst>
                                      </p:cBhvr>
                                      <p:tavLst>
                                        <p:tav tm="0">
                                          <p:val>
                                            <p:fltVal val="360"/>
                                          </p:val>
                                        </p:tav>
                                        <p:tav tm="100000">
                                          <p:val>
                                            <p:fltVal val="0"/>
                                          </p:val>
                                        </p:tav>
                                      </p:tavLst>
                                    </p:anim>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2"/>
          <p:cNvGrpSpPr/>
          <p:nvPr/>
        </p:nvGrpSpPr>
        <p:grpSpPr>
          <a:xfrm>
            <a:off x="468313" y="1484313"/>
            <a:ext cx="5472112" cy="4032250"/>
            <a:chOff x="0" y="0"/>
            <a:chExt cx="4272" cy="2112"/>
          </a:xfrm>
        </p:grpSpPr>
        <p:sp>
          <p:nvSpPr>
            <p:cNvPr id="29698" name="Oval 8"/>
            <p:cNvSpPr/>
            <p:nvPr/>
          </p:nvSpPr>
          <p:spPr>
            <a:xfrm>
              <a:off x="0" y="48"/>
              <a:ext cx="1536" cy="480"/>
            </a:xfrm>
            <a:prstGeom prst="ellipse">
              <a:avLst/>
            </a:prstGeom>
            <a:solidFill>
              <a:srgbClr val="FFFF66"/>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b="1" dirty="0">
                  <a:solidFill>
                    <a:srgbClr val="000099"/>
                  </a:solidFill>
                  <a:latin typeface="黑体" panose="02010609060101010101" pitchFamily="49" charset="-122"/>
                  <a:ea typeface="黑体" panose="02010609060101010101" pitchFamily="49" charset="-122"/>
                </a:rPr>
                <a:t>专业设置 </a:t>
              </a:r>
              <a:endParaRPr lang="zh-CN" altLang="en-US" b="1" dirty="0">
                <a:solidFill>
                  <a:srgbClr val="000099"/>
                </a:solidFill>
                <a:latin typeface="黑体" panose="02010609060101010101" pitchFamily="49" charset="-122"/>
                <a:ea typeface="黑体" panose="02010609060101010101" pitchFamily="49" charset="-122"/>
              </a:endParaRPr>
            </a:p>
          </p:txBody>
        </p:sp>
        <p:sp>
          <p:nvSpPr>
            <p:cNvPr id="29699" name="Oval 9"/>
            <p:cNvSpPr/>
            <p:nvPr/>
          </p:nvSpPr>
          <p:spPr>
            <a:xfrm>
              <a:off x="0" y="576"/>
              <a:ext cx="1536" cy="480"/>
            </a:xfrm>
            <a:prstGeom prst="ellipse">
              <a:avLst/>
            </a:prstGeom>
            <a:solidFill>
              <a:srgbClr val="FFFF66"/>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b="1" dirty="0">
                  <a:solidFill>
                    <a:srgbClr val="003399"/>
                  </a:solidFill>
                  <a:latin typeface="Tahoma" panose="020B0604030504040204" pitchFamily="34" charset="0"/>
                  <a:ea typeface="宋体" panose="02010600030101010101" pitchFamily="2" charset="-122"/>
                </a:rPr>
                <a:t>课程内容</a:t>
              </a:r>
              <a:r>
                <a:rPr lang="zh-CN" altLang="en-US" b="1" dirty="0">
                  <a:solidFill>
                    <a:schemeClr val="bg1"/>
                  </a:solidFill>
                  <a:latin typeface="Tahoma" panose="020B0604030504040204" pitchFamily="34" charset="0"/>
                  <a:ea typeface="宋体" panose="02010600030101010101" pitchFamily="2" charset="-122"/>
                </a:rPr>
                <a:t> </a:t>
              </a:r>
              <a:endParaRPr lang="zh-CN" altLang="en-US" b="1" dirty="0">
                <a:solidFill>
                  <a:schemeClr val="bg1"/>
                </a:solidFill>
                <a:latin typeface="Tahoma" panose="020B0604030504040204" pitchFamily="34" charset="0"/>
                <a:ea typeface="宋体" panose="02010600030101010101" pitchFamily="2" charset="-122"/>
              </a:endParaRPr>
            </a:p>
          </p:txBody>
        </p:sp>
        <p:sp>
          <p:nvSpPr>
            <p:cNvPr id="29700" name="Oval 10"/>
            <p:cNvSpPr/>
            <p:nvPr/>
          </p:nvSpPr>
          <p:spPr>
            <a:xfrm>
              <a:off x="48" y="1104"/>
              <a:ext cx="1536" cy="480"/>
            </a:xfrm>
            <a:prstGeom prst="ellipse">
              <a:avLst/>
            </a:prstGeom>
            <a:solidFill>
              <a:srgbClr val="FFFF66"/>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b="1" dirty="0">
                  <a:solidFill>
                    <a:srgbClr val="003399"/>
                  </a:solidFill>
                  <a:latin typeface="Tahoma" panose="020B0604030504040204" pitchFamily="34" charset="0"/>
                  <a:ea typeface="宋体" panose="02010600030101010101" pitchFamily="2" charset="-122"/>
                </a:rPr>
                <a:t>教学过程</a:t>
              </a:r>
              <a:r>
                <a:rPr lang="zh-CN" altLang="en-US" dirty="0">
                  <a:solidFill>
                    <a:srgbClr val="003399"/>
                  </a:solidFill>
                  <a:latin typeface="Tahoma" panose="020B0604030504040204" pitchFamily="34" charset="0"/>
                  <a:ea typeface="宋体" panose="02010600030101010101" pitchFamily="2" charset="-122"/>
                </a:rPr>
                <a:t> </a:t>
              </a:r>
              <a:endParaRPr lang="zh-CN" altLang="en-US" dirty="0">
                <a:solidFill>
                  <a:srgbClr val="003399"/>
                </a:solidFill>
                <a:latin typeface="Tahoma" panose="020B0604030504040204" pitchFamily="34" charset="0"/>
                <a:ea typeface="宋体" panose="02010600030101010101" pitchFamily="2" charset="-122"/>
              </a:endParaRPr>
            </a:p>
          </p:txBody>
        </p:sp>
        <p:sp>
          <p:nvSpPr>
            <p:cNvPr id="29701" name="Oval 11"/>
            <p:cNvSpPr/>
            <p:nvPr/>
          </p:nvSpPr>
          <p:spPr>
            <a:xfrm>
              <a:off x="48" y="1632"/>
              <a:ext cx="1536" cy="480"/>
            </a:xfrm>
            <a:prstGeom prst="ellipse">
              <a:avLst/>
            </a:prstGeom>
            <a:solidFill>
              <a:srgbClr val="FFFF66"/>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b="1" dirty="0">
                  <a:solidFill>
                    <a:srgbClr val="000099"/>
                  </a:solidFill>
                  <a:latin typeface="黑体" panose="02010609060101010101" pitchFamily="49" charset="-122"/>
                  <a:ea typeface="黑体" panose="02010609060101010101" pitchFamily="49" charset="-122"/>
                </a:rPr>
                <a:t>毕业证书</a:t>
              </a:r>
              <a:endParaRPr lang="zh-CN" altLang="en-US" b="1" dirty="0">
                <a:solidFill>
                  <a:srgbClr val="000099"/>
                </a:solidFill>
                <a:latin typeface="黑体" panose="02010609060101010101" pitchFamily="49" charset="-122"/>
                <a:ea typeface="黑体" panose="02010609060101010101" pitchFamily="49" charset="-122"/>
              </a:endParaRPr>
            </a:p>
          </p:txBody>
        </p:sp>
        <p:sp>
          <p:nvSpPr>
            <p:cNvPr id="29702" name="AutoShape 13"/>
            <p:cNvSpPr/>
            <p:nvPr/>
          </p:nvSpPr>
          <p:spPr>
            <a:xfrm>
              <a:off x="1680" y="96"/>
              <a:ext cx="864" cy="288"/>
            </a:xfrm>
            <a:custGeom>
              <a:avLst/>
              <a:gdLst/>
              <a:ahLst/>
              <a:cxnLst>
                <a:cxn ang="17694720">
                  <a:pos x="0" y="0"/>
                </a:cxn>
                <a:cxn ang="11796480">
                  <a:pos x="0" y="0"/>
                </a:cxn>
                <a:cxn ang="5898240">
                  <a:pos x="0" y="0"/>
                </a:cxn>
                <a:cxn ang="0">
                  <a:pos x="0" y="0"/>
                </a:cxn>
              </a:cxnLst>
              <a:rect l="0" t="0" r="0" b="0"/>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FF66"/>
                </a:gs>
                <a:gs pos="100000">
                  <a:schemeClr val="hlink"/>
                </a:gs>
              </a:gsLst>
              <a:lin ang="0" scaled="1"/>
              <a:tileRect/>
            </a:gradFill>
            <a:ln w="9525" cap="flat" cmpd="sng">
              <a:solidFill>
                <a:schemeClr val="tx1"/>
              </a:solidFill>
              <a:prstDash val="solid"/>
              <a:miter/>
              <a:headEnd type="none" w="med" len="med"/>
              <a:tailEnd type="none" w="med" len="med"/>
            </a:ln>
          </p:spPr>
          <p:txBody>
            <a:bodyPr/>
            <a:lstStyle/>
            <a:p>
              <a:endParaRPr lang="zh-CN" altLang="en-US"/>
            </a:p>
          </p:txBody>
        </p:sp>
        <p:sp>
          <p:nvSpPr>
            <p:cNvPr id="29703" name="AutoShape 14"/>
            <p:cNvSpPr/>
            <p:nvPr/>
          </p:nvSpPr>
          <p:spPr>
            <a:xfrm>
              <a:off x="1728" y="672"/>
              <a:ext cx="864" cy="288"/>
            </a:xfrm>
            <a:custGeom>
              <a:avLst/>
              <a:gdLst/>
              <a:ahLst/>
              <a:cxnLst>
                <a:cxn ang="17694720">
                  <a:pos x="0" y="0"/>
                </a:cxn>
                <a:cxn ang="11796480">
                  <a:pos x="0" y="0"/>
                </a:cxn>
                <a:cxn ang="5898240">
                  <a:pos x="0" y="0"/>
                </a:cxn>
                <a:cxn ang="0">
                  <a:pos x="0" y="0"/>
                </a:cxn>
              </a:cxnLst>
              <a:rect l="0" t="0" r="0" b="0"/>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FF66"/>
                </a:gs>
                <a:gs pos="100000">
                  <a:schemeClr val="hlink"/>
                </a:gs>
              </a:gsLst>
              <a:lin ang="0" scaled="1"/>
              <a:tileRect/>
            </a:gradFill>
            <a:ln w="9525" cap="flat" cmpd="sng">
              <a:solidFill>
                <a:schemeClr val="tx1"/>
              </a:solidFill>
              <a:prstDash val="solid"/>
              <a:miter/>
              <a:headEnd type="none" w="med" len="med"/>
              <a:tailEnd type="none" w="med" len="med"/>
            </a:ln>
          </p:spPr>
          <p:txBody>
            <a:bodyPr/>
            <a:lstStyle/>
            <a:p>
              <a:endParaRPr lang="zh-CN" altLang="en-US"/>
            </a:p>
          </p:txBody>
        </p:sp>
        <p:sp>
          <p:nvSpPr>
            <p:cNvPr id="29704" name="AutoShape 15"/>
            <p:cNvSpPr/>
            <p:nvPr/>
          </p:nvSpPr>
          <p:spPr>
            <a:xfrm>
              <a:off x="1728" y="1200"/>
              <a:ext cx="864" cy="288"/>
            </a:xfrm>
            <a:custGeom>
              <a:avLst/>
              <a:gdLst/>
              <a:ahLst/>
              <a:cxnLst>
                <a:cxn ang="17694720">
                  <a:pos x="0" y="0"/>
                </a:cxn>
                <a:cxn ang="11796480">
                  <a:pos x="0" y="0"/>
                </a:cxn>
                <a:cxn ang="5898240">
                  <a:pos x="0" y="0"/>
                </a:cxn>
                <a:cxn ang="0">
                  <a:pos x="0" y="0"/>
                </a:cxn>
              </a:cxnLst>
              <a:rect l="0" t="0" r="0" b="0"/>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FF66"/>
                </a:gs>
                <a:gs pos="100000">
                  <a:schemeClr val="hlink"/>
                </a:gs>
              </a:gsLst>
              <a:lin ang="0" scaled="1"/>
              <a:tileRect/>
            </a:gradFill>
            <a:ln w="9525" cap="flat" cmpd="sng">
              <a:solidFill>
                <a:schemeClr val="tx1"/>
              </a:solidFill>
              <a:prstDash val="solid"/>
              <a:miter/>
              <a:headEnd type="none" w="med" len="med"/>
              <a:tailEnd type="none" w="med" len="med"/>
            </a:ln>
          </p:spPr>
          <p:txBody>
            <a:bodyPr/>
            <a:lstStyle/>
            <a:p>
              <a:endParaRPr lang="zh-CN" altLang="en-US"/>
            </a:p>
          </p:txBody>
        </p:sp>
        <p:sp>
          <p:nvSpPr>
            <p:cNvPr id="29705" name="AutoShape 16"/>
            <p:cNvSpPr/>
            <p:nvPr/>
          </p:nvSpPr>
          <p:spPr>
            <a:xfrm>
              <a:off x="1728" y="1776"/>
              <a:ext cx="864" cy="288"/>
            </a:xfrm>
            <a:custGeom>
              <a:avLst/>
              <a:gdLst/>
              <a:ahLst/>
              <a:cxnLst>
                <a:cxn ang="17694720">
                  <a:pos x="0" y="0"/>
                </a:cxn>
                <a:cxn ang="11796480">
                  <a:pos x="0" y="0"/>
                </a:cxn>
                <a:cxn ang="5898240">
                  <a:pos x="0" y="0"/>
                </a:cxn>
                <a:cxn ang="0">
                  <a:pos x="0" y="0"/>
                </a:cxn>
              </a:cxnLst>
              <a:rect l="0" t="0" r="0" b="0"/>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FF66"/>
                </a:gs>
                <a:gs pos="100000">
                  <a:schemeClr val="hlink"/>
                </a:gs>
              </a:gsLst>
              <a:lin ang="0" scaled="1"/>
              <a:tileRect/>
            </a:gradFill>
            <a:ln w="9525" cap="flat" cmpd="sng">
              <a:solidFill>
                <a:schemeClr val="tx1"/>
              </a:solidFill>
              <a:prstDash val="solid"/>
              <a:miter/>
              <a:headEnd type="none" w="med" len="med"/>
              <a:tailEnd type="none" w="med" len="med"/>
            </a:ln>
          </p:spPr>
          <p:txBody>
            <a:bodyPr/>
            <a:lstStyle/>
            <a:p>
              <a:endParaRPr lang="zh-CN" altLang="en-US"/>
            </a:p>
          </p:txBody>
        </p:sp>
        <p:sp>
          <p:nvSpPr>
            <p:cNvPr id="29706" name="Oval 18"/>
            <p:cNvSpPr/>
            <p:nvPr/>
          </p:nvSpPr>
          <p:spPr>
            <a:xfrm>
              <a:off x="2688" y="0"/>
              <a:ext cx="1536" cy="480"/>
            </a:xfrm>
            <a:prstGeom prst="ellipse">
              <a:avLst/>
            </a:prstGeom>
            <a:solidFill>
              <a:srgbClr val="99FF33"/>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sz="2000" b="1" dirty="0">
                  <a:solidFill>
                    <a:srgbClr val="CC00FF"/>
                  </a:solidFill>
                  <a:latin typeface="黑体" panose="02010609060101010101" pitchFamily="49" charset="-122"/>
                  <a:ea typeface="黑体" panose="02010609060101010101" pitchFamily="49" charset="-122"/>
                </a:rPr>
                <a:t> 产业需求</a:t>
              </a:r>
              <a:endParaRPr lang="zh-CN" altLang="en-US" sz="2000" b="1" dirty="0">
                <a:solidFill>
                  <a:srgbClr val="CC00FF"/>
                </a:solidFill>
                <a:latin typeface="黑体" panose="02010609060101010101" pitchFamily="49" charset="-122"/>
                <a:ea typeface="黑体" panose="02010609060101010101" pitchFamily="49" charset="-122"/>
              </a:endParaRPr>
            </a:p>
          </p:txBody>
        </p:sp>
        <p:sp>
          <p:nvSpPr>
            <p:cNvPr id="29707" name="Oval 19"/>
            <p:cNvSpPr/>
            <p:nvPr/>
          </p:nvSpPr>
          <p:spPr>
            <a:xfrm>
              <a:off x="2688" y="576"/>
              <a:ext cx="1536" cy="480"/>
            </a:xfrm>
            <a:prstGeom prst="ellipse">
              <a:avLst/>
            </a:prstGeom>
            <a:solidFill>
              <a:srgbClr val="99FF33"/>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b="1" dirty="0">
                  <a:solidFill>
                    <a:srgbClr val="CC00FF"/>
                  </a:solidFill>
                  <a:latin typeface="黑体" panose="02010609060101010101" pitchFamily="49" charset="-122"/>
                  <a:ea typeface="黑体" panose="02010609060101010101" pitchFamily="49" charset="-122"/>
                </a:rPr>
                <a:t> 职业标准</a:t>
              </a:r>
              <a:endParaRPr lang="zh-CN" altLang="en-US" b="1" dirty="0">
                <a:solidFill>
                  <a:srgbClr val="CC00FF"/>
                </a:solidFill>
                <a:latin typeface="黑体" panose="02010609060101010101" pitchFamily="49" charset="-122"/>
                <a:ea typeface="黑体" panose="02010609060101010101" pitchFamily="49" charset="-122"/>
              </a:endParaRPr>
            </a:p>
          </p:txBody>
        </p:sp>
        <p:sp>
          <p:nvSpPr>
            <p:cNvPr id="29708" name="Oval 20"/>
            <p:cNvSpPr/>
            <p:nvPr/>
          </p:nvSpPr>
          <p:spPr>
            <a:xfrm>
              <a:off x="2688" y="1104"/>
              <a:ext cx="1536" cy="480"/>
            </a:xfrm>
            <a:prstGeom prst="ellipse">
              <a:avLst/>
            </a:prstGeom>
            <a:solidFill>
              <a:srgbClr val="99FF33"/>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b="1" dirty="0">
                  <a:solidFill>
                    <a:srgbClr val="CC00FF"/>
                  </a:solidFill>
                  <a:latin typeface="黑体" panose="02010609060101010101" pitchFamily="49" charset="-122"/>
                  <a:ea typeface="黑体" panose="02010609060101010101" pitchFamily="49" charset="-122"/>
                </a:rPr>
                <a:t> 生产过程</a:t>
              </a:r>
              <a:endParaRPr lang="zh-CN" altLang="en-US" b="1" dirty="0">
                <a:solidFill>
                  <a:srgbClr val="CC00FF"/>
                </a:solidFill>
                <a:latin typeface="黑体" panose="02010609060101010101" pitchFamily="49" charset="-122"/>
                <a:ea typeface="黑体" panose="02010609060101010101" pitchFamily="49" charset="-122"/>
              </a:endParaRPr>
            </a:p>
          </p:txBody>
        </p:sp>
        <p:sp>
          <p:nvSpPr>
            <p:cNvPr id="29709" name="Oval 21"/>
            <p:cNvSpPr/>
            <p:nvPr/>
          </p:nvSpPr>
          <p:spPr>
            <a:xfrm>
              <a:off x="2736" y="1632"/>
              <a:ext cx="1536" cy="480"/>
            </a:xfrm>
            <a:prstGeom prst="ellipse">
              <a:avLst/>
            </a:prstGeom>
            <a:solidFill>
              <a:srgbClr val="99FF33"/>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sz="2000" b="1" dirty="0" smtClean="0">
                  <a:solidFill>
                    <a:srgbClr val="CC00FF"/>
                  </a:solidFill>
                  <a:latin typeface="黑体" panose="02010609060101010101" pitchFamily="49" charset="-122"/>
                  <a:ea typeface="黑体" panose="02010609060101010101" pitchFamily="49" charset="-122"/>
                </a:rPr>
                <a:t>职</a:t>
              </a:r>
              <a:r>
                <a:rPr lang="zh-CN" altLang="en-US" sz="2000" b="1" dirty="0">
                  <a:solidFill>
                    <a:srgbClr val="CC00FF"/>
                  </a:solidFill>
                  <a:latin typeface="黑体" panose="02010609060101010101" pitchFamily="49" charset="-122"/>
                  <a:ea typeface="黑体" panose="02010609060101010101" pitchFamily="49" charset="-122"/>
                </a:rPr>
                <a:t>业资格证书</a:t>
              </a:r>
              <a:endParaRPr lang="zh-CN" altLang="en-US" sz="2000" b="1" dirty="0">
                <a:solidFill>
                  <a:srgbClr val="CC00FF"/>
                </a:solidFill>
                <a:latin typeface="黑体" panose="02010609060101010101" pitchFamily="49" charset="-122"/>
                <a:ea typeface="黑体" panose="02010609060101010101" pitchFamily="49" charset="-122"/>
              </a:endParaRPr>
            </a:p>
          </p:txBody>
        </p:sp>
      </p:grpSp>
      <p:sp>
        <p:nvSpPr>
          <p:cNvPr id="29710" name="Rectangle 15"/>
          <p:cNvSpPr>
            <a:spLocks noGrp="1"/>
          </p:cNvSpPr>
          <p:nvPr>
            <p:ph type="title"/>
          </p:nvPr>
        </p:nvSpPr>
        <p:spPr>
          <a:xfrm>
            <a:off x="917575" y="134938"/>
            <a:ext cx="8229600" cy="1285875"/>
          </a:xfrm>
        </p:spPr>
        <p:txBody>
          <a:bodyPr wrap="square" lIns="91440" tIns="45720" rIns="91440" bIns="45720" anchor="b"/>
          <a:lstStyle/>
          <a:p>
            <a:endParaRPr lang="zh-CN" altLang="en-US" sz="4000" dirty="0">
              <a:solidFill>
                <a:srgbClr val="FF0000"/>
              </a:solidFill>
            </a:endParaRPr>
          </a:p>
        </p:txBody>
      </p:sp>
      <p:sp>
        <p:nvSpPr>
          <p:cNvPr id="29711" name="Oval 16"/>
          <p:cNvSpPr/>
          <p:nvPr/>
        </p:nvSpPr>
        <p:spPr>
          <a:xfrm>
            <a:off x="395288" y="5661025"/>
            <a:ext cx="2232025" cy="863600"/>
          </a:xfrm>
          <a:prstGeom prst="ellipse">
            <a:avLst/>
          </a:prstGeom>
          <a:solidFill>
            <a:srgbClr val="FFFF00"/>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b="1" dirty="0">
                <a:solidFill>
                  <a:srgbClr val="003399"/>
                </a:solidFill>
                <a:latin typeface="Tahoma" panose="020B0604030504040204" pitchFamily="34" charset="0"/>
                <a:ea typeface="宋体" panose="02010600030101010101" pitchFamily="2" charset="-122"/>
              </a:rPr>
              <a:t>职业教育</a:t>
            </a:r>
            <a:endParaRPr lang="zh-CN" altLang="en-US" b="1" dirty="0">
              <a:solidFill>
                <a:srgbClr val="003399"/>
              </a:solidFill>
              <a:latin typeface="Tahoma" panose="020B0604030504040204" pitchFamily="34" charset="0"/>
              <a:ea typeface="宋体" panose="02010600030101010101" pitchFamily="2" charset="-122"/>
            </a:endParaRPr>
          </a:p>
        </p:txBody>
      </p:sp>
      <p:sp>
        <p:nvSpPr>
          <p:cNvPr id="29712" name="Oval 17"/>
          <p:cNvSpPr/>
          <p:nvPr/>
        </p:nvSpPr>
        <p:spPr>
          <a:xfrm>
            <a:off x="3851275" y="5734050"/>
            <a:ext cx="2232025" cy="863600"/>
          </a:xfrm>
          <a:prstGeom prst="ellipse">
            <a:avLst/>
          </a:prstGeom>
          <a:solidFill>
            <a:srgbClr val="00FF00"/>
          </a:solidFill>
          <a:ln w="9525" cap="flat" cmpd="sng">
            <a:solidFill>
              <a:schemeClr val="tx1"/>
            </a:solidFill>
            <a:prstDash val="solid"/>
            <a:round/>
            <a:headEnd type="none" w="med" len="med"/>
            <a:tailEnd type="none" w="med" len="med"/>
          </a:ln>
        </p:spPr>
        <p:txBody>
          <a:bodyPr wrap="none" anchor="ctr"/>
          <a:lstStyle/>
          <a:p>
            <a:pPr>
              <a:buClrTx/>
              <a:buFont typeface="Wingdings" panose="05000000000000000000" pitchFamily="2" charset="2"/>
              <a:buNone/>
            </a:pPr>
            <a:r>
              <a:rPr lang="zh-CN" altLang="en-US" b="1" dirty="0">
                <a:solidFill>
                  <a:srgbClr val="FF00FF"/>
                </a:solidFill>
                <a:latin typeface="Tahoma" panose="020B0604030504040204" pitchFamily="34" charset="0"/>
                <a:ea typeface="宋体" panose="02010600030101010101" pitchFamily="2" charset="-122"/>
              </a:rPr>
              <a:t> 终身学习</a:t>
            </a:r>
            <a:endParaRPr lang="zh-CN" altLang="en-US" b="1" dirty="0">
              <a:solidFill>
                <a:srgbClr val="FF00FF"/>
              </a:solidFill>
              <a:latin typeface="Tahoma" panose="020B0604030504040204" pitchFamily="34" charset="0"/>
              <a:ea typeface="宋体" panose="02010600030101010101" pitchFamily="2" charset="-122"/>
            </a:endParaRPr>
          </a:p>
        </p:txBody>
      </p:sp>
      <p:sp>
        <p:nvSpPr>
          <p:cNvPr id="29713" name="Rectangle 18"/>
          <p:cNvSpPr/>
          <p:nvPr/>
        </p:nvSpPr>
        <p:spPr>
          <a:xfrm>
            <a:off x="6156325" y="1628775"/>
            <a:ext cx="2736850" cy="7207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a:buClrTx/>
              <a:buFont typeface="Wingdings" panose="05000000000000000000" pitchFamily="2" charset="2"/>
              <a:buNone/>
            </a:pPr>
            <a:r>
              <a:rPr lang="zh-CN" altLang="en-US" b="1" dirty="0">
                <a:latin typeface="Tahoma" panose="020B0604030504040204" pitchFamily="34" charset="0"/>
                <a:ea typeface="宋体" panose="02010600030101010101" pitchFamily="2" charset="-122"/>
              </a:rPr>
              <a:t>产教融合</a:t>
            </a:r>
            <a:endParaRPr lang="zh-CN" altLang="en-US" b="1" dirty="0">
              <a:latin typeface="Tahoma" panose="020B0604030504040204" pitchFamily="34" charset="0"/>
              <a:ea typeface="宋体" panose="02010600030101010101" pitchFamily="2" charset="-122"/>
            </a:endParaRPr>
          </a:p>
        </p:txBody>
      </p:sp>
      <p:sp>
        <p:nvSpPr>
          <p:cNvPr id="29714" name="Rectangle 19"/>
          <p:cNvSpPr/>
          <p:nvPr/>
        </p:nvSpPr>
        <p:spPr>
          <a:xfrm>
            <a:off x="6156325" y="2636838"/>
            <a:ext cx="2736850" cy="7207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a:buClrTx/>
              <a:buFont typeface="Wingdings" panose="05000000000000000000" pitchFamily="2" charset="2"/>
              <a:buNone/>
            </a:pPr>
            <a:r>
              <a:rPr lang="zh-CN" altLang="en-US" b="1" dirty="0">
                <a:latin typeface="Tahoma" panose="020B0604030504040204" pitchFamily="34" charset="0"/>
                <a:ea typeface="宋体" panose="02010600030101010101" pitchFamily="2" charset="-122"/>
              </a:rPr>
              <a:t>新专业课程体系</a:t>
            </a:r>
            <a:endParaRPr lang="zh-CN" altLang="en-US" b="1" dirty="0">
              <a:latin typeface="Tahoma" panose="020B0604030504040204" pitchFamily="34" charset="0"/>
              <a:ea typeface="宋体" panose="02010600030101010101" pitchFamily="2" charset="-122"/>
            </a:endParaRPr>
          </a:p>
        </p:txBody>
      </p:sp>
      <p:sp>
        <p:nvSpPr>
          <p:cNvPr id="29715" name="Rectangle 20"/>
          <p:cNvSpPr/>
          <p:nvPr/>
        </p:nvSpPr>
        <p:spPr>
          <a:xfrm>
            <a:off x="6084888" y="3644900"/>
            <a:ext cx="2736850" cy="7207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a:buClrTx/>
              <a:buFont typeface="Wingdings" panose="05000000000000000000" pitchFamily="2" charset="2"/>
              <a:buNone/>
            </a:pPr>
            <a:r>
              <a:rPr lang="zh-CN" altLang="en-US" b="1" dirty="0">
                <a:latin typeface="Tahoma" panose="020B0604030504040204" pitchFamily="34" charset="0"/>
                <a:ea typeface="宋体" panose="02010600030101010101" pitchFamily="2" charset="-122"/>
              </a:rPr>
              <a:t>人才培养模式</a:t>
            </a:r>
            <a:endParaRPr lang="zh-CN" altLang="en-US" b="1" dirty="0">
              <a:latin typeface="Tahoma" panose="020B0604030504040204" pitchFamily="34" charset="0"/>
              <a:ea typeface="宋体" panose="02010600030101010101" pitchFamily="2" charset="-122"/>
            </a:endParaRPr>
          </a:p>
        </p:txBody>
      </p:sp>
      <p:sp>
        <p:nvSpPr>
          <p:cNvPr id="29716" name="Rectangle 21"/>
          <p:cNvSpPr/>
          <p:nvPr/>
        </p:nvSpPr>
        <p:spPr>
          <a:xfrm>
            <a:off x="6156325" y="4652963"/>
            <a:ext cx="2736850" cy="7207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a:buClrTx/>
              <a:buFont typeface="Wingdings" panose="05000000000000000000" pitchFamily="2" charset="2"/>
              <a:buNone/>
            </a:pPr>
            <a:r>
              <a:rPr lang="zh-CN" altLang="en-US" b="1" dirty="0">
                <a:latin typeface="Arial" panose="020B0604020202020204" pitchFamily="34" charset="0"/>
                <a:ea typeface="宋体" panose="02010600030101010101" pitchFamily="2" charset="-122"/>
              </a:rPr>
              <a:t>“</a:t>
            </a:r>
            <a:r>
              <a:rPr lang="zh-CN" altLang="en-US" b="1" dirty="0">
                <a:latin typeface="Tahoma" panose="020B0604030504040204" pitchFamily="34" charset="0"/>
                <a:ea typeface="宋体" panose="02010600030101010101" pitchFamily="2" charset="-122"/>
              </a:rPr>
              <a:t>双证书</a:t>
            </a:r>
            <a:r>
              <a:rPr lang="zh-CN" altLang="en-US" b="1" dirty="0">
                <a:latin typeface="Arial" panose="020B0604020202020204" pitchFamily="34" charset="0"/>
                <a:ea typeface="宋体" panose="02010600030101010101" pitchFamily="2" charset="-122"/>
              </a:rPr>
              <a:t>”</a:t>
            </a:r>
            <a:r>
              <a:rPr lang="zh-CN" altLang="en-US" b="1" dirty="0">
                <a:latin typeface="Tahoma" panose="020B0604030504040204" pitchFamily="34" charset="0"/>
                <a:ea typeface="宋体" panose="02010600030101010101" pitchFamily="2" charset="-122"/>
              </a:rPr>
              <a:t>制度</a:t>
            </a:r>
            <a:endParaRPr lang="zh-CN" altLang="en-US" b="1" dirty="0">
              <a:latin typeface="Tahoma" panose="020B0604030504040204" pitchFamily="34" charset="0"/>
              <a:ea typeface="宋体" panose="02010600030101010101" pitchFamily="2" charset="-122"/>
            </a:endParaRPr>
          </a:p>
        </p:txBody>
      </p:sp>
      <p:sp>
        <p:nvSpPr>
          <p:cNvPr id="29717" name="Rectangle 22"/>
          <p:cNvSpPr/>
          <p:nvPr/>
        </p:nvSpPr>
        <p:spPr>
          <a:xfrm>
            <a:off x="6156325" y="5805488"/>
            <a:ext cx="2736850" cy="7207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a:buClrTx/>
              <a:buFont typeface="Wingdings" panose="05000000000000000000" pitchFamily="2" charset="2"/>
              <a:buNone/>
            </a:pPr>
            <a:r>
              <a:rPr lang="zh-CN" altLang="en-US" b="1" dirty="0">
                <a:latin typeface="Tahoma" panose="020B0604030504040204" pitchFamily="34" charset="0"/>
                <a:ea typeface="宋体" panose="02010600030101010101" pitchFamily="2" charset="-122"/>
              </a:rPr>
              <a:t>构建</a:t>
            </a:r>
            <a:r>
              <a:rPr lang="zh-CN" altLang="en-US" b="1" dirty="0">
                <a:latin typeface="Arial" panose="020B0604020202020204" pitchFamily="34" charset="0"/>
                <a:ea typeface="宋体" panose="02010600030101010101" pitchFamily="2" charset="-122"/>
              </a:rPr>
              <a:t>“</a:t>
            </a:r>
            <a:r>
              <a:rPr lang="zh-CN" altLang="en-US" b="1" dirty="0">
                <a:latin typeface="Tahoma" panose="020B0604030504040204" pitchFamily="34" charset="0"/>
                <a:ea typeface="宋体" panose="02010600030101010101" pitchFamily="2" charset="-122"/>
              </a:rPr>
              <a:t>立交桥</a:t>
            </a:r>
            <a:r>
              <a:rPr lang="zh-CN" altLang="en-US" b="1" dirty="0">
                <a:latin typeface="Arial" panose="020B0604020202020204" pitchFamily="34" charset="0"/>
                <a:ea typeface="宋体" panose="02010600030101010101" pitchFamily="2" charset="-122"/>
              </a:rPr>
              <a:t>”</a:t>
            </a:r>
            <a:endParaRPr lang="zh-CN" altLang="en-US" b="1" dirty="0">
              <a:latin typeface="Tahoma" panose="020B0604030504040204" pitchFamily="34" charset="0"/>
              <a:ea typeface="宋体" panose="02010600030101010101" pitchFamily="2" charset="-122"/>
            </a:endParaRPr>
          </a:p>
        </p:txBody>
      </p:sp>
      <p:sp>
        <p:nvSpPr>
          <p:cNvPr id="29718" name="Line 23"/>
          <p:cNvSpPr/>
          <p:nvPr/>
        </p:nvSpPr>
        <p:spPr>
          <a:xfrm>
            <a:off x="2700338" y="6021388"/>
            <a:ext cx="1008062" cy="0"/>
          </a:xfrm>
          <a:prstGeom prst="line">
            <a:avLst/>
          </a:prstGeom>
          <a:ln w="9525" cap="flat" cmpd="sng">
            <a:solidFill>
              <a:schemeClr val="tx1"/>
            </a:solidFill>
            <a:prstDash val="solid"/>
            <a:round/>
            <a:headEnd type="none" w="med" len="med"/>
            <a:tailEnd type="triangle" w="med" len="med"/>
          </a:ln>
        </p:spPr>
        <p:txBody>
          <a:bodyPr anchor="t"/>
          <a:lstStyle/>
          <a:p>
            <a:endParaRPr lang="zh-CN" altLang="en-US">
              <a:latin typeface="Tahoma" panose="020B0604030504040204" pitchFamily="34" charset="0"/>
              <a:ea typeface="宋体" panose="02010600030101010101" pitchFamily="2" charset="-122"/>
            </a:endParaRPr>
          </a:p>
        </p:txBody>
      </p:sp>
      <p:sp>
        <p:nvSpPr>
          <p:cNvPr id="29719" name="Line 24"/>
          <p:cNvSpPr/>
          <p:nvPr/>
        </p:nvSpPr>
        <p:spPr>
          <a:xfrm>
            <a:off x="2700338" y="6237288"/>
            <a:ext cx="1008062" cy="0"/>
          </a:xfrm>
          <a:prstGeom prst="line">
            <a:avLst/>
          </a:prstGeom>
          <a:ln w="9525" cap="flat" cmpd="sng">
            <a:solidFill>
              <a:schemeClr val="tx1"/>
            </a:solidFill>
            <a:prstDash val="solid"/>
            <a:round/>
            <a:headEnd type="none" w="med" len="med"/>
            <a:tailEnd type="triangle" w="med" len="med"/>
          </a:ln>
        </p:spPr>
        <p:txBody>
          <a:bodyPr anchor="t"/>
          <a:lstStyle/>
          <a:p>
            <a:endParaRPr lang="zh-CN" altLang="en-US">
              <a:latin typeface="Tahoma" panose="020B0604030504040204" pitchFamily="34" charset="0"/>
              <a:ea typeface="宋体" panose="02010600030101010101" pitchFamily="2" charset="-122"/>
            </a:endParaRPr>
          </a:p>
        </p:txBody>
      </p:sp>
      <p:sp>
        <p:nvSpPr>
          <p:cNvPr id="25" name="矩形 24"/>
          <p:cNvSpPr/>
          <p:nvPr/>
        </p:nvSpPr>
        <p:spPr>
          <a:xfrm>
            <a:off x="683568" y="836712"/>
            <a:ext cx="7560840"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nchor="t">
            <a:spAutoFit/>
          </a:bodyPr>
          <a:lstStyle/>
          <a:p>
            <a:pPr lvl="0" algn="ctr">
              <a:buClr>
                <a:srgbClr val="0000FF"/>
              </a:buClr>
            </a:pPr>
            <a:r>
              <a:rPr lang="zh-CN" altLang="en-US" sz="2800" b="1" noProof="1" smtClean="0">
                <a:solidFill>
                  <a:srgbClr val="FFFF00"/>
                </a:solidFill>
                <a:latin typeface="黑体" panose="02010609060101010101" pitchFamily="49" charset="-122"/>
                <a:ea typeface="黑体" panose="02010609060101010101" pitchFamily="49" charset="-122"/>
                <a:cs typeface="+mn-ea"/>
              </a:rPr>
              <a:t>启示五：</a:t>
            </a:r>
            <a:r>
              <a:rPr lang="zh-CN" altLang="en-US" sz="2800" dirty="0" smtClean="0">
                <a:solidFill>
                  <a:srgbClr val="FFFF00"/>
                </a:solidFill>
                <a:latin typeface="黑体" panose="02010609060101010101" pitchFamily="49" charset="-122"/>
                <a:ea typeface="黑体" panose="02010609060101010101" pitchFamily="49" charset="-122"/>
              </a:rPr>
              <a:t>促进内涵发展必须强化“五个对接”</a:t>
            </a:r>
            <a:endParaRPr lang="zh-CN" altLang="en-US"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AutoShape 3"/>
          <p:cNvSpPr/>
          <p:nvPr/>
        </p:nvSpPr>
        <p:spPr>
          <a:xfrm>
            <a:off x="2700338" y="2709863"/>
            <a:ext cx="3311525" cy="2663825"/>
          </a:xfrm>
          <a:custGeom>
            <a:avLst/>
            <a:gdLst>
              <a:gd name="txL" fmla="*/ 0 w 21600"/>
              <a:gd name="txT" fmla="*/ 0 h 21600"/>
              <a:gd name="txR" fmla="*/ 21600 w 21600"/>
              <a:gd name="txB" fmla="*/ 21600 h 21600"/>
            </a:gdLst>
            <a:ahLst/>
            <a:cxnLst>
              <a:cxn ang="0">
                <a:pos x="2147483647" y="2147483647"/>
              </a:cxn>
              <a:cxn ang="5898240">
                <a:pos x="2147483647" y="2147483647"/>
              </a:cxn>
              <a:cxn ang="11796480">
                <a:pos x="0" y="2147483647"/>
              </a:cxn>
              <a:cxn ang="17694720">
                <a:pos x="2147483647" y="0"/>
              </a:cxn>
            </a:cxnLst>
            <a:rect l="txL" t="txT" r="txR" b="txB"/>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lnTo>
                  <a:pt x="5400" y="5400"/>
                </a:lnTo>
                <a:close/>
              </a:path>
            </a:pathLst>
          </a:custGeom>
          <a:gradFill rotWithShape="1">
            <a:gsLst>
              <a:gs pos="0">
                <a:schemeClr val="bg1"/>
              </a:gs>
              <a:gs pos="100000">
                <a:srgbClr val="0099CC"/>
              </a:gs>
            </a:gsLst>
            <a:path path="rect">
              <a:fillToRect l="50000" t="50000" r="50000" b="50000"/>
            </a:path>
            <a:tileRect/>
          </a:gradFill>
          <a:ln w="9525" cap="flat" cmpd="sng">
            <a:solidFill>
              <a:srgbClr val="6699FF"/>
            </a:solidFill>
            <a:prstDash val="solid"/>
            <a:miter/>
            <a:headEnd type="none" w="med" len="med"/>
            <a:tailEnd type="none" w="med" len="med"/>
          </a:ln>
        </p:spPr>
        <p:txBody>
          <a:bodyPr wrap="none" anchor="ctr"/>
          <a:lstStyle/>
          <a:p>
            <a:pPr marL="342900" indent="-342900">
              <a:lnSpc>
                <a:spcPct val="110000"/>
              </a:lnSpc>
              <a:spcBef>
                <a:spcPct val="20000"/>
              </a:spcBef>
              <a:buClrTx/>
              <a:buFont typeface="Wingdings" panose="05000000000000000000" pitchFamily="2" charset="2"/>
              <a:buNone/>
            </a:pPr>
            <a:r>
              <a:rPr lang="zh-CN" altLang="en-US" sz="3600" b="1" dirty="0">
                <a:solidFill>
                  <a:srgbClr val="CC0000"/>
                </a:solidFill>
                <a:latin typeface="Tahoma" panose="020B0604030504040204" pitchFamily="34" charset="0"/>
                <a:ea typeface="黑体" panose="02010609060101010101" pitchFamily="49" charset="-122"/>
              </a:rPr>
              <a:t>        合作</a:t>
            </a:r>
            <a:endParaRPr lang="zh-CN" altLang="en-US" sz="3600" b="1" dirty="0">
              <a:solidFill>
                <a:srgbClr val="CC0000"/>
              </a:solidFill>
              <a:latin typeface="Tahoma" panose="020B0604030504040204" pitchFamily="34" charset="0"/>
              <a:ea typeface="黑体" panose="02010609060101010101" pitchFamily="49" charset="-122"/>
            </a:endParaRPr>
          </a:p>
          <a:p>
            <a:pPr marL="342900" indent="-342900">
              <a:lnSpc>
                <a:spcPct val="110000"/>
              </a:lnSpc>
              <a:spcBef>
                <a:spcPct val="20000"/>
              </a:spcBef>
              <a:buClrTx/>
              <a:buFont typeface="Wingdings" panose="05000000000000000000" pitchFamily="2" charset="2"/>
              <a:buNone/>
            </a:pPr>
            <a:r>
              <a:rPr lang="zh-CN" altLang="en-US" sz="3600" b="1" dirty="0">
                <a:solidFill>
                  <a:schemeClr val="accent2"/>
                </a:solidFill>
                <a:latin typeface="Tahoma" panose="020B0604030504040204" pitchFamily="34" charset="0"/>
                <a:ea typeface="黑体" panose="02010609060101010101" pitchFamily="49" charset="-122"/>
              </a:rPr>
              <a:t>        开放</a:t>
            </a:r>
            <a:endParaRPr lang="zh-CN" altLang="en-US" sz="3600" b="1" dirty="0">
              <a:solidFill>
                <a:schemeClr val="accent2"/>
              </a:solidFill>
              <a:latin typeface="Tahoma" panose="020B0604030504040204" pitchFamily="34" charset="0"/>
              <a:ea typeface="黑体" panose="02010609060101010101" pitchFamily="49" charset="-122"/>
            </a:endParaRPr>
          </a:p>
        </p:txBody>
      </p:sp>
      <p:sp>
        <p:nvSpPr>
          <p:cNvPr id="32770" name="Rectangle 4"/>
          <p:cNvSpPr/>
          <p:nvPr/>
        </p:nvSpPr>
        <p:spPr>
          <a:xfrm>
            <a:off x="2628900" y="1773238"/>
            <a:ext cx="3384550" cy="863600"/>
          </a:xfrm>
          <a:prstGeom prst="rect">
            <a:avLst/>
          </a:prstGeom>
          <a:noFill/>
          <a:ln w="9525">
            <a:noFill/>
          </a:ln>
        </p:spPr>
        <p:txBody>
          <a:bodyPr wrap="none" anchor="ctr"/>
          <a:lstStyle/>
          <a:p>
            <a:pPr>
              <a:buClrTx/>
              <a:buFont typeface="Wingdings" panose="05000000000000000000" pitchFamily="2" charset="2"/>
              <a:buNone/>
            </a:pPr>
            <a:r>
              <a:rPr lang="zh-CN" altLang="en-US" sz="3200" b="1" dirty="0">
                <a:solidFill>
                  <a:schemeClr val="bg1"/>
                </a:solidFill>
                <a:latin typeface="Tahoma" panose="020B0604030504040204" pitchFamily="34" charset="0"/>
                <a:ea typeface="宋体" panose="02010600030101010101" pitchFamily="2" charset="-122"/>
              </a:rPr>
              <a:t>校企（行/社)合作</a:t>
            </a:r>
            <a:endParaRPr lang="zh-CN" altLang="en-US" sz="3200" b="1" dirty="0">
              <a:solidFill>
                <a:schemeClr val="bg1"/>
              </a:solidFill>
              <a:latin typeface="Tahoma" panose="020B0604030504040204" pitchFamily="34" charset="0"/>
              <a:ea typeface="宋体" panose="02010600030101010101" pitchFamily="2" charset="-122"/>
            </a:endParaRPr>
          </a:p>
        </p:txBody>
      </p:sp>
      <p:sp>
        <p:nvSpPr>
          <p:cNvPr id="32771" name="Rectangle 5"/>
          <p:cNvSpPr/>
          <p:nvPr/>
        </p:nvSpPr>
        <p:spPr>
          <a:xfrm>
            <a:off x="6156325" y="3717925"/>
            <a:ext cx="2232025" cy="719138"/>
          </a:xfrm>
          <a:prstGeom prst="rect">
            <a:avLst/>
          </a:prstGeom>
          <a:noFill/>
          <a:ln w="9525">
            <a:noFill/>
          </a:ln>
        </p:spPr>
        <p:txBody>
          <a:bodyPr wrap="none" anchor="ctr"/>
          <a:lstStyle/>
          <a:p>
            <a:pPr>
              <a:buClrTx/>
              <a:buFont typeface="Wingdings" panose="05000000000000000000" pitchFamily="2" charset="2"/>
              <a:buNone/>
            </a:pPr>
            <a:r>
              <a:rPr lang="zh-CN" altLang="en-US" sz="3200" b="1" dirty="0">
                <a:solidFill>
                  <a:schemeClr val="bg1"/>
                </a:solidFill>
                <a:latin typeface="Tahoma" panose="020B0604030504040204" pitchFamily="34" charset="0"/>
                <a:ea typeface="宋体" panose="02010600030101010101" pitchFamily="2" charset="-122"/>
              </a:rPr>
              <a:t>校校合作</a:t>
            </a:r>
            <a:endParaRPr lang="zh-CN" altLang="en-US" sz="3200" b="1" dirty="0">
              <a:solidFill>
                <a:schemeClr val="bg1"/>
              </a:solidFill>
              <a:latin typeface="Tahoma" panose="020B0604030504040204" pitchFamily="34" charset="0"/>
              <a:ea typeface="宋体" panose="02010600030101010101" pitchFamily="2" charset="-122"/>
            </a:endParaRPr>
          </a:p>
        </p:txBody>
      </p:sp>
      <p:sp>
        <p:nvSpPr>
          <p:cNvPr id="32772" name="Rectangle 6"/>
          <p:cNvSpPr/>
          <p:nvPr/>
        </p:nvSpPr>
        <p:spPr>
          <a:xfrm>
            <a:off x="3347864" y="5373216"/>
            <a:ext cx="2951162" cy="720725"/>
          </a:xfrm>
          <a:prstGeom prst="rect">
            <a:avLst/>
          </a:prstGeom>
          <a:noFill/>
          <a:ln w="9525">
            <a:noFill/>
          </a:ln>
        </p:spPr>
        <p:txBody>
          <a:bodyPr wrap="none" anchor="ctr"/>
          <a:lstStyle/>
          <a:p>
            <a:pPr>
              <a:buClrTx/>
              <a:buFont typeface="Wingdings" panose="05000000000000000000" pitchFamily="2" charset="2"/>
              <a:buNone/>
            </a:pPr>
            <a:r>
              <a:rPr lang="zh-CN" altLang="en-US" sz="3200" b="1" dirty="0">
                <a:solidFill>
                  <a:schemeClr val="bg1"/>
                </a:solidFill>
                <a:latin typeface="Tahoma" panose="020B0604030504040204" pitchFamily="34" charset="0"/>
                <a:ea typeface="宋体" panose="02010600030101010101" pitchFamily="2" charset="-122"/>
              </a:rPr>
              <a:t>区域合作</a:t>
            </a:r>
            <a:endParaRPr lang="zh-CN" altLang="en-US" sz="3200" b="1" dirty="0">
              <a:solidFill>
                <a:schemeClr val="bg1"/>
              </a:solidFill>
              <a:latin typeface="Tahoma" panose="020B0604030504040204" pitchFamily="34" charset="0"/>
              <a:ea typeface="宋体" panose="02010600030101010101" pitchFamily="2" charset="-122"/>
            </a:endParaRPr>
          </a:p>
        </p:txBody>
      </p:sp>
      <p:sp>
        <p:nvSpPr>
          <p:cNvPr id="32773" name="Rectangle 7"/>
          <p:cNvSpPr/>
          <p:nvPr/>
        </p:nvSpPr>
        <p:spPr>
          <a:xfrm>
            <a:off x="757238" y="3575050"/>
            <a:ext cx="1943100" cy="790575"/>
          </a:xfrm>
          <a:prstGeom prst="rect">
            <a:avLst/>
          </a:prstGeom>
          <a:noFill/>
          <a:ln w="9525">
            <a:noFill/>
          </a:ln>
        </p:spPr>
        <p:txBody>
          <a:bodyPr wrap="none" anchor="ctr"/>
          <a:lstStyle/>
          <a:p>
            <a:pPr>
              <a:buClrTx/>
              <a:buFont typeface="Wingdings" panose="05000000000000000000" pitchFamily="2" charset="2"/>
              <a:buNone/>
            </a:pPr>
            <a:r>
              <a:rPr lang="zh-CN" altLang="en-US" sz="3200" b="1" dirty="0">
                <a:solidFill>
                  <a:schemeClr val="bg1"/>
                </a:solidFill>
                <a:latin typeface="Tahoma" panose="020B0604030504040204" pitchFamily="34" charset="0"/>
                <a:ea typeface="宋体" panose="02010600030101010101" pitchFamily="2" charset="-122"/>
              </a:rPr>
              <a:t>中外合作</a:t>
            </a:r>
            <a:endParaRPr lang="zh-CN" altLang="en-US" sz="3200" b="1" dirty="0">
              <a:solidFill>
                <a:schemeClr val="bg1"/>
              </a:solidFill>
              <a:latin typeface="Tahoma" panose="020B0604030504040204" pitchFamily="34" charset="0"/>
              <a:ea typeface="宋体" panose="02010600030101010101" pitchFamily="2" charset="-122"/>
            </a:endParaRPr>
          </a:p>
        </p:txBody>
      </p:sp>
      <p:sp>
        <p:nvSpPr>
          <p:cNvPr id="32774" name="Rectangle 8"/>
          <p:cNvSpPr/>
          <p:nvPr/>
        </p:nvSpPr>
        <p:spPr>
          <a:xfrm>
            <a:off x="1763688" y="1556792"/>
            <a:ext cx="790575" cy="1584325"/>
          </a:xfrm>
          <a:prstGeom prst="rect">
            <a:avLst/>
          </a:prstGeom>
          <a:noFill/>
          <a:ln w="9525">
            <a:noFill/>
          </a:ln>
        </p:spPr>
        <p:txBody>
          <a:bodyPr wrap="none" anchor="ctr"/>
          <a:lstStyle/>
          <a:p>
            <a:pPr>
              <a:buClrTx/>
              <a:buFont typeface="Wingdings" panose="05000000000000000000" pitchFamily="2" charset="2"/>
              <a:buNone/>
            </a:pPr>
            <a:r>
              <a:rPr lang="zh-CN" altLang="en-US" b="1" dirty="0">
                <a:solidFill>
                  <a:schemeClr val="bg1"/>
                </a:solidFill>
                <a:latin typeface="Tahoma" panose="020B0604030504040204" pitchFamily="34" charset="0"/>
                <a:ea typeface="宋体" panose="02010600030101010101" pitchFamily="2" charset="-122"/>
              </a:rPr>
              <a:t>政府</a:t>
            </a:r>
            <a:endParaRPr lang="zh-CN" altLang="en-US" b="1" dirty="0">
              <a:solidFill>
                <a:schemeClr val="bg1"/>
              </a:solidFill>
              <a:latin typeface="Tahoma" panose="020B0604030504040204" pitchFamily="34" charset="0"/>
              <a:ea typeface="宋体" panose="02010600030101010101" pitchFamily="2" charset="-122"/>
            </a:endParaRPr>
          </a:p>
          <a:p>
            <a:pPr>
              <a:buClrTx/>
              <a:buFont typeface="Wingdings" panose="05000000000000000000" pitchFamily="2" charset="2"/>
              <a:buNone/>
            </a:pPr>
            <a:r>
              <a:rPr lang="zh-CN" altLang="en-US" b="1" dirty="0">
                <a:solidFill>
                  <a:schemeClr val="bg1"/>
                </a:solidFill>
                <a:latin typeface="Tahoma" panose="020B0604030504040204" pitchFamily="34" charset="0"/>
                <a:ea typeface="宋体" panose="02010600030101010101" pitchFamily="2" charset="-122"/>
              </a:rPr>
              <a:t>行业</a:t>
            </a:r>
            <a:endParaRPr lang="zh-CN" altLang="en-US" b="1" dirty="0">
              <a:solidFill>
                <a:schemeClr val="bg1"/>
              </a:solidFill>
              <a:latin typeface="Tahoma" panose="020B0604030504040204" pitchFamily="34" charset="0"/>
              <a:ea typeface="宋体" panose="02010600030101010101" pitchFamily="2" charset="-122"/>
            </a:endParaRPr>
          </a:p>
          <a:p>
            <a:pPr>
              <a:buClrTx/>
              <a:buFont typeface="Wingdings" panose="05000000000000000000" pitchFamily="2" charset="2"/>
              <a:buNone/>
            </a:pPr>
            <a:r>
              <a:rPr lang="zh-CN" altLang="en-US" b="1" dirty="0">
                <a:solidFill>
                  <a:schemeClr val="bg1"/>
                </a:solidFill>
                <a:latin typeface="Tahoma" panose="020B0604030504040204" pitchFamily="34" charset="0"/>
                <a:ea typeface="宋体" panose="02010600030101010101" pitchFamily="2" charset="-122"/>
              </a:rPr>
              <a:t>企业</a:t>
            </a:r>
            <a:endParaRPr lang="zh-CN" altLang="en-US" b="1" dirty="0">
              <a:solidFill>
                <a:schemeClr val="bg1"/>
              </a:solidFill>
              <a:latin typeface="Tahoma" panose="020B0604030504040204" pitchFamily="34" charset="0"/>
              <a:ea typeface="宋体" panose="02010600030101010101" pitchFamily="2" charset="-122"/>
            </a:endParaRPr>
          </a:p>
          <a:p>
            <a:pPr>
              <a:buClrTx/>
              <a:buFont typeface="Wingdings" panose="05000000000000000000" pitchFamily="2" charset="2"/>
              <a:buNone/>
            </a:pPr>
            <a:r>
              <a:rPr lang="zh-CN" altLang="en-US" b="1" dirty="0">
                <a:solidFill>
                  <a:schemeClr val="bg1"/>
                </a:solidFill>
                <a:latin typeface="Tahoma" panose="020B0604030504040204" pitchFamily="34" charset="0"/>
                <a:ea typeface="宋体" panose="02010600030101010101" pitchFamily="2" charset="-122"/>
              </a:rPr>
              <a:t>社区</a:t>
            </a:r>
            <a:endParaRPr lang="zh-CN" altLang="en-US" b="1" dirty="0">
              <a:solidFill>
                <a:schemeClr val="bg1"/>
              </a:solidFill>
              <a:latin typeface="Tahoma" panose="020B0604030504040204" pitchFamily="34" charset="0"/>
              <a:ea typeface="宋体" panose="02010600030101010101" pitchFamily="2" charset="-122"/>
            </a:endParaRPr>
          </a:p>
          <a:p>
            <a:pPr>
              <a:buClrTx/>
              <a:buFont typeface="Wingdings" panose="05000000000000000000" pitchFamily="2" charset="2"/>
              <a:buNone/>
            </a:pPr>
            <a:r>
              <a:rPr lang="zh-CN" altLang="en-US" b="1" dirty="0">
                <a:solidFill>
                  <a:schemeClr val="bg1"/>
                </a:solidFill>
                <a:latin typeface="Tahoma" panose="020B0604030504040204" pitchFamily="34" charset="0"/>
                <a:ea typeface="宋体" panose="02010600030101010101" pitchFamily="2" charset="-122"/>
              </a:rPr>
              <a:t>社团</a:t>
            </a:r>
            <a:endParaRPr lang="zh-CN" altLang="en-US" b="1" dirty="0">
              <a:solidFill>
                <a:schemeClr val="bg1"/>
              </a:solidFill>
              <a:latin typeface="Tahoma" panose="020B0604030504040204" pitchFamily="34" charset="0"/>
              <a:ea typeface="宋体" panose="02010600030101010101" pitchFamily="2" charset="-122"/>
            </a:endParaRPr>
          </a:p>
        </p:txBody>
      </p:sp>
      <p:sp>
        <p:nvSpPr>
          <p:cNvPr id="32776" name="Rectangle 10"/>
          <p:cNvSpPr/>
          <p:nvPr/>
        </p:nvSpPr>
        <p:spPr>
          <a:xfrm>
            <a:off x="5364088" y="4725144"/>
            <a:ext cx="649287" cy="1800225"/>
          </a:xfrm>
          <a:prstGeom prst="rect">
            <a:avLst/>
          </a:prstGeom>
          <a:noFill/>
          <a:ln w="9525">
            <a:noFill/>
          </a:ln>
        </p:spPr>
        <p:txBody>
          <a:bodyPr wrap="none" anchor="ctr"/>
          <a:lstStyle/>
          <a:p>
            <a:pPr>
              <a:buClrTx/>
              <a:buFont typeface="Wingdings" panose="05000000000000000000" pitchFamily="2" charset="2"/>
              <a:buNone/>
            </a:pPr>
            <a:r>
              <a:rPr lang="zh-CN" altLang="en-US" b="1" dirty="0">
                <a:solidFill>
                  <a:schemeClr val="bg1"/>
                </a:solidFill>
                <a:latin typeface="Tahoma" panose="020B0604030504040204" pitchFamily="34" charset="0"/>
                <a:ea typeface="宋体" panose="02010600030101010101" pitchFamily="2" charset="-122"/>
              </a:rPr>
              <a:t>省域内</a:t>
            </a:r>
            <a:endParaRPr lang="zh-CN" altLang="en-US" b="1" dirty="0">
              <a:solidFill>
                <a:schemeClr val="bg1"/>
              </a:solidFill>
              <a:latin typeface="Tahoma" panose="020B0604030504040204" pitchFamily="34" charset="0"/>
              <a:ea typeface="宋体" panose="02010600030101010101" pitchFamily="2" charset="-122"/>
            </a:endParaRPr>
          </a:p>
          <a:p>
            <a:pPr>
              <a:buClrTx/>
              <a:buFont typeface="Wingdings" panose="05000000000000000000" pitchFamily="2" charset="2"/>
              <a:buNone/>
            </a:pPr>
            <a:r>
              <a:rPr lang="zh-CN" altLang="en-US" b="1" dirty="0">
                <a:solidFill>
                  <a:schemeClr val="bg1"/>
                </a:solidFill>
                <a:latin typeface="Tahoma" panose="020B0604030504040204" pitchFamily="34" charset="0"/>
                <a:ea typeface="宋体" panose="02010600030101010101" pitchFamily="2" charset="-122"/>
              </a:rPr>
              <a:t>东中西</a:t>
            </a:r>
            <a:endParaRPr lang="zh-CN" altLang="en-US" b="1" dirty="0">
              <a:solidFill>
                <a:schemeClr val="bg1"/>
              </a:solidFill>
              <a:latin typeface="Tahoma" panose="020B0604030504040204" pitchFamily="34" charset="0"/>
              <a:ea typeface="宋体" panose="02010600030101010101" pitchFamily="2" charset="-122"/>
            </a:endParaRPr>
          </a:p>
          <a:p>
            <a:pPr>
              <a:buClrTx/>
              <a:buFont typeface="Wingdings" panose="05000000000000000000" pitchFamily="2" charset="2"/>
              <a:buNone/>
            </a:pPr>
            <a:r>
              <a:rPr lang="zh-CN" altLang="en-US" b="1" dirty="0">
                <a:solidFill>
                  <a:schemeClr val="bg1"/>
                </a:solidFill>
                <a:latin typeface="Tahoma" panose="020B0604030504040204" pitchFamily="34" charset="0"/>
                <a:ea typeface="宋体" panose="02010600030101010101" pitchFamily="2" charset="-122"/>
              </a:rPr>
              <a:t>经济圈</a:t>
            </a:r>
            <a:endParaRPr lang="zh-CN" altLang="en-US" b="1" dirty="0">
              <a:solidFill>
                <a:schemeClr val="bg1"/>
              </a:solidFill>
              <a:latin typeface="Tahoma" panose="020B0604030504040204" pitchFamily="34" charset="0"/>
              <a:ea typeface="宋体" panose="02010600030101010101" pitchFamily="2" charset="-122"/>
            </a:endParaRPr>
          </a:p>
          <a:p>
            <a:pPr>
              <a:buClrTx/>
              <a:buFont typeface="Wingdings" panose="05000000000000000000" pitchFamily="2" charset="2"/>
              <a:buNone/>
            </a:pPr>
            <a:r>
              <a:rPr lang="zh-CN" altLang="en-US" b="1" dirty="0">
                <a:solidFill>
                  <a:schemeClr val="bg1"/>
                </a:solidFill>
                <a:latin typeface="Tahoma" panose="020B0604030504040204" pitchFamily="34" charset="0"/>
                <a:ea typeface="宋体" panose="02010600030101010101" pitchFamily="2" charset="-122"/>
              </a:rPr>
              <a:t>城市群</a:t>
            </a:r>
            <a:endParaRPr lang="zh-CN" altLang="en-US" b="1" dirty="0">
              <a:solidFill>
                <a:schemeClr val="bg1"/>
              </a:solidFill>
              <a:latin typeface="Tahoma" panose="020B0604030504040204" pitchFamily="34" charset="0"/>
              <a:ea typeface="宋体" panose="02010600030101010101" pitchFamily="2" charset="-122"/>
            </a:endParaRPr>
          </a:p>
        </p:txBody>
      </p:sp>
      <p:sp>
        <p:nvSpPr>
          <p:cNvPr id="13" name="矩形 12"/>
          <p:cNvSpPr/>
          <p:nvPr/>
        </p:nvSpPr>
        <p:spPr>
          <a:xfrm>
            <a:off x="1403648" y="836712"/>
            <a:ext cx="6480720"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nchor="t">
            <a:spAutoFit/>
          </a:bodyPr>
          <a:lstStyle/>
          <a:p>
            <a:pPr lvl="0" algn="ctr">
              <a:buClr>
                <a:srgbClr val="0000FF"/>
              </a:buClr>
            </a:pPr>
            <a:r>
              <a:rPr lang="zh-CN" altLang="en-US" sz="2800" b="1" noProof="1" smtClean="0">
                <a:solidFill>
                  <a:srgbClr val="FFFF00"/>
                </a:solidFill>
                <a:latin typeface="黑体" panose="02010609060101010101" pitchFamily="49" charset="-122"/>
                <a:ea typeface="黑体" panose="02010609060101010101" pitchFamily="49" charset="-122"/>
                <a:cs typeface="+mn-ea"/>
              </a:rPr>
              <a:t>启示六：职业教育是合作开放的教育</a:t>
            </a:r>
            <a:endParaRPr lang="zh-CN" altLang="en-US"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矩形 392195"/>
          <p:cNvSpPr>
            <a:spLocks noChangeArrowheads="1"/>
          </p:cNvSpPr>
          <p:nvPr/>
        </p:nvSpPr>
        <p:spPr bwMode="auto">
          <a:xfrm>
            <a:off x="683568" y="1628800"/>
            <a:ext cx="7775575" cy="4081117"/>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lnSpc>
                <a:spcPct val="120000"/>
              </a:lnSpc>
            </a:pPr>
            <a:r>
              <a:rPr lang="zh-CN" altLang="en-US" sz="2400" b="1" dirty="0">
                <a:solidFill>
                  <a:srgbClr val="33FF8F"/>
                </a:solidFill>
                <a:latin typeface="楷体" panose="02010609060101010101" pitchFamily="49" charset="-122"/>
                <a:ea typeface="楷体" panose="02010609060101010101" pitchFamily="49" charset="-122"/>
              </a:rPr>
              <a:t>为什么办学？</a:t>
            </a:r>
            <a:r>
              <a:rPr lang="en-US" altLang="zh-CN" sz="2400" b="1" dirty="0">
                <a:solidFill>
                  <a:schemeClr val="bg1"/>
                </a:solidFill>
                <a:latin typeface="楷体" panose="02010609060101010101" pitchFamily="49" charset="-122"/>
                <a:ea typeface="楷体" panose="02010609060101010101" pitchFamily="49" charset="-122"/>
              </a:rPr>
              <a:t>--- </a:t>
            </a:r>
            <a:r>
              <a:rPr lang="zh-CN" altLang="en-US" sz="2400" b="1" dirty="0">
                <a:solidFill>
                  <a:schemeClr val="bg1"/>
                </a:solidFill>
                <a:latin typeface="楷体" panose="02010609060101010101" pitchFamily="49" charset="-122"/>
                <a:ea typeface="楷体" panose="02010609060101010101" pitchFamily="49" charset="-122"/>
              </a:rPr>
              <a:t>两个满足（社会、个人需要）    </a:t>
            </a:r>
            <a:endParaRPr lang="zh-CN" altLang="en-US" sz="2400" b="1" dirty="0">
              <a:solidFill>
                <a:schemeClr val="bg1"/>
              </a:solidFill>
              <a:latin typeface="楷体" panose="02010609060101010101" pitchFamily="49" charset="-122"/>
              <a:ea typeface="楷体" panose="02010609060101010101" pitchFamily="49" charset="-122"/>
            </a:endParaRPr>
          </a:p>
          <a:p>
            <a:pPr>
              <a:lnSpc>
                <a:spcPct val="120000"/>
              </a:lnSpc>
            </a:pPr>
            <a:r>
              <a:rPr lang="zh-CN" altLang="en-US" sz="2400" b="1" dirty="0">
                <a:solidFill>
                  <a:srgbClr val="33FF8F"/>
                </a:solidFill>
                <a:latin typeface="楷体" panose="02010609060101010101" pitchFamily="49" charset="-122"/>
                <a:ea typeface="楷体" panose="02010609060101010101" pitchFamily="49" charset="-122"/>
              </a:rPr>
              <a:t>如何办学？</a:t>
            </a:r>
            <a:r>
              <a:rPr lang="en-US" altLang="zh-CN" sz="2400" b="1" dirty="0">
                <a:solidFill>
                  <a:schemeClr val="bg1"/>
                </a:solidFill>
                <a:latin typeface="楷体" panose="02010609060101010101" pitchFamily="49" charset="-122"/>
                <a:ea typeface="楷体" panose="02010609060101010101" pitchFamily="49" charset="-122"/>
              </a:rPr>
              <a:t>--- </a:t>
            </a:r>
            <a:r>
              <a:rPr lang="zh-CN" altLang="en-US" sz="2400" b="1" dirty="0">
                <a:solidFill>
                  <a:schemeClr val="bg1"/>
                </a:solidFill>
                <a:latin typeface="楷体" panose="02010609060101010101" pitchFamily="49" charset="-122"/>
                <a:ea typeface="楷体" panose="02010609060101010101" pitchFamily="49" charset="-122"/>
              </a:rPr>
              <a:t>校企合作、开放式</a:t>
            </a:r>
            <a:r>
              <a:rPr lang="en-US" altLang="zh-CN" sz="2400" b="1" dirty="0">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办学模式</a:t>
            </a:r>
            <a:endParaRPr lang="zh-CN" altLang="en-US" sz="2400" b="1" dirty="0">
              <a:solidFill>
                <a:schemeClr val="bg1"/>
              </a:solidFill>
              <a:latin typeface="楷体" panose="02010609060101010101" pitchFamily="49" charset="-122"/>
              <a:ea typeface="楷体" panose="02010609060101010101" pitchFamily="49" charset="-122"/>
            </a:endParaRPr>
          </a:p>
          <a:p>
            <a:pPr>
              <a:lnSpc>
                <a:spcPct val="120000"/>
              </a:lnSpc>
            </a:pPr>
            <a:r>
              <a:rPr lang="zh-CN" altLang="en-US" sz="2400" b="1" dirty="0">
                <a:solidFill>
                  <a:srgbClr val="33FF8F"/>
                </a:solidFill>
                <a:latin typeface="楷体" panose="02010609060101010101" pitchFamily="49" charset="-122"/>
                <a:ea typeface="楷体" panose="02010609060101010101" pitchFamily="49" charset="-122"/>
              </a:rPr>
              <a:t>培养什么人？</a:t>
            </a:r>
            <a:r>
              <a:rPr lang="en-US" altLang="zh-CN" sz="2400" b="1" dirty="0">
                <a:solidFill>
                  <a:schemeClr val="bg1"/>
                </a:solidFill>
                <a:latin typeface="楷体" panose="02010609060101010101" pitchFamily="49" charset="-122"/>
                <a:ea typeface="楷体" panose="02010609060101010101" pitchFamily="49" charset="-122"/>
              </a:rPr>
              <a:t>--- </a:t>
            </a:r>
            <a:r>
              <a:rPr lang="zh-CN" altLang="en-US" sz="2400" b="1" dirty="0">
                <a:solidFill>
                  <a:schemeClr val="bg1"/>
                </a:solidFill>
                <a:latin typeface="楷体" panose="02010609060101010101" pitchFamily="49" charset="-122"/>
                <a:ea typeface="楷体" panose="02010609060101010101" pitchFamily="49" charset="-122"/>
              </a:rPr>
              <a:t>高素质技术技能型</a:t>
            </a:r>
            <a:r>
              <a:rPr lang="en-US" altLang="zh-CN" sz="2400" b="1" dirty="0">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培养目标和规格</a:t>
            </a:r>
            <a:endParaRPr lang="zh-CN" altLang="en-US" sz="2400" b="1" dirty="0">
              <a:solidFill>
                <a:schemeClr val="bg1"/>
              </a:solidFill>
              <a:latin typeface="楷体" panose="02010609060101010101" pitchFamily="49" charset="-122"/>
              <a:ea typeface="楷体" panose="02010609060101010101" pitchFamily="49" charset="-122"/>
            </a:endParaRPr>
          </a:p>
          <a:p>
            <a:pPr>
              <a:lnSpc>
                <a:spcPct val="120000"/>
              </a:lnSpc>
            </a:pPr>
            <a:r>
              <a:rPr lang="zh-CN" altLang="en-US" sz="2400" b="1" dirty="0">
                <a:solidFill>
                  <a:srgbClr val="33FF8F"/>
                </a:solidFill>
                <a:latin typeface="楷体" panose="02010609060101010101" pitchFamily="49" charset="-122"/>
                <a:ea typeface="楷体" panose="02010609060101010101" pitchFamily="49" charset="-122"/>
              </a:rPr>
              <a:t>用什么培养</a:t>
            </a:r>
            <a:r>
              <a:rPr lang="en-US" altLang="en-US" sz="2400" b="1" dirty="0">
                <a:solidFill>
                  <a:srgbClr val="33FF8F"/>
                </a:solidFill>
                <a:latin typeface="楷体" panose="02010609060101010101" pitchFamily="49" charset="-122"/>
                <a:ea typeface="楷体" panose="02010609060101010101" pitchFamily="49" charset="-122"/>
              </a:rPr>
              <a:t>？</a:t>
            </a:r>
            <a:r>
              <a:rPr lang="en-US" altLang="zh-CN" sz="2400" b="1" dirty="0">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工学结合的课程</a:t>
            </a:r>
            <a:endParaRPr lang="zh-CN" altLang="en-US" sz="2400" b="1" dirty="0">
              <a:solidFill>
                <a:schemeClr val="bg1"/>
              </a:solidFill>
              <a:latin typeface="楷体" panose="02010609060101010101" pitchFamily="49" charset="-122"/>
              <a:ea typeface="楷体" panose="02010609060101010101" pitchFamily="49" charset="-122"/>
            </a:endParaRPr>
          </a:p>
          <a:p>
            <a:pPr>
              <a:lnSpc>
                <a:spcPct val="120000"/>
              </a:lnSpc>
            </a:pPr>
            <a:r>
              <a:rPr lang="zh-CN" altLang="en-US" sz="2400" b="1" dirty="0">
                <a:solidFill>
                  <a:srgbClr val="33FF8F"/>
                </a:solidFill>
                <a:latin typeface="楷体" panose="02010609060101010101" pitchFamily="49" charset="-122"/>
                <a:ea typeface="楷体" panose="02010609060101010101" pitchFamily="49" charset="-122"/>
              </a:rPr>
              <a:t>如何培养？</a:t>
            </a:r>
            <a:r>
              <a:rPr lang="en-US" altLang="zh-CN" sz="2400" b="1" dirty="0">
                <a:solidFill>
                  <a:schemeClr val="bg1"/>
                </a:solidFill>
                <a:latin typeface="楷体" panose="02010609060101010101" pitchFamily="49" charset="-122"/>
                <a:ea typeface="楷体" panose="02010609060101010101" pitchFamily="49" charset="-122"/>
              </a:rPr>
              <a:t>--- </a:t>
            </a:r>
            <a:r>
              <a:rPr lang="zh-CN" altLang="en-US" sz="2400" b="1" dirty="0">
                <a:solidFill>
                  <a:schemeClr val="bg1"/>
                </a:solidFill>
                <a:latin typeface="楷体" panose="02010609060101010101" pitchFamily="49" charset="-122"/>
                <a:ea typeface="楷体" panose="02010609060101010101" pitchFamily="49" charset="-122"/>
              </a:rPr>
              <a:t>工学结合的人才培养模式</a:t>
            </a:r>
            <a:endParaRPr lang="zh-CN" altLang="en-US" sz="2400" b="1" dirty="0">
              <a:solidFill>
                <a:schemeClr val="bg1"/>
              </a:solidFill>
              <a:latin typeface="楷体" panose="02010609060101010101" pitchFamily="49" charset="-122"/>
              <a:ea typeface="楷体" panose="02010609060101010101" pitchFamily="49" charset="-122"/>
            </a:endParaRPr>
          </a:p>
          <a:p>
            <a:pPr>
              <a:lnSpc>
                <a:spcPct val="120000"/>
              </a:lnSpc>
            </a:pPr>
            <a:r>
              <a:rPr lang="zh-CN" altLang="en-US" sz="2400" b="1" dirty="0">
                <a:solidFill>
                  <a:srgbClr val="33FF8F"/>
                </a:solidFill>
                <a:latin typeface="楷体" panose="02010609060101010101" pitchFamily="49" charset="-122"/>
                <a:ea typeface="楷体" panose="02010609060101010101" pitchFamily="49" charset="-122"/>
              </a:rPr>
              <a:t>由谁培养</a:t>
            </a:r>
            <a:r>
              <a:rPr lang="en-US" altLang="en-US" sz="2400" b="1" dirty="0">
                <a:solidFill>
                  <a:srgbClr val="33FF8F"/>
                </a:solidFill>
                <a:latin typeface="楷体" panose="02010609060101010101" pitchFamily="49" charset="-122"/>
                <a:ea typeface="楷体" panose="02010609060101010101" pitchFamily="49" charset="-122"/>
              </a:rPr>
              <a:t>？</a:t>
            </a:r>
            <a:r>
              <a:rPr lang="en-US" altLang="zh-CN" sz="2400" b="1" dirty="0">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双师”结构的教师团队</a:t>
            </a:r>
            <a:endParaRPr lang="zh-CN" altLang="en-US" sz="2400" b="1" dirty="0">
              <a:solidFill>
                <a:schemeClr val="bg1"/>
              </a:solidFill>
              <a:latin typeface="楷体" panose="02010609060101010101" pitchFamily="49" charset="-122"/>
              <a:ea typeface="楷体" panose="02010609060101010101" pitchFamily="49" charset="-122"/>
            </a:endParaRPr>
          </a:p>
          <a:p>
            <a:pPr>
              <a:lnSpc>
                <a:spcPct val="120000"/>
              </a:lnSpc>
            </a:pPr>
            <a:r>
              <a:rPr lang="zh-CN" altLang="en-US" sz="2400" b="1" dirty="0">
                <a:solidFill>
                  <a:srgbClr val="33FF8F"/>
                </a:solidFill>
                <a:latin typeface="楷体" panose="02010609060101010101" pitchFamily="49" charset="-122"/>
                <a:ea typeface="楷体" panose="02010609060101010101" pitchFamily="49" charset="-122"/>
              </a:rPr>
              <a:t>如何支持？</a:t>
            </a:r>
            <a:r>
              <a:rPr lang="en-US" altLang="zh-CN" sz="2400" b="1" dirty="0">
                <a:solidFill>
                  <a:schemeClr val="bg1"/>
                </a:solidFill>
                <a:latin typeface="楷体" panose="02010609060101010101" pitchFamily="49" charset="-122"/>
                <a:ea typeface="楷体" panose="02010609060101010101" pitchFamily="49" charset="-122"/>
              </a:rPr>
              <a:t>-- </a:t>
            </a:r>
            <a:r>
              <a:rPr lang="zh-CN" altLang="en-US" sz="2400" b="1" dirty="0">
                <a:solidFill>
                  <a:schemeClr val="bg1"/>
                </a:solidFill>
                <a:latin typeface="楷体" panose="02010609060101010101" pitchFamily="49" charset="-122"/>
                <a:ea typeface="楷体" panose="02010609060101010101" pitchFamily="49" charset="-122"/>
              </a:rPr>
              <a:t>真实环境和生产要素的实训基地</a:t>
            </a:r>
            <a:endParaRPr lang="zh-CN" altLang="en-US" sz="2400" b="1" dirty="0">
              <a:solidFill>
                <a:schemeClr val="bg1"/>
              </a:solidFill>
              <a:latin typeface="楷体" panose="02010609060101010101" pitchFamily="49" charset="-122"/>
              <a:ea typeface="楷体" panose="02010609060101010101" pitchFamily="49" charset="-122"/>
            </a:endParaRPr>
          </a:p>
          <a:p>
            <a:pPr>
              <a:lnSpc>
                <a:spcPct val="120000"/>
              </a:lnSpc>
            </a:pPr>
            <a:r>
              <a:rPr lang="zh-CN" altLang="en-US" sz="2400" b="1" dirty="0">
                <a:solidFill>
                  <a:srgbClr val="33FF8F"/>
                </a:solidFill>
                <a:latin typeface="楷体" panose="02010609060101010101" pitchFamily="49" charset="-122"/>
                <a:ea typeface="楷体" panose="02010609060101010101" pitchFamily="49" charset="-122"/>
              </a:rPr>
              <a:t>如何保证？</a:t>
            </a:r>
            <a:r>
              <a:rPr lang="en-US" altLang="zh-CN" sz="2400" b="1" dirty="0">
                <a:solidFill>
                  <a:schemeClr val="bg1"/>
                </a:solidFill>
                <a:latin typeface="楷体" panose="02010609060101010101" pitchFamily="49" charset="-122"/>
                <a:ea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rPr>
              <a:t>以质量标准为核心的管理体系</a:t>
            </a:r>
            <a:r>
              <a:rPr lang="zh-CN" altLang="en-US" sz="2400" b="1" dirty="0" smtClean="0">
                <a:solidFill>
                  <a:schemeClr val="bg1"/>
                </a:solidFill>
                <a:latin typeface="楷体" panose="02010609060101010101" pitchFamily="49" charset="-122"/>
                <a:ea typeface="楷体" panose="02010609060101010101" pitchFamily="49" charset="-122"/>
              </a:rPr>
              <a:t>和</a:t>
            </a:r>
            <a:endParaRPr lang="en-US" altLang="zh-CN" sz="2400" b="1" dirty="0" smtClean="0">
              <a:solidFill>
                <a:schemeClr val="bg1"/>
              </a:solidFill>
              <a:latin typeface="楷体" panose="02010609060101010101" pitchFamily="49" charset="-122"/>
              <a:ea typeface="楷体" panose="02010609060101010101" pitchFamily="49" charset="-122"/>
            </a:endParaRPr>
          </a:p>
          <a:p>
            <a:pPr>
              <a:lnSpc>
                <a:spcPct val="120000"/>
              </a:lnSpc>
            </a:pPr>
            <a:r>
              <a:rPr lang="zh-CN" altLang="en-US" sz="2400" b="1" dirty="0" smtClean="0">
                <a:solidFill>
                  <a:schemeClr val="bg1"/>
                </a:solidFill>
                <a:latin typeface="楷体" panose="02010609060101010101" pitchFamily="49" charset="-122"/>
                <a:ea typeface="楷体" panose="02010609060101010101" pitchFamily="49" charset="-122"/>
              </a:rPr>
              <a:t>             柔</a:t>
            </a:r>
            <a:r>
              <a:rPr lang="zh-CN" altLang="en-US" sz="2400" b="1" dirty="0">
                <a:solidFill>
                  <a:schemeClr val="bg1"/>
                </a:solidFill>
                <a:latin typeface="楷体" panose="02010609060101010101" pitchFamily="49" charset="-122"/>
                <a:ea typeface="楷体" panose="02010609060101010101" pitchFamily="49" charset="-122"/>
              </a:rPr>
              <a:t>性化</a:t>
            </a:r>
            <a:r>
              <a:rPr lang="zh-CN" altLang="en-US" sz="2400" b="1" dirty="0" smtClean="0">
                <a:solidFill>
                  <a:schemeClr val="bg1"/>
                </a:solidFill>
                <a:latin typeface="楷体" panose="02010609060101010101" pitchFamily="49" charset="-122"/>
                <a:ea typeface="楷体" panose="02010609060101010101" pitchFamily="49" charset="-122"/>
              </a:rPr>
              <a:t>的运</a:t>
            </a:r>
            <a:r>
              <a:rPr lang="zh-CN" altLang="en-US" sz="2400" b="1" dirty="0">
                <a:solidFill>
                  <a:schemeClr val="bg1"/>
                </a:solidFill>
                <a:latin typeface="楷体" panose="02010609060101010101" pitchFamily="49" charset="-122"/>
                <a:ea typeface="楷体" panose="02010609060101010101" pitchFamily="49" charset="-122"/>
              </a:rPr>
              <a:t>行机制</a:t>
            </a:r>
            <a:endParaRPr lang="zh-CN" altLang="en-US" sz="2400" b="1" dirty="0">
              <a:solidFill>
                <a:schemeClr val="bg1"/>
              </a:solidFill>
              <a:latin typeface="楷体" panose="02010609060101010101" pitchFamily="49" charset="-122"/>
              <a:ea typeface="楷体" panose="02010609060101010101" pitchFamily="49" charset="-122"/>
            </a:endParaRPr>
          </a:p>
        </p:txBody>
      </p:sp>
      <p:sp>
        <p:nvSpPr>
          <p:cNvPr id="80898" name="矩形 392197"/>
          <p:cNvSpPr>
            <a:spLocks noChangeArrowheads="1"/>
          </p:cNvSpPr>
          <p:nvPr/>
        </p:nvSpPr>
        <p:spPr bwMode="auto">
          <a:xfrm>
            <a:off x="1403648" y="908720"/>
            <a:ext cx="5929828"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zh-CN" altLang="en-US" sz="2800" b="1" dirty="0" smtClean="0">
                <a:solidFill>
                  <a:srgbClr val="FFFF00"/>
                </a:solidFill>
                <a:ea typeface="华文新魏" panose="02010800040101010101" charset="-122"/>
                <a:cs typeface="华文新魏" panose="02010800040101010101" charset="-122"/>
              </a:rPr>
              <a:t>启示七：如何认识高</a:t>
            </a:r>
            <a:r>
              <a:rPr lang="zh-CN" altLang="en-US" sz="2800" b="1" dirty="0">
                <a:solidFill>
                  <a:srgbClr val="FFFF00"/>
                </a:solidFill>
                <a:ea typeface="华文新魏" panose="02010800040101010101" charset="-122"/>
                <a:cs typeface="华文新魏" panose="02010800040101010101" charset="-122"/>
              </a:rPr>
              <a:t>职教育改革主题</a:t>
            </a:r>
            <a:endParaRPr lang="zh-CN" altLang="en-US" sz="2800" b="1" dirty="0">
              <a:solidFill>
                <a:srgbClr val="FFFF00"/>
              </a:solidFill>
              <a:ea typeface="华文新魏" panose="02010800040101010101" charset="-122"/>
              <a:cs typeface="华文新魏" panose="02010800040101010101"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p:txBody>
          <a:bodyPr/>
          <a:lstStyle/>
          <a:p>
            <a:endParaRPr lang="zh-CN" altLang="en-US" smtClean="0"/>
          </a:p>
        </p:txBody>
      </p:sp>
      <p:sp>
        <p:nvSpPr>
          <p:cNvPr id="20482" name="内容占位符 2"/>
          <p:cNvSpPr>
            <a:spLocks noGrp="1"/>
          </p:cNvSpPr>
          <p:nvPr>
            <p:ph idx="1"/>
          </p:nvPr>
        </p:nvSpPr>
        <p:spPr/>
        <p:txBody>
          <a:bodyPr/>
          <a:lstStyle/>
          <a:p>
            <a:endParaRPr lang="zh-CN" altLang="en-US" smtClean="0"/>
          </a:p>
        </p:txBody>
      </p:sp>
      <p:pic>
        <p:nvPicPr>
          <p:cNvPr id="20483" name="Picture 2"/>
          <p:cNvPicPr>
            <a:picLocks noChangeAspect="1" noChangeArrowheads="1"/>
          </p:cNvPicPr>
          <p:nvPr/>
        </p:nvPicPr>
        <p:blipFill>
          <a:blip r:embed="rId1" cstate="print"/>
          <a:srcRect/>
          <a:stretch>
            <a:fillRect/>
          </a:stretch>
        </p:blipFill>
        <p:spPr bwMode="auto">
          <a:xfrm>
            <a:off x="4572000" y="908050"/>
            <a:ext cx="3924300" cy="5473700"/>
          </a:xfrm>
          <a:prstGeom prst="rect">
            <a:avLst/>
          </a:prstGeom>
          <a:noFill/>
          <a:ln w="9525">
            <a:noFill/>
            <a:miter lim="800000"/>
            <a:headEnd/>
            <a:tailEnd/>
          </a:ln>
        </p:spPr>
      </p:pic>
      <p:pic>
        <p:nvPicPr>
          <p:cNvPr id="20484" name="Picture 2"/>
          <p:cNvPicPr>
            <a:picLocks noChangeAspect="1" noChangeArrowheads="1"/>
          </p:cNvPicPr>
          <p:nvPr/>
        </p:nvPicPr>
        <p:blipFill>
          <a:blip r:embed="rId2" cstate="print"/>
          <a:srcRect/>
          <a:stretch>
            <a:fillRect/>
          </a:stretch>
        </p:blipFill>
        <p:spPr bwMode="auto">
          <a:xfrm>
            <a:off x="468313" y="908050"/>
            <a:ext cx="4041775" cy="547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圆角矩形 353286"/>
          <p:cNvSpPr>
            <a:spLocks noChangeArrowheads="1"/>
          </p:cNvSpPr>
          <p:nvPr/>
        </p:nvSpPr>
        <p:spPr bwMode="auto">
          <a:xfrm>
            <a:off x="1908175" y="5373688"/>
            <a:ext cx="5554663" cy="454025"/>
          </a:xfrm>
          <a:prstGeom prst="roundRect">
            <a:avLst>
              <a:gd name="adj" fmla="val 50000"/>
            </a:avLst>
          </a:prstGeom>
          <a:gradFill rotWithShape="1">
            <a:gsLst>
              <a:gs pos="0">
                <a:srgbClr val="4684A3"/>
              </a:gs>
              <a:gs pos="50000">
                <a:srgbClr val="549FC4"/>
              </a:gs>
              <a:gs pos="100000">
                <a:srgbClr val="4684A3"/>
              </a:gs>
            </a:gsLst>
            <a:lin ang="5400000" scaled="1"/>
          </a:gradFill>
          <a:ln w="19050">
            <a:solidFill>
              <a:schemeClr val="bg2"/>
            </a:solidFill>
            <a:round/>
          </a:ln>
          <a:effectLst>
            <a:outerShdw dist="35921" dir="2700000" algn="ctr" rotWithShape="0">
              <a:schemeClr val="bg2"/>
            </a:outerShdw>
          </a:effectLst>
        </p:spPr>
        <p:txBody>
          <a:bodyPr wrap="none" anchor="ctr"/>
          <a:lstStyle/>
          <a:p>
            <a:pPr marL="342900" indent="-342900" algn="ctr">
              <a:lnSpc>
                <a:spcPct val="90000"/>
              </a:lnSpc>
              <a:spcBef>
                <a:spcPct val="20000"/>
              </a:spcBef>
              <a:defRPr/>
            </a:pPr>
            <a:r>
              <a:rPr lang="zh-CN" altLang="en-US" sz="2400" b="1" dirty="0">
                <a:solidFill>
                  <a:schemeClr val="bg1"/>
                </a:solidFill>
                <a:latin typeface="黑体" panose="02010609060101010101" pitchFamily="49" charset="-122"/>
                <a:ea typeface="黑体" panose="02010609060101010101" pitchFamily="49" charset="-122"/>
              </a:rPr>
              <a:t>人才培养方案是操作指南</a:t>
            </a:r>
            <a:r>
              <a:rPr lang="zh-CN" altLang="en-US" sz="1800" b="1" dirty="0">
                <a:solidFill>
                  <a:schemeClr val="bg1"/>
                </a:solidFill>
                <a:latin typeface="黑体" panose="02010609060101010101" pitchFamily="49" charset="-122"/>
                <a:ea typeface="黑体" panose="02010609060101010101" pitchFamily="49" charset="-122"/>
              </a:rPr>
              <a:t> </a:t>
            </a:r>
            <a:endParaRPr lang="zh-CN" altLang="en-GB" sz="1800" b="1" dirty="0">
              <a:solidFill>
                <a:schemeClr val="bg1"/>
              </a:solidFill>
              <a:latin typeface="黑体" panose="02010609060101010101" pitchFamily="49" charset="-122"/>
              <a:ea typeface="黑体" panose="02010609060101010101" pitchFamily="49" charset="-122"/>
            </a:endParaRPr>
          </a:p>
        </p:txBody>
      </p:sp>
      <p:sp>
        <p:nvSpPr>
          <p:cNvPr id="55298" name="圆角矩形 353283"/>
          <p:cNvSpPr>
            <a:spLocks noChangeArrowheads="1"/>
          </p:cNvSpPr>
          <p:nvPr/>
        </p:nvSpPr>
        <p:spPr bwMode="auto">
          <a:xfrm>
            <a:off x="1835150" y="4581525"/>
            <a:ext cx="5554663" cy="498475"/>
          </a:xfrm>
          <a:prstGeom prst="roundRect">
            <a:avLst>
              <a:gd name="adj" fmla="val 50000"/>
            </a:avLst>
          </a:prstGeom>
          <a:gradFill rotWithShape="1">
            <a:gsLst>
              <a:gs pos="0">
                <a:srgbClr val="4684A3"/>
              </a:gs>
              <a:gs pos="50000">
                <a:srgbClr val="549FC4"/>
              </a:gs>
              <a:gs pos="100000">
                <a:srgbClr val="4684A3"/>
              </a:gs>
            </a:gsLst>
            <a:lin ang="5400000" scaled="1"/>
          </a:gradFill>
          <a:ln w="19050">
            <a:solidFill>
              <a:schemeClr val="bg2"/>
            </a:solidFill>
            <a:round/>
          </a:ln>
          <a:effectLst>
            <a:outerShdw dist="35921" dir="2700000" algn="ctr" rotWithShape="0">
              <a:schemeClr val="bg2"/>
            </a:outerShdw>
          </a:effectLst>
        </p:spPr>
        <p:txBody>
          <a:bodyPr wrap="none" anchor="ctr"/>
          <a:lstStyle/>
          <a:p>
            <a:pPr marL="342900" indent="-342900" algn="ctr">
              <a:lnSpc>
                <a:spcPct val="90000"/>
              </a:lnSpc>
              <a:spcBef>
                <a:spcPct val="20000"/>
              </a:spcBef>
            </a:pPr>
            <a:r>
              <a:rPr lang="zh-CN" altLang="en-US" sz="2400" b="1">
                <a:solidFill>
                  <a:schemeClr val="bg1"/>
                </a:solidFill>
                <a:latin typeface="黑体" panose="02010609060101010101" pitchFamily="49" charset="-122"/>
                <a:ea typeface="黑体" panose="02010609060101010101" pitchFamily="49" charset="-122"/>
              </a:rPr>
              <a:t>课程改革是关键</a:t>
            </a:r>
            <a:r>
              <a:rPr lang="zh-CN" altLang="en-US" sz="1800" b="1">
                <a:latin typeface="黑体" panose="02010609060101010101" pitchFamily="49" charset="-122"/>
                <a:ea typeface="黑体" panose="02010609060101010101" pitchFamily="49" charset="-122"/>
              </a:rPr>
              <a:t> </a:t>
            </a:r>
            <a:endParaRPr lang="zh-CN" altLang="en-GB" sz="1800" b="1">
              <a:latin typeface="黑体" panose="02010609060101010101" pitchFamily="49" charset="-122"/>
              <a:ea typeface="黑体" panose="02010609060101010101" pitchFamily="49" charset="-122"/>
            </a:endParaRPr>
          </a:p>
        </p:txBody>
      </p:sp>
      <p:sp>
        <p:nvSpPr>
          <p:cNvPr id="55299" name="圆角矩形 353282"/>
          <p:cNvSpPr>
            <a:spLocks noChangeArrowheads="1"/>
          </p:cNvSpPr>
          <p:nvPr/>
        </p:nvSpPr>
        <p:spPr bwMode="auto">
          <a:xfrm>
            <a:off x="1908175" y="3860800"/>
            <a:ext cx="5554663" cy="409575"/>
          </a:xfrm>
          <a:prstGeom prst="roundRect">
            <a:avLst>
              <a:gd name="adj" fmla="val 50000"/>
            </a:avLst>
          </a:prstGeom>
          <a:gradFill rotWithShape="1">
            <a:gsLst>
              <a:gs pos="0">
                <a:srgbClr val="4684A3"/>
              </a:gs>
              <a:gs pos="50000">
                <a:srgbClr val="549FC4"/>
              </a:gs>
              <a:gs pos="100000">
                <a:srgbClr val="4684A3"/>
              </a:gs>
            </a:gsLst>
            <a:lin ang="5400000" scaled="1"/>
          </a:gradFill>
          <a:ln w="19050">
            <a:solidFill>
              <a:schemeClr val="bg2"/>
            </a:solidFill>
            <a:round/>
          </a:ln>
          <a:effectLst>
            <a:outerShdw dist="35921" dir="2700000" algn="ctr" rotWithShape="0">
              <a:schemeClr val="bg2"/>
            </a:outerShdw>
          </a:effectLst>
        </p:spPr>
        <p:txBody>
          <a:bodyPr wrap="none" anchor="ctr"/>
          <a:lstStyle/>
          <a:p>
            <a:pPr marL="342900" indent="-342900" algn="ctr">
              <a:lnSpc>
                <a:spcPct val="90000"/>
              </a:lnSpc>
              <a:spcBef>
                <a:spcPct val="20000"/>
              </a:spcBef>
            </a:pPr>
            <a:r>
              <a:rPr lang="zh-CN" altLang="en-US" sz="2400" b="1">
                <a:solidFill>
                  <a:schemeClr val="bg1"/>
                </a:solidFill>
                <a:latin typeface="黑体" panose="02010609060101010101" pitchFamily="49" charset="-122"/>
                <a:ea typeface="黑体" panose="02010609060101010101" pitchFamily="49" charset="-122"/>
              </a:rPr>
              <a:t>专业建设是平台 </a:t>
            </a:r>
            <a:endParaRPr lang="zh-CN" altLang="en-GB" sz="2400" b="1">
              <a:solidFill>
                <a:schemeClr val="bg1"/>
              </a:solidFill>
              <a:latin typeface="黑体" panose="02010609060101010101" pitchFamily="49" charset="-122"/>
              <a:ea typeface="黑体" panose="02010609060101010101" pitchFamily="49" charset="-122"/>
            </a:endParaRPr>
          </a:p>
        </p:txBody>
      </p:sp>
      <p:sp>
        <p:nvSpPr>
          <p:cNvPr id="55300" name="圆角矩形 353285"/>
          <p:cNvSpPr>
            <a:spLocks noChangeArrowheads="1"/>
          </p:cNvSpPr>
          <p:nvPr/>
        </p:nvSpPr>
        <p:spPr bwMode="auto">
          <a:xfrm>
            <a:off x="1835150" y="3068638"/>
            <a:ext cx="5588000" cy="455612"/>
          </a:xfrm>
          <a:prstGeom prst="roundRect">
            <a:avLst>
              <a:gd name="adj" fmla="val 50000"/>
            </a:avLst>
          </a:prstGeom>
          <a:gradFill rotWithShape="1">
            <a:gsLst>
              <a:gs pos="0">
                <a:srgbClr val="4684A3"/>
              </a:gs>
              <a:gs pos="50000">
                <a:srgbClr val="549FC4"/>
              </a:gs>
              <a:gs pos="100000">
                <a:srgbClr val="4684A3"/>
              </a:gs>
            </a:gsLst>
            <a:lin ang="5400000" scaled="1"/>
          </a:gradFill>
          <a:ln w="19050">
            <a:solidFill>
              <a:schemeClr val="bg2"/>
            </a:solidFill>
            <a:round/>
          </a:ln>
          <a:effectLst>
            <a:outerShdw dist="35921" dir="2700000" algn="ctr" rotWithShape="0">
              <a:schemeClr val="bg2"/>
            </a:outerShdw>
          </a:effectLst>
        </p:spPr>
        <p:txBody>
          <a:bodyPr wrap="none" anchor="ctr"/>
          <a:lstStyle/>
          <a:p>
            <a:pPr marL="342900" indent="-342900" algn="ctr">
              <a:lnSpc>
                <a:spcPct val="90000"/>
              </a:lnSpc>
              <a:spcBef>
                <a:spcPct val="20000"/>
              </a:spcBef>
            </a:pPr>
            <a:r>
              <a:rPr lang="zh-CN" altLang="en-US" sz="2400" b="1">
                <a:solidFill>
                  <a:schemeClr val="bg1"/>
                </a:solidFill>
                <a:latin typeface="黑体" panose="02010609060101010101" pitchFamily="49" charset="-122"/>
                <a:ea typeface="黑体" panose="02010609060101010101" pitchFamily="49" charset="-122"/>
              </a:rPr>
              <a:t>工学结合是抓手</a:t>
            </a:r>
            <a:r>
              <a:rPr lang="zh-CN" altLang="en-US" sz="1800" b="1">
                <a:latin typeface="黑体" panose="02010609060101010101" pitchFamily="49" charset="-122"/>
                <a:ea typeface="黑体" panose="02010609060101010101" pitchFamily="49" charset="-122"/>
              </a:rPr>
              <a:t> </a:t>
            </a:r>
            <a:endParaRPr lang="zh-CN" altLang="en-GB" sz="1800" b="1">
              <a:latin typeface="黑体" panose="02010609060101010101" pitchFamily="49" charset="-122"/>
              <a:ea typeface="黑体" panose="02010609060101010101" pitchFamily="49" charset="-122"/>
            </a:endParaRPr>
          </a:p>
        </p:txBody>
      </p:sp>
      <p:sp>
        <p:nvSpPr>
          <p:cNvPr id="55301" name="圆角矩形 353281"/>
          <p:cNvSpPr>
            <a:spLocks noChangeArrowheads="1"/>
          </p:cNvSpPr>
          <p:nvPr/>
        </p:nvSpPr>
        <p:spPr bwMode="auto">
          <a:xfrm>
            <a:off x="1763713" y="2276475"/>
            <a:ext cx="5586412" cy="444500"/>
          </a:xfrm>
          <a:prstGeom prst="roundRect">
            <a:avLst>
              <a:gd name="adj" fmla="val 50000"/>
            </a:avLst>
          </a:prstGeom>
          <a:gradFill rotWithShape="1">
            <a:gsLst>
              <a:gs pos="0">
                <a:srgbClr val="4684A3"/>
              </a:gs>
              <a:gs pos="50000">
                <a:srgbClr val="549FC4"/>
              </a:gs>
              <a:gs pos="100000">
                <a:srgbClr val="4684A3"/>
              </a:gs>
            </a:gsLst>
            <a:lin ang="5400000" scaled="1"/>
          </a:gradFill>
          <a:ln w="19050">
            <a:solidFill>
              <a:schemeClr val="bg2"/>
            </a:solidFill>
            <a:round/>
          </a:ln>
          <a:effectLst>
            <a:outerShdw dist="35921" dir="2700000" algn="ctr" rotWithShape="0">
              <a:schemeClr val="bg2"/>
            </a:outerShdw>
          </a:effectLst>
        </p:spPr>
        <p:txBody>
          <a:bodyPr wrap="none" anchor="ctr"/>
          <a:lstStyle/>
          <a:p>
            <a:pPr marL="342900" indent="-342900" algn="ctr">
              <a:lnSpc>
                <a:spcPct val="90000"/>
              </a:lnSpc>
              <a:spcBef>
                <a:spcPct val="20000"/>
              </a:spcBef>
            </a:pPr>
            <a:r>
              <a:rPr lang="zh-CN" altLang="en-US" sz="2400" b="1" dirty="0">
                <a:solidFill>
                  <a:schemeClr val="bg1"/>
                </a:solidFill>
                <a:latin typeface="黑体" panose="02010609060101010101" pitchFamily="49" charset="-122"/>
                <a:ea typeface="黑体" panose="02010609060101010101" pitchFamily="49" charset="-122"/>
              </a:rPr>
              <a:t>校企合作是基础</a:t>
            </a:r>
            <a:r>
              <a:rPr lang="zh-CN" altLang="en-US" sz="1800" b="1" dirty="0">
                <a:solidFill>
                  <a:schemeClr val="bg1"/>
                </a:solidFill>
                <a:latin typeface="黑体" panose="02010609060101010101" pitchFamily="49" charset="-122"/>
                <a:ea typeface="黑体" panose="02010609060101010101" pitchFamily="49" charset="-122"/>
              </a:rPr>
              <a:t> </a:t>
            </a:r>
            <a:endParaRPr lang="zh-CN" altLang="en-GB" sz="1800" b="1" dirty="0">
              <a:solidFill>
                <a:schemeClr val="bg1"/>
              </a:solidFill>
              <a:latin typeface="黑体" panose="02010609060101010101" pitchFamily="49" charset="-122"/>
              <a:ea typeface="黑体" panose="02010609060101010101" pitchFamily="49" charset="-122"/>
            </a:endParaRPr>
          </a:p>
        </p:txBody>
      </p:sp>
      <p:sp>
        <p:nvSpPr>
          <p:cNvPr id="55302" name="圆角矩形 353284"/>
          <p:cNvSpPr>
            <a:spLocks noChangeArrowheads="1"/>
          </p:cNvSpPr>
          <p:nvPr/>
        </p:nvSpPr>
        <p:spPr bwMode="auto">
          <a:xfrm>
            <a:off x="1908175" y="1557338"/>
            <a:ext cx="5575300" cy="466725"/>
          </a:xfrm>
          <a:prstGeom prst="roundRect">
            <a:avLst>
              <a:gd name="adj" fmla="val 50000"/>
            </a:avLst>
          </a:prstGeom>
          <a:gradFill rotWithShape="1">
            <a:gsLst>
              <a:gs pos="0">
                <a:srgbClr val="4684A3"/>
              </a:gs>
              <a:gs pos="50000">
                <a:srgbClr val="549FC4"/>
              </a:gs>
              <a:gs pos="100000">
                <a:srgbClr val="4684A3"/>
              </a:gs>
            </a:gsLst>
            <a:lin ang="5400000" scaled="1"/>
          </a:gradFill>
          <a:ln w="19050">
            <a:solidFill>
              <a:schemeClr val="bg2"/>
            </a:solidFill>
            <a:round/>
          </a:ln>
          <a:effectLst>
            <a:outerShdw dist="35921" dir="2700000" algn="ctr" rotWithShape="0">
              <a:schemeClr val="bg2"/>
            </a:outerShdw>
          </a:effectLst>
        </p:spPr>
        <p:txBody>
          <a:bodyPr wrap="none" anchor="ctr"/>
          <a:lstStyle/>
          <a:p>
            <a:pPr marL="342900" indent="-342900" algn="ctr">
              <a:lnSpc>
                <a:spcPct val="90000"/>
              </a:lnSpc>
              <a:spcBef>
                <a:spcPct val="20000"/>
              </a:spcBef>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anose="02010609060101010101" pitchFamily="49" charset="-122"/>
                <a:ea typeface="黑体" panose="02010609060101010101" pitchFamily="49" charset="-122"/>
              </a:rPr>
              <a:t>人才培养模式改革是主线</a:t>
            </a: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anose="02010609060101010101" pitchFamily="49" charset="-122"/>
                <a:ea typeface="黑体" panose="02010609060101010101" pitchFamily="49" charset="-122"/>
              </a:rPr>
              <a:t> </a:t>
            </a:r>
            <a:endParaRPr lang="zh-CN" altLang="en-GB"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txBox="1">
            <a:spLocks noGrp="1" noChangeArrowheads="1"/>
          </p:cNvSpPr>
          <p:nvPr/>
        </p:nvSpPr>
        <p:spPr bwMode="auto">
          <a:xfrm>
            <a:off x="7072313" y="6435725"/>
            <a:ext cx="2071687" cy="422275"/>
          </a:xfrm>
          <a:prstGeom prst="rect">
            <a:avLst/>
          </a:prstGeom>
          <a:noFill/>
          <a:ln>
            <a:miter lim="800000"/>
          </a:ln>
        </p:spPr>
        <p:txBody>
          <a:bodyPr/>
          <a:lstStyle/>
          <a:p>
            <a:pPr>
              <a:defRPr/>
            </a:pPr>
            <a:r>
              <a:rPr lang="en-US" altLang="zh-CN" sz="1000" dirty="0">
                <a:latin typeface="+mj-lt"/>
                <a:cs typeface="Arial" panose="020B0604020202020204" pitchFamily="34" charset="0"/>
              </a:rPr>
              <a:t>www.hnrpc.com</a:t>
            </a:r>
            <a:endParaRPr lang="en-US" altLang="zh-CN" sz="1000" dirty="0">
              <a:latin typeface="+mj-lt"/>
              <a:cs typeface="Arial" panose="020B0604020202020204" pitchFamily="34" charset="0"/>
            </a:endParaRPr>
          </a:p>
        </p:txBody>
      </p:sp>
      <p:sp>
        <p:nvSpPr>
          <p:cNvPr id="15" name="Oval 2"/>
          <p:cNvSpPr>
            <a:spLocks noChangeArrowheads="1"/>
          </p:cNvSpPr>
          <p:nvPr/>
        </p:nvSpPr>
        <p:spPr bwMode="auto">
          <a:xfrm>
            <a:off x="1111253" y="1714488"/>
            <a:ext cx="4291009" cy="4291012"/>
          </a:xfrm>
          <a:prstGeom prst="ellipse">
            <a:avLst/>
          </a:prstGeom>
          <a:gradFill flip="none" rotWithShape="1">
            <a:gsLst>
              <a:gs pos="0">
                <a:srgbClr val="B7BED3"/>
              </a:gs>
              <a:gs pos="100000">
                <a:srgbClr val="B7BED3">
                  <a:gamma/>
                  <a:shade val="66275"/>
                  <a:invGamma/>
                </a:srgbClr>
              </a:gs>
            </a:gsLst>
            <a:path path="circle">
              <a:fillToRect l="100000" t="100000"/>
            </a:path>
            <a:tileRect r="-100000" b="-100000"/>
          </a:gradFill>
          <a:ln w="28575">
            <a:noFill/>
            <a:prstDash val="sysDot"/>
            <a:round/>
          </a:ln>
          <a:effectLst>
            <a:softEdge rad="635000"/>
          </a:effectLst>
        </p:spPr>
        <p:txBody>
          <a:bodyPr wrap="none" anchor="ctr"/>
          <a:lstStyle/>
          <a:p>
            <a:pPr>
              <a:defRPr/>
            </a:pPr>
            <a:endParaRPr lang="zh-CN" altLang="en-US" sz="1800"/>
          </a:p>
        </p:txBody>
      </p:sp>
      <p:sp>
        <p:nvSpPr>
          <p:cNvPr id="18" name="Oval 3"/>
          <p:cNvSpPr>
            <a:spLocks noChangeArrowheads="1"/>
          </p:cNvSpPr>
          <p:nvPr/>
        </p:nvSpPr>
        <p:spPr bwMode="auto">
          <a:xfrm>
            <a:off x="4649788" y="1714488"/>
            <a:ext cx="4291015" cy="4291012"/>
          </a:xfrm>
          <a:prstGeom prst="ellipse">
            <a:avLst/>
          </a:prstGeom>
          <a:gradFill rotWithShape="1">
            <a:gsLst>
              <a:gs pos="0">
                <a:srgbClr val="FFCC99"/>
              </a:gs>
              <a:gs pos="100000">
                <a:srgbClr val="FFCC99">
                  <a:gamma/>
                  <a:shade val="66275"/>
                  <a:invGamma/>
                </a:srgbClr>
              </a:gs>
            </a:gsLst>
            <a:lin ang="5400000" scaled="1"/>
          </a:gradFill>
          <a:ln w="9525">
            <a:noFill/>
            <a:round/>
          </a:ln>
          <a:effectLst>
            <a:softEdge rad="635000"/>
          </a:effectLst>
        </p:spPr>
        <p:txBody>
          <a:bodyPr wrap="none" anchor="ctr"/>
          <a:lstStyle/>
          <a:p>
            <a:pPr>
              <a:defRPr/>
            </a:pPr>
            <a:endParaRPr lang="zh-CN" altLang="en-US" sz="1800"/>
          </a:p>
        </p:txBody>
      </p:sp>
      <p:sp>
        <p:nvSpPr>
          <p:cNvPr id="86024" name="AutoShape 4"/>
          <p:cNvSpPr>
            <a:spLocks noChangeArrowheads="1"/>
          </p:cNvSpPr>
          <p:nvPr/>
        </p:nvSpPr>
        <p:spPr bwMode="auto">
          <a:xfrm>
            <a:off x="2673350" y="3860800"/>
            <a:ext cx="1555750" cy="1344613"/>
          </a:xfrm>
          <a:prstGeom prst="hexagon">
            <a:avLst>
              <a:gd name="adj" fmla="val 28926"/>
              <a:gd name="vf" fmla="val 115470"/>
            </a:avLst>
          </a:prstGeom>
          <a:gradFill rotWithShape="1">
            <a:gsLst>
              <a:gs pos="0">
                <a:srgbClr val="FFFFCC"/>
              </a:gs>
              <a:gs pos="100000">
                <a:srgbClr val="76765E"/>
              </a:gs>
            </a:gsLst>
            <a:path path="rect">
              <a:fillToRect r="100000" b="100000"/>
            </a:path>
          </a:gradFill>
          <a:ln w="9525">
            <a:miter lim="800000"/>
          </a:ln>
          <a:scene3d>
            <a:camera prst="legacyObliqueTopRight"/>
            <a:lightRig rig="legacyFlat3" dir="b"/>
          </a:scene3d>
          <a:sp3d extrusionH="227000" prstMaterial="legacyMatte">
            <a:bevelT w="13500" h="13500" prst="angle"/>
            <a:bevelB w="13500" h="13500" prst="angle"/>
            <a:extrusionClr>
              <a:srgbClr val="FFFFCC"/>
            </a:extrusionClr>
          </a:sp3d>
        </p:spPr>
        <p:txBody>
          <a:bodyPr wrap="none" anchor="ctr">
            <a:flatTx/>
          </a:bodyPr>
          <a:lstStyle/>
          <a:p>
            <a:pPr algn="ctr"/>
            <a:r>
              <a:rPr lang="zh-CN" altLang="en-US" sz="2400" b="1">
                <a:ea typeface="华文新魏" panose="02010800040101010101" charset="-122"/>
                <a:cs typeface="华文新魏" panose="02010800040101010101" charset="-122"/>
              </a:rPr>
              <a:t>工作效度</a:t>
            </a:r>
            <a:endParaRPr lang="en-US" altLang="ko-KR" sz="2400" b="1">
              <a:ea typeface="华文新魏" panose="02010800040101010101" charset="-122"/>
              <a:cs typeface="华文新魏" panose="02010800040101010101" charset="-122"/>
            </a:endParaRPr>
          </a:p>
        </p:txBody>
      </p:sp>
      <p:sp>
        <p:nvSpPr>
          <p:cNvPr id="86025" name="AutoShape 5"/>
          <p:cNvSpPr>
            <a:spLocks noChangeArrowheads="1"/>
          </p:cNvSpPr>
          <p:nvPr/>
        </p:nvSpPr>
        <p:spPr bwMode="auto">
          <a:xfrm>
            <a:off x="2673350" y="2516188"/>
            <a:ext cx="1555750" cy="1344612"/>
          </a:xfrm>
          <a:prstGeom prst="hexagon">
            <a:avLst>
              <a:gd name="adj" fmla="val 28926"/>
              <a:gd name="vf" fmla="val 115470"/>
            </a:avLst>
          </a:prstGeom>
          <a:gradFill rotWithShape="1">
            <a:gsLst>
              <a:gs pos="0">
                <a:srgbClr val="00FFCC"/>
              </a:gs>
              <a:gs pos="100000">
                <a:srgbClr val="00765E"/>
              </a:gs>
            </a:gsLst>
            <a:path path="rect">
              <a:fillToRect r="100000" b="100000"/>
            </a:path>
          </a:gradFill>
          <a:ln w="9525">
            <a:miter lim="800000"/>
          </a:ln>
          <a:scene3d>
            <a:camera prst="legacyObliqueTopRight"/>
            <a:lightRig rig="legacyFlat3" dir="b"/>
          </a:scene3d>
          <a:sp3d extrusionH="227000" prstMaterial="legacyMatte">
            <a:bevelT w="13500" h="13500" prst="angle"/>
            <a:bevelB w="13500" h="13500" prst="angle"/>
            <a:extrusionClr>
              <a:srgbClr val="00FFCC"/>
            </a:extrusionClr>
          </a:sp3d>
        </p:spPr>
        <p:txBody>
          <a:bodyPr wrap="none" anchor="ctr">
            <a:flatTx/>
          </a:bodyPr>
          <a:lstStyle/>
          <a:p>
            <a:pPr algn="ctr"/>
            <a:r>
              <a:rPr lang="zh-CN" altLang="en-US" sz="2400" b="1">
                <a:ea typeface="华文新魏" panose="02010800040101010101" charset="-122"/>
                <a:cs typeface="华文新魏" panose="02010800040101010101" charset="-122"/>
              </a:rPr>
              <a:t>务实态度</a:t>
            </a:r>
            <a:endParaRPr lang="en-US" altLang="ko-KR" sz="2400" b="1">
              <a:ea typeface="华文新魏" panose="02010800040101010101" charset="-122"/>
              <a:cs typeface="华文新魏" panose="02010800040101010101" charset="-122"/>
            </a:endParaRPr>
          </a:p>
        </p:txBody>
      </p:sp>
      <p:sp>
        <p:nvSpPr>
          <p:cNvPr id="86026" name="AutoShape 6"/>
          <p:cNvSpPr>
            <a:spLocks noChangeArrowheads="1"/>
          </p:cNvSpPr>
          <p:nvPr/>
        </p:nvSpPr>
        <p:spPr bwMode="auto">
          <a:xfrm>
            <a:off x="3824288" y="1843088"/>
            <a:ext cx="1554162" cy="1344612"/>
          </a:xfrm>
          <a:prstGeom prst="hexagon">
            <a:avLst>
              <a:gd name="adj" fmla="val 28896"/>
              <a:gd name="vf" fmla="val 115470"/>
            </a:avLst>
          </a:prstGeom>
          <a:gradFill rotWithShape="1">
            <a:gsLst>
              <a:gs pos="0">
                <a:srgbClr val="33CCFF"/>
              </a:gs>
              <a:gs pos="100000">
                <a:srgbClr val="185E76"/>
              </a:gs>
            </a:gsLst>
            <a:path path="rect">
              <a:fillToRect r="100000" b="100000"/>
            </a:path>
          </a:gradFill>
          <a:ln w="9525">
            <a:miter lim="800000"/>
          </a:ln>
          <a:scene3d>
            <a:camera prst="legacyObliqueTopRight"/>
            <a:lightRig rig="legacyFlat3" dir="b"/>
          </a:scene3d>
          <a:sp3d extrusionH="227000" prstMaterial="legacyMatte">
            <a:bevelT w="13500" h="13500" prst="angle"/>
            <a:bevelB w="13500" h="13500" prst="angle"/>
            <a:extrusionClr>
              <a:srgbClr val="33CCFF"/>
            </a:extrusionClr>
          </a:sp3d>
        </p:spPr>
        <p:txBody>
          <a:bodyPr wrap="none" anchor="ctr">
            <a:flatTx/>
          </a:bodyPr>
          <a:lstStyle/>
          <a:p>
            <a:pPr algn="ctr"/>
            <a:r>
              <a:rPr lang="zh-CN" altLang="en-US" sz="2400" b="1">
                <a:ea typeface="华文新魏" panose="02010800040101010101" charset="-122"/>
                <a:cs typeface="华文新魏" panose="02010800040101010101" charset="-122"/>
              </a:rPr>
              <a:t>改革力度</a:t>
            </a:r>
            <a:endParaRPr lang="en-US" altLang="ko-KR" sz="2400" b="1">
              <a:ea typeface="华文新魏" panose="02010800040101010101" charset="-122"/>
              <a:cs typeface="华文新魏" panose="02010800040101010101" charset="-122"/>
            </a:endParaRPr>
          </a:p>
        </p:txBody>
      </p:sp>
      <p:sp>
        <p:nvSpPr>
          <p:cNvPr id="86027" name="AutoShape 7"/>
          <p:cNvSpPr>
            <a:spLocks noChangeArrowheads="1"/>
          </p:cNvSpPr>
          <p:nvPr/>
        </p:nvSpPr>
        <p:spPr bwMode="auto">
          <a:xfrm>
            <a:off x="3824288" y="4532313"/>
            <a:ext cx="1554162" cy="1344612"/>
          </a:xfrm>
          <a:prstGeom prst="hexagon">
            <a:avLst>
              <a:gd name="adj" fmla="val 28896"/>
              <a:gd name="vf" fmla="val 115470"/>
            </a:avLst>
          </a:prstGeom>
          <a:gradFill rotWithShape="1">
            <a:gsLst>
              <a:gs pos="0">
                <a:srgbClr val="CCFF33"/>
              </a:gs>
              <a:gs pos="100000">
                <a:srgbClr val="5E7618"/>
              </a:gs>
            </a:gsLst>
            <a:path path="rect">
              <a:fillToRect r="100000" b="100000"/>
            </a:path>
          </a:gradFill>
          <a:ln w="9525">
            <a:miter lim="800000"/>
          </a:ln>
          <a:scene3d>
            <a:camera prst="legacyObliqueTopRight"/>
            <a:lightRig rig="legacyFlat3" dir="b"/>
          </a:scene3d>
          <a:sp3d extrusionH="227000" prstMaterial="legacyMatte">
            <a:bevelT w="13500" h="13500" prst="angle"/>
            <a:bevelB w="13500" h="13500" prst="angle"/>
            <a:extrusionClr>
              <a:srgbClr val="CCFF33"/>
            </a:extrusionClr>
          </a:sp3d>
        </p:spPr>
        <p:txBody>
          <a:bodyPr wrap="none" anchor="ctr">
            <a:flatTx/>
          </a:bodyPr>
          <a:lstStyle/>
          <a:p>
            <a:pPr algn="ctr"/>
            <a:r>
              <a:rPr lang="zh-CN" altLang="en-US" sz="2400" b="1">
                <a:ea typeface="华文新魏" panose="02010800040101010101" charset="-122"/>
                <a:cs typeface="华文新魏" panose="02010800040101010101" charset="-122"/>
              </a:rPr>
              <a:t>发展幅度</a:t>
            </a:r>
            <a:endParaRPr lang="en-US" altLang="ko-KR" sz="2400" b="1">
              <a:ea typeface="华文新魏" panose="02010800040101010101" charset="-122"/>
              <a:cs typeface="华文新魏" panose="02010800040101010101" charset="-122"/>
            </a:endParaRPr>
          </a:p>
        </p:txBody>
      </p:sp>
      <p:sp>
        <p:nvSpPr>
          <p:cNvPr id="86028" name="AutoShape 8"/>
          <p:cNvSpPr>
            <a:spLocks noChangeArrowheads="1"/>
          </p:cNvSpPr>
          <p:nvPr/>
        </p:nvSpPr>
        <p:spPr bwMode="auto">
          <a:xfrm>
            <a:off x="5076825" y="3933825"/>
            <a:ext cx="1597025" cy="1296988"/>
          </a:xfrm>
          <a:prstGeom prst="hexagon">
            <a:avLst>
              <a:gd name="adj" fmla="val 30783"/>
              <a:gd name="vf" fmla="val 115470"/>
            </a:avLst>
          </a:prstGeom>
          <a:gradFill rotWithShape="1">
            <a:gsLst>
              <a:gs pos="0">
                <a:srgbClr val="FF9999"/>
              </a:gs>
              <a:gs pos="100000">
                <a:srgbClr val="764747"/>
              </a:gs>
            </a:gsLst>
            <a:path path="rect">
              <a:fillToRect r="100000" b="100000"/>
            </a:path>
          </a:gradFill>
          <a:ln w="9525">
            <a:miter lim="800000"/>
          </a:ln>
          <a:scene3d>
            <a:camera prst="legacyObliqueTopRight"/>
            <a:lightRig rig="legacyFlat3" dir="b"/>
          </a:scene3d>
          <a:sp3d extrusionH="227000" prstMaterial="legacyMatte">
            <a:bevelT w="13500" h="13500" prst="angle"/>
            <a:bevelB w="13500" h="13500" prst="angle"/>
            <a:extrusionClr>
              <a:srgbClr val="FF9999"/>
            </a:extrusionClr>
          </a:sp3d>
        </p:spPr>
        <p:txBody>
          <a:bodyPr wrap="none" anchor="ctr">
            <a:flatTx/>
          </a:bodyPr>
          <a:lstStyle/>
          <a:p>
            <a:pPr algn="ctr">
              <a:spcBef>
                <a:spcPct val="20000"/>
              </a:spcBef>
            </a:pPr>
            <a:r>
              <a:rPr lang="zh-CN" altLang="en-US" sz="2400" b="1">
                <a:ea typeface="华文新魏" panose="02010800040101010101" charset="-122"/>
                <a:cs typeface="华文新魏" panose="02010800040101010101" charset="-122"/>
              </a:rPr>
              <a:t>体现增量</a:t>
            </a:r>
            <a:endParaRPr lang="zh-CN" altLang="en-US" sz="2400" b="1">
              <a:ea typeface="华文新魏" panose="02010800040101010101" charset="-122"/>
              <a:cs typeface="华文新魏" panose="02010800040101010101" charset="-122"/>
            </a:endParaRPr>
          </a:p>
        </p:txBody>
      </p:sp>
      <p:sp>
        <p:nvSpPr>
          <p:cNvPr id="86029" name="AutoShape 9"/>
          <p:cNvSpPr>
            <a:spLocks noChangeArrowheads="1"/>
          </p:cNvSpPr>
          <p:nvPr/>
        </p:nvSpPr>
        <p:spPr bwMode="auto">
          <a:xfrm>
            <a:off x="4973638" y="2516188"/>
            <a:ext cx="1555750" cy="1344612"/>
          </a:xfrm>
          <a:prstGeom prst="hexagon">
            <a:avLst>
              <a:gd name="adj" fmla="val 28926"/>
              <a:gd name="vf" fmla="val 115470"/>
            </a:avLst>
          </a:prstGeom>
          <a:gradFill rotWithShape="1">
            <a:gsLst>
              <a:gs pos="0">
                <a:srgbClr val="FFFF99"/>
              </a:gs>
              <a:gs pos="100000">
                <a:srgbClr val="767647"/>
              </a:gs>
            </a:gsLst>
            <a:path path="rect">
              <a:fillToRect r="100000" b="100000"/>
            </a:path>
          </a:gradFill>
          <a:ln w="9525">
            <a:miter lim="800000"/>
          </a:ln>
          <a:scene3d>
            <a:camera prst="legacyObliqueTopRight"/>
            <a:lightRig rig="legacyFlat3" dir="b"/>
          </a:scene3d>
          <a:sp3d extrusionH="227000" prstMaterial="legacyMatte">
            <a:bevelT w="13500" h="13500" prst="angle"/>
            <a:bevelB w="13500" h="13500" prst="angle"/>
            <a:extrusionClr>
              <a:srgbClr val="FFFF99"/>
            </a:extrusionClr>
          </a:sp3d>
        </p:spPr>
        <p:txBody>
          <a:bodyPr wrap="none" anchor="ctr">
            <a:flatTx/>
          </a:bodyPr>
          <a:lstStyle/>
          <a:p>
            <a:pPr algn="ctr"/>
            <a:r>
              <a:rPr lang="zh-CN" altLang="en-US" sz="2400" b="1">
                <a:ea typeface="华文新魏" panose="02010800040101010101" charset="-122"/>
                <a:cs typeface="华文新魏" panose="02010800040101010101" charset="-122"/>
              </a:rPr>
              <a:t>达到高度</a:t>
            </a:r>
            <a:endParaRPr lang="en-US" altLang="ko-KR" sz="2400" b="1">
              <a:ea typeface="华文新魏" panose="02010800040101010101" charset="-122"/>
              <a:cs typeface="华文新魏" panose="02010800040101010101" charset="-122"/>
            </a:endParaRPr>
          </a:p>
        </p:txBody>
      </p:sp>
      <p:sp>
        <p:nvSpPr>
          <p:cNvPr id="86030" name="AutoShape 10"/>
          <p:cNvSpPr>
            <a:spLocks noChangeArrowheads="1"/>
          </p:cNvSpPr>
          <p:nvPr/>
        </p:nvSpPr>
        <p:spPr bwMode="auto">
          <a:xfrm>
            <a:off x="3648075" y="2997200"/>
            <a:ext cx="1941513" cy="1681163"/>
          </a:xfrm>
          <a:prstGeom prst="hexagon">
            <a:avLst>
              <a:gd name="adj" fmla="val 28872"/>
              <a:gd name="vf" fmla="val 115470"/>
            </a:avLst>
          </a:prstGeom>
          <a:solidFill>
            <a:srgbClr val="006666">
              <a:alpha val="50195"/>
            </a:srgbClr>
          </a:solidFill>
          <a:ln w="9525">
            <a:solidFill>
              <a:srgbClr val="CCCCFF"/>
            </a:solidFill>
            <a:prstDash val="dash"/>
            <a:miter lim="800000"/>
          </a:ln>
        </p:spPr>
        <p:txBody>
          <a:bodyPr wrap="none" anchor="ctr"/>
          <a:lstStyle/>
          <a:p>
            <a:pPr algn="ctr" latinLnBrk="1"/>
            <a:endParaRPr lang="ko-KR" altLang="en-US" sz="1800">
              <a:solidFill>
                <a:srgbClr val="FFFFFF"/>
              </a:solidFill>
              <a:latin typeface="HY견고딕"/>
              <a:ea typeface="HY견고딕"/>
              <a:cs typeface="HY견고딕"/>
            </a:endParaRPr>
          </a:p>
        </p:txBody>
      </p:sp>
      <p:sp>
        <p:nvSpPr>
          <p:cNvPr id="86031" name="矩形 12"/>
          <p:cNvSpPr>
            <a:spLocks noChangeArrowheads="1"/>
          </p:cNvSpPr>
          <p:nvPr/>
        </p:nvSpPr>
        <p:spPr bwMode="auto">
          <a:xfrm>
            <a:off x="3708400" y="3573463"/>
            <a:ext cx="1857375" cy="461962"/>
          </a:xfrm>
          <a:prstGeom prst="rect">
            <a:avLst/>
          </a:prstGeom>
          <a:noFill/>
          <a:ln w="9525">
            <a:noFill/>
            <a:miter lim="800000"/>
          </a:ln>
        </p:spPr>
        <p:txBody>
          <a:bodyPr>
            <a:spAutoFit/>
          </a:bodyPr>
          <a:lstStyle/>
          <a:p>
            <a:pPr algn="ctr"/>
            <a:r>
              <a:rPr lang="zh-CN" altLang="en-US" sz="2400" b="1">
                <a:solidFill>
                  <a:schemeClr val="bg1"/>
                </a:solidFill>
                <a:latin typeface="黑体" panose="02010609060101010101" pitchFamily="49" charset="-122"/>
                <a:ea typeface="黑体" panose="02010609060101010101" pitchFamily="49" charset="-122"/>
              </a:rPr>
              <a:t>学院发展</a:t>
            </a:r>
            <a:endParaRPr lang="zh-CN" altLang="en-US" sz="2400" b="1">
              <a:solidFill>
                <a:schemeClr val="bg1"/>
              </a:solidFill>
              <a:latin typeface="黑体" panose="02010609060101010101" pitchFamily="49" charset="-122"/>
              <a:ea typeface="黑体" panose="02010609060101010101" pitchFamily="49" charset="-122"/>
            </a:endParaRPr>
          </a:p>
        </p:txBody>
      </p:sp>
      <p:sp>
        <p:nvSpPr>
          <p:cNvPr id="13" name="圆角矩形 300033"/>
          <p:cNvSpPr>
            <a:spLocks noChangeArrowheads="1"/>
          </p:cNvSpPr>
          <p:nvPr/>
        </p:nvSpPr>
        <p:spPr bwMode="auto">
          <a:xfrm>
            <a:off x="539552" y="908721"/>
            <a:ext cx="7768107" cy="576063"/>
          </a:xfrm>
          <a:prstGeom prst="roundRect">
            <a:avLst>
              <a:gd name="adj" fmla="val 13079"/>
            </a:avLst>
          </a:prstGeom>
        </p:spPr>
        <p:style>
          <a:lnRef idx="2">
            <a:schemeClr val="dk1">
              <a:shade val="50000"/>
            </a:schemeClr>
          </a:lnRef>
          <a:fillRef idx="1">
            <a:schemeClr val="dk1"/>
          </a:fillRef>
          <a:effectRef idx="0">
            <a:schemeClr val="dk1"/>
          </a:effectRef>
          <a:fontRef idx="minor">
            <a:schemeClr val="lt1"/>
          </a:fontRef>
        </p:style>
        <p:txBody>
          <a:bodyPr wrap="none" anchor="ctr">
            <a:flatTx/>
          </a:bodyPr>
          <a:lstStyle/>
          <a:p>
            <a:pPr latinLnBrk="1"/>
            <a:r>
              <a:rPr lang="zh-CN" altLang="en-US" sz="2800" b="1" dirty="0" smtClean="0">
                <a:solidFill>
                  <a:srgbClr val="FFFF00"/>
                </a:solidFill>
                <a:latin typeface="黑体" panose="02010609060101010101" pitchFamily="49" charset="-122"/>
                <a:ea typeface="黑体" panose="02010609060101010101" pitchFamily="49" charset="-122"/>
              </a:rPr>
              <a:t>启示八：</a:t>
            </a:r>
            <a:r>
              <a:rPr lang="zh-CN" altLang="en-US" sz="2800" b="1" dirty="0">
                <a:solidFill>
                  <a:srgbClr val="FFFF00"/>
                </a:solidFill>
                <a:latin typeface="黑体" panose="02010609060101010101" pitchFamily="49" charset="-122"/>
                <a:ea typeface="黑体" panose="02010609060101010101" pitchFamily="49" charset="-122"/>
              </a:rPr>
              <a:t>学校发展必须高起点、高标准、高目标</a:t>
            </a:r>
            <a:endParaRPr lang="zh-CN" altLang="en-US" sz="2800" b="1" dirty="0">
              <a:solidFill>
                <a:srgbClr val="FFFF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2"/>
          <p:cNvGraphicFramePr/>
          <p:nvPr/>
        </p:nvGraphicFramePr>
        <p:xfrm>
          <a:off x="1785918" y="1484784"/>
          <a:ext cx="6530498" cy="515890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3" name="图示 2"/>
          <p:cNvGraphicFramePr/>
          <p:nvPr/>
        </p:nvGraphicFramePr>
        <p:xfrm>
          <a:off x="313690" y="476672"/>
          <a:ext cx="3106182" cy="19080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流程图: 可选过程 303107"/>
          <p:cNvSpPr>
            <a:spLocks noChangeArrowheads="1"/>
          </p:cNvSpPr>
          <p:nvPr/>
        </p:nvSpPr>
        <p:spPr bwMode="auto">
          <a:xfrm>
            <a:off x="3708400" y="1700213"/>
            <a:ext cx="4248150" cy="1008062"/>
          </a:xfrm>
          <a:prstGeom prst="flowChartAlternateProcess">
            <a:avLst/>
          </a:prstGeom>
          <a:solidFill>
            <a:schemeClr val="accent1"/>
          </a:solidFill>
          <a:ln w="9525">
            <a:solidFill>
              <a:schemeClr val="tx1"/>
            </a:solidFill>
            <a:miter lim="800000"/>
          </a:ln>
        </p:spPr>
        <p:txBody>
          <a:bodyPr wrap="none" anchor="ctr"/>
          <a:lstStyle/>
          <a:p>
            <a:pPr algn="ctr"/>
            <a:r>
              <a:rPr lang="zh-CN" altLang="en-US" sz="2400" b="1">
                <a:ea typeface="华文新魏" panose="02010800040101010101" charset="-122"/>
                <a:cs typeface="华文新魏" panose="02010800040101010101" charset="-122"/>
              </a:rPr>
              <a:t>一要进圈子</a:t>
            </a:r>
            <a:endParaRPr lang="zh-CN" altLang="en-US" sz="2400" b="1">
              <a:ea typeface="华文新魏" panose="02010800040101010101" charset="-122"/>
              <a:cs typeface="华文新魏" panose="02010800040101010101" charset="-122"/>
            </a:endParaRPr>
          </a:p>
          <a:p>
            <a:pPr algn="ctr"/>
            <a:r>
              <a:rPr lang="en-US" altLang="zh-CN" sz="2400" b="1">
                <a:ea typeface="华文新魏" panose="02010800040101010101" charset="-122"/>
                <a:cs typeface="华文新魏" panose="02010800040101010101" charset="-122"/>
              </a:rPr>
              <a:t>——</a:t>
            </a:r>
            <a:r>
              <a:rPr lang="zh-CN" altLang="en-US" sz="2400" b="1">
                <a:ea typeface="华文新魏" panose="02010800040101010101" charset="-122"/>
                <a:cs typeface="华文新魏" panose="02010800040101010101" charset="-122"/>
              </a:rPr>
              <a:t>讲自己的话，学校有地位</a:t>
            </a:r>
            <a:endParaRPr lang="zh-CN" altLang="en-US" sz="2400" b="1">
              <a:ea typeface="华文新魏" panose="02010800040101010101" charset="-122"/>
              <a:cs typeface="华文新魏" panose="02010800040101010101" charset="-122"/>
            </a:endParaRPr>
          </a:p>
        </p:txBody>
      </p:sp>
      <p:sp>
        <p:nvSpPr>
          <p:cNvPr id="87042" name="流程图: 可选过程 303108"/>
          <p:cNvSpPr>
            <a:spLocks noChangeArrowheads="1"/>
          </p:cNvSpPr>
          <p:nvPr/>
        </p:nvSpPr>
        <p:spPr bwMode="auto">
          <a:xfrm>
            <a:off x="3851275" y="4581525"/>
            <a:ext cx="4176713" cy="1152525"/>
          </a:xfrm>
          <a:prstGeom prst="flowChartAlternateProcess">
            <a:avLst/>
          </a:prstGeom>
          <a:solidFill>
            <a:schemeClr val="accent1"/>
          </a:solidFill>
          <a:ln w="9525">
            <a:solidFill>
              <a:schemeClr val="tx1"/>
            </a:solidFill>
            <a:miter lim="800000"/>
          </a:ln>
        </p:spPr>
        <p:txBody>
          <a:bodyPr wrap="none" anchor="ctr"/>
          <a:lstStyle/>
          <a:p>
            <a:pPr algn="ctr"/>
            <a:endParaRPr lang="en-US" altLang="zh-CN" sz="2200" dirty="0"/>
          </a:p>
          <a:p>
            <a:pPr algn="ctr">
              <a:lnSpc>
                <a:spcPct val="80000"/>
              </a:lnSpc>
            </a:pPr>
            <a:endParaRPr lang="en-US" altLang="zh-CN" sz="2200" dirty="0"/>
          </a:p>
          <a:p>
            <a:pPr algn="ctr">
              <a:lnSpc>
                <a:spcPct val="80000"/>
              </a:lnSpc>
            </a:pPr>
            <a:r>
              <a:rPr lang="zh-CN" altLang="en-US" sz="2400" b="1" dirty="0">
                <a:ea typeface="华文新魏" panose="02010800040101010101" charset="-122"/>
                <a:cs typeface="华文新魏" panose="02010800040101010101" charset="-122"/>
              </a:rPr>
              <a:t>三要进入状态</a:t>
            </a:r>
            <a:endParaRPr lang="zh-CN" altLang="en-US" sz="2400" b="1" dirty="0">
              <a:ea typeface="华文新魏" panose="02010800040101010101" charset="-122"/>
              <a:cs typeface="华文新魏" panose="02010800040101010101" charset="-122"/>
            </a:endParaRPr>
          </a:p>
          <a:p>
            <a:pPr algn="ctr">
              <a:lnSpc>
                <a:spcPct val="80000"/>
              </a:lnSpc>
            </a:pPr>
            <a:r>
              <a:rPr lang="zh-CN" altLang="en-US" sz="2400" b="1" dirty="0">
                <a:ea typeface="华文新魏" panose="02010800040101010101" charset="-122"/>
                <a:cs typeface="华文新魏" panose="02010800040101010101" charset="-122"/>
              </a:rPr>
              <a:t>   </a:t>
            </a:r>
            <a:r>
              <a:rPr lang="en-US" altLang="zh-CN" sz="2400" b="1" dirty="0">
                <a:ea typeface="华文新魏" panose="02010800040101010101" charset="-122"/>
                <a:cs typeface="华文新魏" panose="02010800040101010101" charset="-122"/>
              </a:rPr>
              <a:t>——</a:t>
            </a:r>
            <a:r>
              <a:rPr lang="zh-CN" altLang="en-US" sz="2400" b="1" dirty="0">
                <a:ea typeface="华文新魏" panose="02010800040101010101" charset="-122"/>
                <a:cs typeface="华文新魏" panose="02010800040101010101" charset="-122"/>
              </a:rPr>
              <a:t>全院行动，领导能力优先</a:t>
            </a:r>
            <a:r>
              <a:rPr lang="zh-CN" altLang="en-US" sz="1800" b="1" dirty="0"/>
              <a:t>  </a:t>
            </a:r>
            <a:endParaRPr lang="zh-CN" altLang="en-US" sz="1800" b="1" dirty="0"/>
          </a:p>
          <a:p>
            <a:pPr algn="ctr">
              <a:spcBef>
                <a:spcPct val="20000"/>
              </a:spcBef>
              <a:buFont typeface="Arial" panose="020B0604020202020204" pitchFamily="34" charset="0"/>
              <a:buChar char="•"/>
            </a:pPr>
            <a:endParaRPr lang="zh-CN" altLang="en-US" sz="1800" dirty="0"/>
          </a:p>
        </p:txBody>
      </p:sp>
      <p:sp>
        <p:nvSpPr>
          <p:cNvPr id="87043" name="任意多边形 303109"/>
          <p:cNvSpPr>
            <a:spLocks noChangeArrowheads="1"/>
          </p:cNvSpPr>
          <p:nvPr/>
        </p:nvSpPr>
        <p:spPr bwMode="auto">
          <a:xfrm>
            <a:off x="2411413" y="2205038"/>
            <a:ext cx="1331912" cy="771525"/>
          </a:xfrm>
          <a:custGeom>
            <a:avLst/>
            <a:gdLst>
              <a:gd name="T0" fmla="*/ 840 w 840"/>
              <a:gd name="T1" fmla="*/ 0 h 486"/>
              <a:gd name="T2" fmla="*/ 450 w 840"/>
              <a:gd name="T3" fmla="*/ 0 h 486"/>
              <a:gd name="T4" fmla="*/ 0 w 840"/>
              <a:gd name="T5" fmla="*/ 486 h 486"/>
              <a:gd name="T6" fmla="*/ 0 60000 65536"/>
              <a:gd name="T7" fmla="*/ 0 60000 65536"/>
              <a:gd name="T8" fmla="*/ 0 60000 65536"/>
              <a:gd name="T9" fmla="*/ 0 w 840"/>
              <a:gd name="T10" fmla="*/ 0 h 486"/>
              <a:gd name="T11" fmla="*/ 840 w 840"/>
              <a:gd name="T12" fmla="*/ 486 h 486"/>
            </a:gdLst>
            <a:ahLst/>
            <a:cxnLst>
              <a:cxn ang="T6">
                <a:pos x="T0" y="T1"/>
              </a:cxn>
              <a:cxn ang="T7">
                <a:pos x="T2" y="T3"/>
              </a:cxn>
              <a:cxn ang="T8">
                <a:pos x="T4" y="T5"/>
              </a:cxn>
            </a:cxnLst>
            <a:rect l="T9" t="T10" r="T11" b="T12"/>
            <a:pathLst>
              <a:path w="840" h="486">
                <a:moveTo>
                  <a:pt x="840" y="0"/>
                </a:moveTo>
                <a:lnTo>
                  <a:pt x="450" y="0"/>
                </a:lnTo>
                <a:lnTo>
                  <a:pt x="0" y="486"/>
                </a:lnTo>
              </a:path>
            </a:pathLst>
          </a:custGeom>
          <a:noFill/>
          <a:ln w="76200">
            <a:solidFill>
              <a:srgbClr val="008080"/>
            </a:solidFill>
            <a:round/>
          </a:ln>
        </p:spPr>
        <p:txBody>
          <a:bodyPr/>
          <a:lstStyle/>
          <a:p>
            <a:endParaRPr lang="zh-CN" altLang="en-US"/>
          </a:p>
        </p:txBody>
      </p:sp>
      <p:sp>
        <p:nvSpPr>
          <p:cNvPr id="87044" name="直接连接符 303110"/>
          <p:cNvSpPr>
            <a:spLocks noChangeShapeType="1"/>
          </p:cNvSpPr>
          <p:nvPr/>
        </p:nvSpPr>
        <p:spPr bwMode="auto">
          <a:xfrm flipH="1">
            <a:off x="2484438" y="3716338"/>
            <a:ext cx="1295400" cy="1587"/>
          </a:xfrm>
          <a:prstGeom prst="line">
            <a:avLst/>
          </a:prstGeom>
          <a:noFill/>
          <a:ln w="76200">
            <a:solidFill>
              <a:schemeClr val="hlink"/>
            </a:solidFill>
            <a:round/>
          </a:ln>
        </p:spPr>
        <p:txBody>
          <a:bodyPr/>
          <a:lstStyle/>
          <a:p>
            <a:endParaRPr lang="zh-CN" altLang="en-US"/>
          </a:p>
        </p:txBody>
      </p:sp>
      <p:sp>
        <p:nvSpPr>
          <p:cNvPr id="87045" name="任意多边形 303111"/>
          <p:cNvSpPr>
            <a:spLocks noChangeArrowheads="1"/>
          </p:cNvSpPr>
          <p:nvPr/>
        </p:nvSpPr>
        <p:spPr bwMode="auto">
          <a:xfrm>
            <a:off x="2411413" y="4365625"/>
            <a:ext cx="1417637" cy="695325"/>
          </a:xfrm>
          <a:custGeom>
            <a:avLst/>
            <a:gdLst>
              <a:gd name="T0" fmla="*/ 894 w 894"/>
              <a:gd name="T1" fmla="*/ 438 h 438"/>
              <a:gd name="T2" fmla="*/ 486 w 894"/>
              <a:gd name="T3" fmla="*/ 438 h 438"/>
              <a:gd name="T4" fmla="*/ 0 w 894"/>
              <a:gd name="T5" fmla="*/ 0 h 438"/>
              <a:gd name="T6" fmla="*/ 0 60000 65536"/>
              <a:gd name="T7" fmla="*/ 0 60000 65536"/>
              <a:gd name="T8" fmla="*/ 0 60000 65536"/>
              <a:gd name="T9" fmla="*/ 0 w 894"/>
              <a:gd name="T10" fmla="*/ 0 h 438"/>
              <a:gd name="T11" fmla="*/ 894 w 894"/>
              <a:gd name="T12" fmla="*/ 438 h 438"/>
            </a:gdLst>
            <a:ahLst/>
            <a:cxnLst>
              <a:cxn ang="T6">
                <a:pos x="T0" y="T1"/>
              </a:cxn>
              <a:cxn ang="T7">
                <a:pos x="T2" y="T3"/>
              </a:cxn>
              <a:cxn ang="T8">
                <a:pos x="T4" y="T5"/>
              </a:cxn>
            </a:cxnLst>
            <a:rect l="T9" t="T10" r="T11" b="T12"/>
            <a:pathLst>
              <a:path w="894" h="438">
                <a:moveTo>
                  <a:pt x="894" y="438"/>
                </a:moveTo>
                <a:lnTo>
                  <a:pt x="486" y="438"/>
                </a:lnTo>
                <a:lnTo>
                  <a:pt x="0" y="0"/>
                </a:lnTo>
              </a:path>
            </a:pathLst>
          </a:custGeom>
          <a:noFill/>
          <a:ln w="76200">
            <a:solidFill>
              <a:schemeClr val="hlink"/>
            </a:solidFill>
            <a:round/>
          </a:ln>
        </p:spPr>
        <p:txBody>
          <a:bodyPr/>
          <a:lstStyle/>
          <a:p>
            <a:endParaRPr lang="zh-CN" altLang="en-US"/>
          </a:p>
        </p:txBody>
      </p:sp>
      <p:sp>
        <p:nvSpPr>
          <p:cNvPr id="87046" name="圆角矩形 303112"/>
          <p:cNvSpPr>
            <a:spLocks noChangeArrowheads="1"/>
          </p:cNvSpPr>
          <p:nvPr/>
        </p:nvSpPr>
        <p:spPr bwMode="auto">
          <a:xfrm>
            <a:off x="395288" y="1484313"/>
            <a:ext cx="2160587" cy="4465637"/>
          </a:xfrm>
          <a:prstGeom prst="roundRect">
            <a:avLst>
              <a:gd name="adj" fmla="val 16667"/>
            </a:avLst>
          </a:prstGeom>
          <a:solidFill>
            <a:srgbClr val="D4D4EA"/>
          </a:solidFill>
          <a:ln w="9525">
            <a:noFill/>
            <a:round/>
          </a:ln>
        </p:spPr>
        <p:txBody>
          <a:bodyPr/>
          <a:lstStyle/>
          <a:p>
            <a:pPr algn="ctr"/>
            <a:endParaRPr lang="zh-CN" altLang="en-US" sz="1800"/>
          </a:p>
        </p:txBody>
      </p:sp>
      <p:sp>
        <p:nvSpPr>
          <p:cNvPr id="87047" name="文本框 303113"/>
          <p:cNvSpPr txBox="1">
            <a:spLocks noChangeArrowheads="1"/>
          </p:cNvSpPr>
          <p:nvPr/>
        </p:nvSpPr>
        <p:spPr bwMode="auto">
          <a:xfrm>
            <a:off x="468313" y="1700213"/>
            <a:ext cx="2087562" cy="3135312"/>
          </a:xfrm>
          <a:prstGeom prst="rect">
            <a:avLst/>
          </a:prstGeom>
          <a:noFill/>
          <a:ln w="9525">
            <a:noFill/>
            <a:miter lim="800000"/>
          </a:ln>
        </p:spPr>
        <p:txBody>
          <a:bodyPr>
            <a:spAutoFit/>
          </a:bodyPr>
          <a:lstStyle/>
          <a:p>
            <a:pPr>
              <a:lnSpc>
                <a:spcPct val="120000"/>
              </a:lnSpc>
            </a:pPr>
            <a:r>
              <a:rPr lang="zh-CN" altLang="en-US" sz="2400" b="1">
                <a:solidFill>
                  <a:srgbClr val="FF0000"/>
                </a:solidFill>
                <a:ea typeface="华文新魏" panose="02010800040101010101" charset="-122"/>
                <a:cs typeface="华文新魏" panose="02010800040101010101" charset="-122"/>
              </a:rPr>
              <a:t>学院发展：</a:t>
            </a:r>
            <a:endParaRPr lang="en-US" altLang="zh-CN" sz="2400" b="1">
              <a:solidFill>
                <a:srgbClr val="FF0000"/>
              </a:solidFill>
              <a:ea typeface="华文新魏" panose="02010800040101010101" charset="-122"/>
              <a:cs typeface="华文新魏" panose="02010800040101010101" charset="-122"/>
            </a:endParaRPr>
          </a:p>
          <a:p>
            <a:pPr>
              <a:lnSpc>
                <a:spcPct val="120000"/>
              </a:lnSpc>
            </a:pPr>
            <a:r>
              <a:rPr lang="zh-CN" altLang="en-US" sz="2400" b="1">
                <a:ea typeface="华文新魏" panose="02010800040101010101" charset="-122"/>
                <a:cs typeface="华文新魏" panose="02010800040101010101" charset="-122"/>
              </a:rPr>
              <a:t>适应新形势</a:t>
            </a:r>
            <a:endParaRPr lang="en-US" altLang="zh-CN" sz="2400" b="1">
              <a:ea typeface="华文新魏" panose="02010800040101010101" charset="-122"/>
              <a:cs typeface="华文新魏" panose="02010800040101010101" charset="-122"/>
            </a:endParaRPr>
          </a:p>
          <a:p>
            <a:pPr>
              <a:lnSpc>
                <a:spcPct val="120000"/>
              </a:lnSpc>
            </a:pPr>
            <a:r>
              <a:rPr lang="zh-CN" altLang="en-US" sz="2400" b="1">
                <a:ea typeface="华文新魏" panose="02010800040101010101" charset="-122"/>
                <a:cs typeface="华文新魏" panose="02010800040101010101" charset="-122"/>
              </a:rPr>
              <a:t>立足新起点</a:t>
            </a:r>
            <a:endParaRPr lang="en-US" altLang="zh-CN" sz="2400" b="1">
              <a:ea typeface="华文新魏" panose="02010800040101010101" charset="-122"/>
              <a:cs typeface="华文新魏" panose="02010800040101010101" charset="-122"/>
            </a:endParaRPr>
          </a:p>
          <a:p>
            <a:pPr>
              <a:lnSpc>
                <a:spcPct val="120000"/>
              </a:lnSpc>
            </a:pPr>
            <a:r>
              <a:rPr lang="zh-CN" altLang="en-US" sz="2400" b="1">
                <a:ea typeface="华文新魏" panose="02010800040101010101" charset="-122"/>
                <a:cs typeface="华文新魏" panose="02010800040101010101" charset="-122"/>
              </a:rPr>
              <a:t>应对新挑战</a:t>
            </a:r>
            <a:endParaRPr lang="en-US" altLang="zh-CN" sz="2400" b="1">
              <a:ea typeface="华文新魏" panose="02010800040101010101" charset="-122"/>
              <a:cs typeface="华文新魏" panose="02010800040101010101" charset="-122"/>
            </a:endParaRPr>
          </a:p>
          <a:p>
            <a:pPr>
              <a:lnSpc>
                <a:spcPct val="120000"/>
              </a:lnSpc>
            </a:pPr>
            <a:r>
              <a:rPr lang="zh-CN" altLang="en-US" sz="2400" b="1">
                <a:ea typeface="华文新魏" panose="02010800040101010101" charset="-122"/>
                <a:cs typeface="华文新魏" panose="02010800040101010101" charset="-122"/>
              </a:rPr>
              <a:t>探索新路子</a:t>
            </a:r>
            <a:endParaRPr lang="en-US" altLang="zh-CN" sz="2400" b="1">
              <a:ea typeface="华文新魏" panose="02010800040101010101" charset="-122"/>
              <a:cs typeface="华文新魏" panose="02010800040101010101" charset="-122"/>
            </a:endParaRPr>
          </a:p>
          <a:p>
            <a:pPr>
              <a:lnSpc>
                <a:spcPct val="120000"/>
              </a:lnSpc>
            </a:pPr>
            <a:r>
              <a:rPr lang="zh-CN" altLang="en-US" sz="2400" b="1">
                <a:ea typeface="华文新魏" panose="02010800040101010101" charset="-122"/>
                <a:cs typeface="华文新魏" panose="02010800040101010101" charset="-122"/>
              </a:rPr>
              <a:t>创造新优势</a:t>
            </a:r>
            <a:endParaRPr lang="en-US" altLang="zh-CN" sz="2400" b="1">
              <a:ea typeface="华文新魏" panose="02010800040101010101" charset="-122"/>
              <a:cs typeface="华文新魏" panose="02010800040101010101" charset="-122"/>
            </a:endParaRPr>
          </a:p>
          <a:p>
            <a:pPr>
              <a:lnSpc>
                <a:spcPct val="120000"/>
              </a:lnSpc>
            </a:pPr>
            <a:r>
              <a:rPr lang="zh-CN" altLang="en-US" sz="2400" b="1">
                <a:ea typeface="华文新魏" panose="02010800040101010101" charset="-122"/>
                <a:cs typeface="华文新魏" panose="02010800040101010101" charset="-122"/>
              </a:rPr>
              <a:t>把握新机遇</a:t>
            </a:r>
            <a:endParaRPr lang="zh-CN" altLang="en-US" sz="2400" b="1">
              <a:latin typeface="黑体" panose="02010609060101010101" pitchFamily="49" charset="-122"/>
              <a:ea typeface="华文新魏" panose="02010800040101010101" charset="-122"/>
              <a:cs typeface="华文新魏" panose="02010800040101010101" charset="-122"/>
            </a:endParaRPr>
          </a:p>
        </p:txBody>
      </p:sp>
      <p:sp>
        <p:nvSpPr>
          <p:cNvPr id="87048" name="流程图: 可选过程 303114"/>
          <p:cNvSpPr>
            <a:spLocks noChangeArrowheads="1"/>
          </p:cNvSpPr>
          <p:nvPr/>
        </p:nvSpPr>
        <p:spPr bwMode="auto">
          <a:xfrm>
            <a:off x="3779838" y="3213100"/>
            <a:ext cx="4103687" cy="1008063"/>
          </a:xfrm>
          <a:prstGeom prst="flowChartAlternateProcess">
            <a:avLst/>
          </a:prstGeom>
          <a:solidFill>
            <a:schemeClr val="accent1"/>
          </a:solidFill>
          <a:ln w="9525">
            <a:solidFill>
              <a:schemeClr val="tx1"/>
            </a:solidFill>
            <a:miter lim="800000"/>
          </a:ln>
        </p:spPr>
        <p:txBody>
          <a:bodyPr wrap="none" anchor="ctr"/>
          <a:lstStyle/>
          <a:p>
            <a:pPr algn="ctr"/>
            <a:r>
              <a:rPr lang="zh-CN" altLang="en-US" sz="2400" b="1">
                <a:ea typeface="华文新魏" panose="02010800040101010101" charset="-122"/>
                <a:cs typeface="华文新魏" panose="02010800040101010101" charset="-122"/>
              </a:rPr>
              <a:t>二要积极动作</a:t>
            </a:r>
            <a:endParaRPr lang="zh-CN" altLang="en-US" sz="2400" b="1">
              <a:ea typeface="华文新魏" panose="02010800040101010101" charset="-122"/>
              <a:cs typeface="华文新魏" panose="02010800040101010101" charset="-122"/>
            </a:endParaRPr>
          </a:p>
          <a:p>
            <a:pPr algn="ctr"/>
            <a:r>
              <a:rPr lang="zh-CN" altLang="en-US" sz="2400" b="1">
                <a:ea typeface="华文新魏" panose="02010800040101010101" charset="-122"/>
                <a:cs typeface="华文新魏" panose="02010800040101010101" charset="-122"/>
              </a:rPr>
              <a:t>  </a:t>
            </a:r>
            <a:r>
              <a:rPr lang="en-US" altLang="zh-CN" sz="2400" b="1">
                <a:ea typeface="华文新魏" panose="02010800040101010101" charset="-122"/>
                <a:cs typeface="华文新魏" panose="02010800040101010101" charset="-122"/>
              </a:rPr>
              <a:t>——  </a:t>
            </a:r>
            <a:r>
              <a:rPr lang="zh-CN" altLang="en-US" sz="2400" b="1">
                <a:ea typeface="华文新魏" panose="02010800040101010101" charset="-122"/>
                <a:cs typeface="华文新魏" panose="02010800040101010101" charset="-122"/>
              </a:rPr>
              <a:t>从优质到示范引领              </a:t>
            </a:r>
            <a:endParaRPr lang="zh-CN" altLang="en-US" sz="2400" b="1">
              <a:ea typeface="华文新魏" panose="02010800040101010101" charset="-122"/>
              <a:cs typeface="华文新魏" panose="02010800040101010101" charset="-122"/>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文本占位符 23554"/>
          <p:cNvSpPr>
            <a:spLocks noGrp="1" noChangeArrowheads="1"/>
          </p:cNvSpPr>
          <p:nvPr>
            <p:ph idx="1"/>
          </p:nvPr>
        </p:nvSpPr>
        <p:spPr>
          <a:xfrm>
            <a:off x="827584" y="1988840"/>
            <a:ext cx="7415212" cy="3344862"/>
          </a:xfrm>
        </p:spPr>
        <p:style>
          <a:lnRef idx="2">
            <a:schemeClr val="accent1">
              <a:shade val="50000"/>
            </a:schemeClr>
          </a:lnRef>
          <a:fillRef idx="1">
            <a:schemeClr val="accent1"/>
          </a:fillRef>
          <a:effectRef idx="0">
            <a:schemeClr val="accent1"/>
          </a:effectRef>
          <a:fontRef idx="minor">
            <a:schemeClr val="lt1"/>
          </a:fontRef>
        </p:style>
        <p:txBody>
          <a:bodyPr/>
          <a:lstStyle/>
          <a:p>
            <a:pPr>
              <a:buFontTx/>
              <a:buNone/>
            </a:pPr>
            <a:r>
              <a:rPr lang="en-US" altLang="zh-CN" dirty="0" smtClean="0"/>
              <a:t>   </a:t>
            </a:r>
            <a:endParaRPr lang="en-US" altLang="zh-CN" dirty="0" smtClean="0"/>
          </a:p>
          <a:p>
            <a:pPr>
              <a:lnSpc>
                <a:spcPct val="150000"/>
              </a:lnSpc>
              <a:buClr>
                <a:srgbClr val="0000FF"/>
              </a:buClr>
              <a:buFont typeface="Wingdings" panose="05000000000000000000" pitchFamily="2" charset="2"/>
              <a:buChar char="Ø"/>
            </a:pPr>
            <a:r>
              <a:rPr lang="zh-CN" altLang="en-US" sz="3000" b="1" dirty="0" smtClean="0">
                <a:solidFill>
                  <a:schemeClr val="tx1"/>
                </a:solidFill>
                <a:latin typeface="黑体" panose="02010609060101010101" pitchFamily="49" charset="-122"/>
                <a:ea typeface="黑体" panose="02010609060101010101" pitchFamily="49" charset="-122"/>
              </a:rPr>
              <a:t>问题导向  高举旗帜  自我加压</a:t>
            </a:r>
            <a:endParaRPr lang="zh-CN" altLang="en-US" sz="3000" b="1" dirty="0" smtClean="0">
              <a:solidFill>
                <a:schemeClr val="tx1"/>
              </a:solidFill>
              <a:latin typeface="黑体" panose="02010609060101010101" pitchFamily="49" charset="-122"/>
              <a:ea typeface="黑体" panose="02010609060101010101" pitchFamily="49" charset="-122"/>
            </a:endParaRPr>
          </a:p>
          <a:p>
            <a:pPr>
              <a:lnSpc>
                <a:spcPct val="150000"/>
              </a:lnSpc>
              <a:buClr>
                <a:srgbClr val="0000FF"/>
              </a:buClr>
              <a:buFont typeface="Wingdings" panose="05000000000000000000" pitchFamily="2" charset="2"/>
              <a:buChar char="Ø"/>
            </a:pPr>
            <a:r>
              <a:rPr lang="zh-CN" altLang="en-US" sz="3000" b="1" dirty="0" smtClean="0">
                <a:solidFill>
                  <a:schemeClr val="tx1"/>
                </a:solidFill>
                <a:latin typeface="黑体" panose="02010609060101010101" pitchFamily="49" charset="-122"/>
                <a:ea typeface="黑体" panose="02010609060101010101" pitchFamily="49" charset="-122"/>
              </a:rPr>
              <a:t>聚人才、人心、人气、人民币</a:t>
            </a:r>
            <a:endParaRPr lang="zh-CN" altLang="en-US" sz="3000" b="1" dirty="0" smtClean="0">
              <a:solidFill>
                <a:schemeClr val="tx1"/>
              </a:solidFill>
              <a:latin typeface="黑体" panose="02010609060101010101" pitchFamily="49" charset="-122"/>
              <a:ea typeface="黑体" panose="02010609060101010101" pitchFamily="49" charset="-122"/>
            </a:endParaRPr>
          </a:p>
          <a:p>
            <a:pPr>
              <a:lnSpc>
                <a:spcPct val="150000"/>
              </a:lnSpc>
              <a:buClr>
                <a:srgbClr val="0000FF"/>
              </a:buClr>
              <a:buFont typeface="Wingdings" panose="05000000000000000000" pitchFamily="2" charset="2"/>
              <a:buChar char="Ø"/>
            </a:pPr>
            <a:r>
              <a:rPr lang="zh-CN" altLang="en-US" sz="3000" b="1" dirty="0" smtClean="0">
                <a:solidFill>
                  <a:schemeClr val="tx1"/>
                </a:solidFill>
                <a:latin typeface="黑体" panose="02010609060101010101" pitchFamily="49" charset="-122"/>
                <a:ea typeface="黑体" panose="02010609060101010101" pitchFamily="49" charset="-122"/>
              </a:rPr>
              <a:t>早干早主动，晚干就被动，不干会盲动</a:t>
            </a:r>
            <a:endParaRPr lang="zh-CN" altLang="en-US" sz="3000" b="1" dirty="0" smtClean="0">
              <a:solidFill>
                <a:schemeClr val="tx1"/>
              </a:solidFill>
              <a:latin typeface="黑体" panose="02010609060101010101" pitchFamily="49" charset="-122"/>
              <a:ea typeface="黑体" panose="02010609060101010101" pitchFamily="49" charset="-122"/>
            </a:endParaRPr>
          </a:p>
        </p:txBody>
      </p:sp>
      <p:sp>
        <p:nvSpPr>
          <p:cNvPr id="39938" name="圆角矩形 23568"/>
          <p:cNvSpPr>
            <a:spLocks noChangeArrowheads="1"/>
          </p:cNvSpPr>
          <p:nvPr/>
        </p:nvSpPr>
        <p:spPr bwMode="auto">
          <a:xfrm>
            <a:off x="971600" y="1196753"/>
            <a:ext cx="7056784" cy="576064"/>
          </a:xfrm>
          <a:prstGeom prst="roundRect">
            <a:avLst>
              <a:gd name="adj" fmla="val 16667"/>
            </a:avLst>
          </a:prstGeom>
          <a:gradFill rotWithShape="1">
            <a:gsLst>
              <a:gs pos="0">
                <a:srgbClr val="C9E9E9"/>
              </a:gs>
              <a:gs pos="100000">
                <a:schemeClr val="hlink"/>
              </a:gs>
            </a:gsLst>
            <a:lin ang="0" scaled="1"/>
          </a:gradFill>
          <a:ln w="12700">
            <a:solidFill>
              <a:schemeClr val="bg1"/>
            </a:solidFill>
            <a:round/>
          </a:ln>
          <a:effectLst>
            <a:outerShdw dist="99190" dir="2388334" algn="ctr" rotWithShape="0">
              <a:srgbClr val="333333">
                <a:alpha val="50000"/>
              </a:srgbClr>
            </a:outerShdw>
          </a:effectLst>
        </p:spPr>
        <p:txBody>
          <a:bodyPr/>
          <a:lstStyle/>
          <a:p>
            <a:pPr algn="ctr">
              <a:defRPr/>
            </a:pPr>
            <a:endParaRPr lang="zh-CN" altLang="en-US" sz="1800"/>
          </a:p>
        </p:txBody>
      </p:sp>
      <p:sp>
        <p:nvSpPr>
          <p:cNvPr id="78851" name="文本框 23569"/>
          <p:cNvSpPr txBox="1">
            <a:spLocks noChangeArrowheads="1"/>
          </p:cNvSpPr>
          <p:nvPr/>
        </p:nvSpPr>
        <p:spPr bwMode="auto">
          <a:xfrm>
            <a:off x="971600" y="1196752"/>
            <a:ext cx="712879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buClr>
                <a:srgbClr val="0000FF"/>
              </a:buClr>
            </a:pPr>
            <a:r>
              <a:rPr lang="zh-CN" altLang="en-US" sz="2800" b="1" dirty="0" smtClean="0">
                <a:solidFill>
                  <a:srgbClr val="FFFF00"/>
                </a:solidFill>
                <a:latin typeface="黑体" panose="02010609060101010101" pitchFamily="49" charset="-122"/>
                <a:ea typeface="黑体" panose="02010609060101010101" pitchFamily="49" charset="-122"/>
              </a:rPr>
              <a:t>启示九：要加</a:t>
            </a:r>
            <a:r>
              <a:rPr lang="zh-CN" altLang="en-US" sz="2800" b="1" dirty="0">
                <a:solidFill>
                  <a:srgbClr val="FFFF00"/>
                </a:solidFill>
                <a:latin typeface="黑体" panose="02010609060101010101" pitchFamily="49" charset="-122"/>
                <a:ea typeface="黑体" panose="02010609060101010101" pitchFamily="49" charset="-122"/>
              </a:rPr>
              <a:t>快学院发展的战略定位</a:t>
            </a:r>
            <a:endParaRPr lang="zh-CN" altLang="en-US" sz="2800" b="1" dirty="0">
              <a:solidFill>
                <a:srgbClr val="FFFF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内容占位符 2"/>
          <p:cNvSpPr>
            <a:spLocks noGrp="1"/>
          </p:cNvSpPr>
          <p:nvPr>
            <p:ph idx="1"/>
          </p:nvPr>
        </p:nvSpPr>
        <p:spPr>
          <a:xfrm>
            <a:off x="1116013" y="1484313"/>
            <a:ext cx="7343775" cy="4525962"/>
          </a:xfrm>
        </p:spPr>
        <p:txBody>
          <a:bodyPr/>
          <a:lstStyle/>
          <a:p>
            <a:pPr>
              <a:buFontTx/>
              <a:buNone/>
            </a:pPr>
            <a:r>
              <a:rPr lang="zh-CN" altLang="en-US" b="1" smtClean="0">
                <a:solidFill>
                  <a:schemeClr val="bg1"/>
                </a:solidFill>
              </a:rPr>
              <a:t>   </a:t>
            </a:r>
            <a:r>
              <a:rPr lang="zh-CN" altLang="en-US" sz="2800" b="1" smtClean="0">
                <a:solidFill>
                  <a:srgbClr val="33FF8F"/>
                </a:solidFill>
              </a:rPr>
              <a:t>主要问题（七个不够七个短板）</a:t>
            </a:r>
            <a:r>
              <a:rPr lang="zh-CN" altLang="en-US" sz="2800" b="1" smtClean="0">
                <a:solidFill>
                  <a:schemeClr val="bg1"/>
                </a:solidFill>
              </a:rPr>
              <a:t>：</a:t>
            </a:r>
            <a:endParaRPr lang="en-US" altLang="zh-CN" sz="2800" b="1" smtClean="0">
              <a:solidFill>
                <a:schemeClr val="bg1"/>
              </a:solidFill>
            </a:endParaRPr>
          </a:p>
          <a:p>
            <a:r>
              <a:rPr lang="zh-CN" altLang="en-US" sz="2800" b="1" smtClean="0">
                <a:solidFill>
                  <a:schemeClr val="bg1"/>
                </a:solidFill>
                <a:latin typeface="黑体" panose="02010609060101010101" pitchFamily="49" charset="-122"/>
                <a:ea typeface="黑体" panose="02010609060101010101" pitchFamily="49" charset="-122"/>
              </a:rPr>
              <a:t>传统思维方式、创新不够，</a:t>
            </a:r>
            <a:r>
              <a:rPr lang="zh-CN" altLang="en-US" sz="2800" b="1" smtClean="0">
                <a:solidFill>
                  <a:srgbClr val="33FF8F"/>
                </a:solidFill>
                <a:latin typeface="黑体" panose="02010609060101010101" pitchFamily="49" charset="-122"/>
                <a:ea typeface="黑体" panose="02010609060101010101" pitchFamily="49" charset="-122"/>
              </a:rPr>
              <a:t>理念</a:t>
            </a:r>
            <a:r>
              <a:rPr lang="zh-CN" altLang="en-US" sz="2800" b="1" smtClean="0">
                <a:solidFill>
                  <a:schemeClr val="bg1"/>
                </a:solidFill>
                <a:latin typeface="黑体" panose="02010609060101010101" pitchFamily="49" charset="-122"/>
                <a:ea typeface="黑体" panose="02010609060101010101" pitchFamily="49" charset="-122"/>
              </a:rPr>
              <a:t>是短板；</a:t>
            </a:r>
            <a:endParaRPr lang="en-US" altLang="zh-CN" sz="2800" b="1" smtClean="0">
              <a:solidFill>
                <a:schemeClr val="bg1"/>
              </a:solidFill>
              <a:latin typeface="黑体" panose="02010609060101010101" pitchFamily="49" charset="-122"/>
              <a:ea typeface="黑体" panose="02010609060101010101" pitchFamily="49" charset="-122"/>
            </a:endParaRPr>
          </a:p>
          <a:p>
            <a:r>
              <a:rPr lang="zh-CN" altLang="en-US" sz="2800" b="1" smtClean="0">
                <a:solidFill>
                  <a:schemeClr val="bg1"/>
                </a:solidFill>
                <a:latin typeface="黑体" panose="02010609060101010101" pitchFamily="49" charset="-122"/>
                <a:ea typeface="黑体" panose="02010609060101010101" pitchFamily="49" charset="-122"/>
              </a:rPr>
              <a:t>文件学得不深、悟得不够，</a:t>
            </a:r>
            <a:r>
              <a:rPr lang="zh-CN" altLang="en-US" sz="2800" b="1" smtClean="0">
                <a:solidFill>
                  <a:srgbClr val="33FF8F"/>
                </a:solidFill>
                <a:latin typeface="黑体" panose="02010609060101010101" pitchFamily="49" charset="-122"/>
                <a:ea typeface="黑体" panose="02010609060101010101" pitchFamily="49" charset="-122"/>
              </a:rPr>
              <a:t>执行</a:t>
            </a:r>
            <a:r>
              <a:rPr lang="zh-CN" altLang="en-US" sz="2800" b="1" smtClean="0">
                <a:solidFill>
                  <a:schemeClr val="bg1"/>
                </a:solidFill>
                <a:latin typeface="黑体" panose="02010609060101010101" pitchFamily="49" charset="-122"/>
                <a:ea typeface="黑体" panose="02010609060101010101" pitchFamily="49" charset="-122"/>
              </a:rPr>
              <a:t>是短板；</a:t>
            </a:r>
            <a:endParaRPr lang="en-US" altLang="zh-CN" sz="2800" b="1" smtClean="0">
              <a:solidFill>
                <a:schemeClr val="bg1"/>
              </a:solidFill>
              <a:latin typeface="黑体" panose="02010609060101010101" pitchFamily="49" charset="-122"/>
              <a:ea typeface="黑体" panose="02010609060101010101" pitchFamily="49" charset="-122"/>
            </a:endParaRPr>
          </a:p>
          <a:p>
            <a:r>
              <a:rPr lang="zh-CN" altLang="en-US" sz="2800" b="1" smtClean="0">
                <a:solidFill>
                  <a:schemeClr val="bg1"/>
                </a:solidFill>
                <a:latin typeface="黑体" panose="02010609060101010101" pitchFamily="49" charset="-122"/>
                <a:ea typeface="黑体" panose="02010609060101010101" pitchFamily="49" charset="-122"/>
              </a:rPr>
              <a:t>高校运行规律、掌握不够，</a:t>
            </a:r>
            <a:r>
              <a:rPr lang="zh-CN" altLang="en-US" sz="2800" b="1" smtClean="0">
                <a:solidFill>
                  <a:srgbClr val="33FF8F"/>
                </a:solidFill>
                <a:latin typeface="黑体" panose="02010609060101010101" pitchFamily="49" charset="-122"/>
                <a:ea typeface="黑体" panose="02010609060101010101" pitchFamily="49" charset="-122"/>
              </a:rPr>
              <a:t>治理</a:t>
            </a:r>
            <a:r>
              <a:rPr lang="zh-CN" altLang="en-US" sz="2800" b="1" smtClean="0">
                <a:solidFill>
                  <a:schemeClr val="bg1"/>
                </a:solidFill>
                <a:latin typeface="黑体" panose="02010609060101010101" pitchFamily="49" charset="-122"/>
                <a:ea typeface="黑体" panose="02010609060101010101" pitchFamily="49" charset="-122"/>
              </a:rPr>
              <a:t>是短板；              </a:t>
            </a:r>
            <a:endParaRPr lang="en-US" altLang="zh-CN" sz="2800" b="1" smtClean="0">
              <a:solidFill>
                <a:schemeClr val="bg1"/>
              </a:solidFill>
              <a:latin typeface="黑体" panose="02010609060101010101" pitchFamily="49" charset="-122"/>
              <a:ea typeface="黑体" panose="02010609060101010101" pitchFamily="49" charset="-122"/>
            </a:endParaRPr>
          </a:p>
          <a:p>
            <a:r>
              <a:rPr lang="zh-CN" altLang="en-US" sz="2800" b="1" smtClean="0">
                <a:solidFill>
                  <a:schemeClr val="bg1"/>
                </a:solidFill>
                <a:latin typeface="黑体" panose="02010609060101010101" pitchFamily="49" charset="-122"/>
                <a:ea typeface="黑体" panose="02010609060101010101" pitchFamily="49" charset="-122"/>
              </a:rPr>
              <a:t>职业教育特征、体会不够，</a:t>
            </a:r>
            <a:r>
              <a:rPr lang="zh-CN" altLang="en-US" sz="2800" b="1" smtClean="0">
                <a:solidFill>
                  <a:srgbClr val="33FF8F"/>
                </a:solidFill>
                <a:latin typeface="黑体" panose="02010609060101010101" pitchFamily="49" charset="-122"/>
                <a:ea typeface="黑体" panose="02010609060101010101" pitchFamily="49" charset="-122"/>
              </a:rPr>
              <a:t>教改</a:t>
            </a:r>
            <a:r>
              <a:rPr lang="zh-CN" altLang="en-US" sz="2800" b="1" smtClean="0">
                <a:solidFill>
                  <a:schemeClr val="bg1"/>
                </a:solidFill>
                <a:latin typeface="黑体" panose="02010609060101010101" pitchFamily="49" charset="-122"/>
                <a:ea typeface="黑体" panose="02010609060101010101" pitchFamily="49" charset="-122"/>
              </a:rPr>
              <a:t>是短板；</a:t>
            </a:r>
            <a:endParaRPr lang="en-US" altLang="zh-CN" sz="2800" b="1" smtClean="0">
              <a:solidFill>
                <a:schemeClr val="bg1"/>
              </a:solidFill>
              <a:latin typeface="黑体" panose="02010609060101010101" pitchFamily="49" charset="-122"/>
              <a:ea typeface="黑体" panose="02010609060101010101" pitchFamily="49" charset="-122"/>
            </a:endParaRPr>
          </a:p>
          <a:p>
            <a:r>
              <a:rPr lang="zh-CN" altLang="en-US" sz="2800" b="1" smtClean="0">
                <a:solidFill>
                  <a:schemeClr val="bg1"/>
                </a:solidFill>
                <a:latin typeface="黑体" panose="02010609060101010101" pitchFamily="49" charset="-122"/>
                <a:ea typeface="黑体" panose="02010609060101010101" pitchFamily="49" charset="-122"/>
              </a:rPr>
              <a:t>教师培养培训、力度不够，</a:t>
            </a:r>
            <a:r>
              <a:rPr lang="zh-CN" altLang="en-US" sz="2800" b="1" smtClean="0">
                <a:solidFill>
                  <a:srgbClr val="33FF8F"/>
                </a:solidFill>
                <a:latin typeface="黑体" panose="02010609060101010101" pitchFamily="49" charset="-122"/>
                <a:ea typeface="黑体" panose="02010609060101010101" pitchFamily="49" charset="-122"/>
              </a:rPr>
              <a:t>队伍</a:t>
            </a:r>
            <a:r>
              <a:rPr lang="zh-CN" altLang="en-US" sz="2800" b="1" smtClean="0">
                <a:solidFill>
                  <a:schemeClr val="bg1"/>
                </a:solidFill>
                <a:latin typeface="黑体" panose="02010609060101010101" pitchFamily="49" charset="-122"/>
                <a:ea typeface="黑体" panose="02010609060101010101" pitchFamily="49" charset="-122"/>
              </a:rPr>
              <a:t>是短板；</a:t>
            </a:r>
            <a:endParaRPr lang="en-US" altLang="zh-CN" sz="2800" b="1" smtClean="0">
              <a:solidFill>
                <a:schemeClr val="bg1"/>
              </a:solidFill>
              <a:latin typeface="黑体" panose="02010609060101010101" pitchFamily="49" charset="-122"/>
              <a:ea typeface="黑体" panose="02010609060101010101" pitchFamily="49" charset="-122"/>
            </a:endParaRPr>
          </a:p>
          <a:p>
            <a:r>
              <a:rPr lang="zh-CN" altLang="en-US" sz="2800" b="1" smtClean="0">
                <a:solidFill>
                  <a:schemeClr val="bg1"/>
                </a:solidFill>
                <a:latin typeface="黑体" panose="02010609060101010101" pitchFamily="49" charset="-122"/>
                <a:ea typeface="黑体" panose="02010609060101010101" pitchFamily="49" charset="-122"/>
              </a:rPr>
              <a:t>干部实干苦干、体现不够，</a:t>
            </a:r>
            <a:r>
              <a:rPr lang="zh-CN" altLang="en-US" sz="2800" b="1" smtClean="0">
                <a:solidFill>
                  <a:srgbClr val="33FF8F"/>
                </a:solidFill>
                <a:latin typeface="黑体" panose="02010609060101010101" pitchFamily="49" charset="-122"/>
                <a:ea typeface="黑体" panose="02010609060101010101" pitchFamily="49" charset="-122"/>
              </a:rPr>
              <a:t>引领</a:t>
            </a:r>
            <a:r>
              <a:rPr lang="zh-CN" altLang="en-US" sz="2800" b="1" smtClean="0">
                <a:solidFill>
                  <a:schemeClr val="bg1"/>
                </a:solidFill>
                <a:latin typeface="黑体" panose="02010609060101010101" pitchFamily="49" charset="-122"/>
                <a:ea typeface="黑体" panose="02010609060101010101" pitchFamily="49" charset="-122"/>
              </a:rPr>
              <a:t>是短板；</a:t>
            </a:r>
            <a:endParaRPr lang="en-US" altLang="zh-CN" sz="2800" b="1" smtClean="0">
              <a:solidFill>
                <a:schemeClr val="bg1"/>
              </a:solidFill>
              <a:latin typeface="黑体" panose="02010609060101010101" pitchFamily="49" charset="-122"/>
              <a:ea typeface="黑体" panose="02010609060101010101" pitchFamily="49" charset="-122"/>
            </a:endParaRPr>
          </a:p>
          <a:p>
            <a:r>
              <a:rPr lang="zh-CN" altLang="en-US" sz="2800" b="1" smtClean="0">
                <a:solidFill>
                  <a:schemeClr val="bg1"/>
                </a:solidFill>
                <a:latin typeface="黑体" panose="02010609060101010101" pitchFamily="49" charset="-122"/>
                <a:ea typeface="黑体" panose="02010609060101010101" pitchFamily="49" charset="-122"/>
              </a:rPr>
              <a:t>长打算短安排、系统不够，</a:t>
            </a:r>
            <a:r>
              <a:rPr lang="zh-CN" altLang="en-US" sz="2800" b="1" smtClean="0">
                <a:solidFill>
                  <a:srgbClr val="33FF8F"/>
                </a:solidFill>
                <a:latin typeface="黑体" panose="02010609060101010101" pitchFamily="49" charset="-122"/>
                <a:ea typeface="黑体" panose="02010609060101010101" pitchFamily="49" charset="-122"/>
              </a:rPr>
              <a:t>规划</a:t>
            </a:r>
            <a:r>
              <a:rPr lang="zh-CN" altLang="en-US" sz="2800" b="1" smtClean="0">
                <a:solidFill>
                  <a:schemeClr val="bg1"/>
                </a:solidFill>
                <a:latin typeface="黑体" panose="02010609060101010101" pitchFamily="49" charset="-122"/>
                <a:ea typeface="黑体" panose="02010609060101010101" pitchFamily="49" charset="-122"/>
              </a:rPr>
              <a:t>是短板。</a:t>
            </a:r>
            <a:endParaRPr lang="en-US" altLang="zh-CN" sz="2800" b="1" smtClean="0">
              <a:solidFill>
                <a:schemeClr val="bg1"/>
              </a:solidFill>
              <a:latin typeface="黑体" panose="02010609060101010101" pitchFamily="49" charset="-122"/>
              <a:ea typeface="黑体" panose="02010609060101010101" pitchFamily="49" charset="-122"/>
            </a:endParaRPr>
          </a:p>
          <a:p>
            <a:endParaRPr lang="en-US" altLang="zh-CN" smtClean="0"/>
          </a:p>
          <a:p>
            <a:endParaRPr lang="zh-CN" altLang="en-US" smtClean="0"/>
          </a:p>
        </p:txBody>
      </p:sp>
      <p:sp>
        <p:nvSpPr>
          <p:cNvPr id="4" name="圆角矩形 300033"/>
          <p:cNvSpPr>
            <a:spLocks noChangeArrowheads="1"/>
          </p:cNvSpPr>
          <p:nvPr/>
        </p:nvSpPr>
        <p:spPr bwMode="auto">
          <a:xfrm>
            <a:off x="539552" y="908720"/>
            <a:ext cx="8208912" cy="576063"/>
          </a:xfrm>
          <a:prstGeom prst="roundRect">
            <a:avLst>
              <a:gd name="adj" fmla="val 13079"/>
            </a:avLst>
          </a:prstGeom>
        </p:spPr>
        <p:style>
          <a:lnRef idx="2">
            <a:schemeClr val="dk1">
              <a:shade val="50000"/>
            </a:schemeClr>
          </a:lnRef>
          <a:fillRef idx="1">
            <a:schemeClr val="dk1"/>
          </a:fillRef>
          <a:effectRef idx="0">
            <a:schemeClr val="dk1"/>
          </a:effectRef>
          <a:fontRef idx="minor">
            <a:schemeClr val="lt1"/>
          </a:fontRef>
        </p:style>
        <p:txBody>
          <a:bodyPr wrap="none" anchor="ctr">
            <a:flatTx/>
          </a:bodyPr>
          <a:lstStyle/>
          <a:p>
            <a:pPr latinLnBrk="1"/>
            <a:r>
              <a:rPr lang="zh-CN" altLang="en-US" sz="2400" b="1" dirty="0" smtClean="0">
                <a:solidFill>
                  <a:srgbClr val="FFFF00"/>
                </a:solidFill>
                <a:latin typeface="黑体" panose="02010609060101010101" pitchFamily="49" charset="-122"/>
                <a:ea typeface="黑体" panose="02010609060101010101" pitchFamily="49" charset="-122"/>
              </a:rPr>
              <a:t>启示十：省优质高职院校申报中对学院发展战略规划的反思</a:t>
            </a:r>
            <a:endParaRPr lang="zh-CN" altLang="en-US" sz="2400" b="1" dirty="0">
              <a:solidFill>
                <a:srgbClr val="FFFF00"/>
              </a:solidFill>
              <a:latin typeface="黑体" panose="02010609060101010101" pitchFamily="49" charset="-122"/>
              <a:ea typeface="黑体" panose="02010609060101010101" pitchFamily="49" charset="-122"/>
            </a:endParaRPr>
          </a:p>
        </p:txBody>
      </p:sp>
      <p:sp>
        <p:nvSpPr>
          <p:cNvPr id="5" name="标题 4"/>
          <p:cNvSpPr>
            <a:spLocks noGrp="1"/>
          </p:cNvSpPr>
          <p:nvPr>
            <p:ph type="title"/>
          </p:nvPr>
        </p:nvSpPr>
        <p:spPr/>
        <p:txBody>
          <a:bodyPr/>
          <a:lstStyle/>
          <a:p>
            <a:endParaRPr lang="zh-CN"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p:cNvSpPr>
          <p:nvPr>
            <p:ph type="title"/>
          </p:nvPr>
        </p:nvSpPr>
        <p:spPr/>
        <p:txBody>
          <a:bodyPr/>
          <a:lstStyle/>
          <a:p>
            <a:endParaRPr lang="zh-CN" altLang="en-US" smtClean="0"/>
          </a:p>
        </p:txBody>
      </p:sp>
      <p:sp>
        <p:nvSpPr>
          <p:cNvPr id="98306" name="内容占位符 2"/>
          <p:cNvSpPr>
            <a:spLocks noGrp="1"/>
          </p:cNvSpPr>
          <p:nvPr>
            <p:ph idx="1"/>
          </p:nvPr>
        </p:nvSpPr>
        <p:spPr>
          <a:xfrm>
            <a:off x="539750" y="1125538"/>
            <a:ext cx="8229600" cy="4525962"/>
          </a:xfrm>
        </p:spPr>
        <p:txBody>
          <a:bodyPr/>
          <a:lstStyle/>
          <a:p>
            <a:pPr>
              <a:buFontTx/>
              <a:buNone/>
            </a:pPr>
            <a:r>
              <a:rPr lang="en-US" altLang="zh-CN" sz="3000" b="1" dirty="0" smtClean="0">
                <a:solidFill>
                  <a:srgbClr val="B42200"/>
                </a:solidFill>
              </a:rPr>
              <a:t>                 </a:t>
            </a:r>
            <a:r>
              <a:rPr lang="zh-CN" altLang="en-US" b="1" dirty="0" smtClean="0">
                <a:solidFill>
                  <a:srgbClr val="FFFF00"/>
                </a:solidFill>
                <a:ea typeface="黑体" panose="02010609060101010101" pitchFamily="49" charset="-122"/>
              </a:rPr>
              <a:t>反思过去，高瞻未来</a:t>
            </a:r>
            <a:endParaRPr lang="en-US" altLang="zh-CN" b="1" dirty="0" smtClean="0">
              <a:solidFill>
                <a:srgbClr val="FFFF00"/>
              </a:solidFill>
              <a:ea typeface="黑体" panose="02010609060101010101" pitchFamily="49" charset="-122"/>
            </a:endParaRPr>
          </a:p>
          <a:p>
            <a:endParaRPr lang="en-US" altLang="zh-CN" b="1" dirty="0" smtClean="0">
              <a:solidFill>
                <a:srgbClr val="B42200"/>
              </a:solidFill>
              <a:ea typeface="黑体" panose="02010609060101010101" pitchFamily="49" charset="-122"/>
            </a:endParaRPr>
          </a:p>
          <a:p>
            <a:endParaRPr lang="en-US" altLang="zh-CN" b="1" dirty="0" smtClean="0">
              <a:solidFill>
                <a:srgbClr val="B42200"/>
              </a:solidFill>
              <a:ea typeface="黑体" panose="02010609060101010101" pitchFamily="49" charset="-122"/>
            </a:endParaRPr>
          </a:p>
          <a:p>
            <a:endParaRPr lang="en-US" altLang="zh-CN" b="1" dirty="0" smtClean="0">
              <a:solidFill>
                <a:srgbClr val="B42200"/>
              </a:solidFill>
              <a:ea typeface="黑体" panose="02010609060101010101" pitchFamily="49" charset="-122"/>
            </a:endParaRPr>
          </a:p>
          <a:p>
            <a:endParaRPr lang="en-US" altLang="zh-CN" b="1" dirty="0" smtClean="0">
              <a:solidFill>
                <a:srgbClr val="B42200"/>
              </a:solidFill>
              <a:ea typeface="黑体" panose="02010609060101010101" pitchFamily="49" charset="-122"/>
            </a:endParaRPr>
          </a:p>
          <a:p>
            <a:endParaRPr lang="en-US" altLang="zh-CN" b="1" dirty="0" smtClean="0">
              <a:solidFill>
                <a:srgbClr val="B42200"/>
              </a:solidFill>
              <a:ea typeface="黑体" panose="02010609060101010101" pitchFamily="49" charset="-122"/>
            </a:endParaRPr>
          </a:p>
          <a:p>
            <a:endParaRPr lang="zh-CN" altLang="en-US" b="1" dirty="0" smtClean="0">
              <a:solidFill>
                <a:srgbClr val="B42200"/>
              </a:solidFill>
              <a:ea typeface="黑体" panose="02010609060101010101" pitchFamily="49" charset="-122"/>
            </a:endParaRPr>
          </a:p>
          <a:p>
            <a:pPr>
              <a:buFontTx/>
              <a:buNone/>
            </a:pPr>
            <a:r>
              <a:rPr lang="zh-CN" altLang="en-US" b="1" dirty="0" smtClean="0">
                <a:solidFill>
                  <a:srgbClr val="FFFF00"/>
                </a:solidFill>
                <a:ea typeface="黑体" panose="02010609060101010101" pitchFamily="49" charset="-122"/>
              </a:rPr>
              <a:t>       加强顶层设计，深化发展战略规划</a:t>
            </a:r>
            <a:endParaRPr lang="zh-CN" altLang="en-US" b="1" dirty="0" smtClean="0">
              <a:solidFill>
                <a:srgbClr val="FFFF00"/>
              </a:solidFill>
              <a:ea typeface="黑体" panose="02010609060101010101" pitchFamily="49" charset="-122"/>
            </a:endParaRPr>
          </a:p>
        </p:txBody>
      </p:sp>
      <p:pic>
        <p:nvPicPr>
          <p:cNvPr id="98307" name="Picture 24" descr="Island_Road_no_pinstripe"/>
          <p:cNvPicPr>
            <a:picLocks noChangeAspect="1" noChangeArrowheads="1"/>
          </p:cNvPicPr>
          <p:nvPr/>
        </p:nvPicPr>
        <p:blipFill>
          <a:blip r:embed="rId1" cstate="print"/>
          <a:srcRect/>
          <a:stretch>
            <a:fillRect/>
          </a:stretch>
        </p:blipFill>
        <p:spPr bwMode="auto">
          <a:xfrm>
            <a:off x="683568" y="1844824"/>
            <a:ext cx="4033416" cy="3240360"/>
          </a:xfrm>
          <a:prstGeom prst="rect">
            <a:avLst/>
          </a:prstGeom>
          <a:noFill/>
          <a:ln w="9525">
            <a:noFill/>
            <a:miter lim="800000"/>
            <a:headEnd/>
            <a:tailEnd/>
          </a:ln>
        </p:spPr>
      </p:pic>
      <p:pic>
        <p:nvPicPr>
          <p:cNvPr id="5" name="Picture 20" descr="8"/>
          <p:cNvPicPr>
            <a:picLocks noChangeAspect="1" noChangeArrowheads="1"/>
          </p:cNvPicPr>
          <p:nvPr/>
        </p:nvPicPr>
        <p:blipFill>
          <a:blip r:embed="rId2" cstate="print"/>
          <a:srcRect b="9232"/>
          <a:stretch>
            <a:fillRect/>
          </a:stretch>
        </p:blipFill>
        <p:spPr bwMode="auto">
          <a:xfrm>
            <a:off x="5076056" y="1772816"/>
            <a:ext cx="3335008" cy="32403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Grp="1"/>
          </p:cNvSpPr>
          <p:nvPr>
            <p:ph type="title"/>
          </p:nvPr>
        </p:nvSpPr>
        <p:spPr/>
        <p:txBody>
          <a:bodyPr/>
          <a:lstStyle/>
          <a:p>
            <a:endParaRPr lang="zh-CN" altLang="en-US" smtClean="0"/>
          </a:p>
        </p:txBody>
      </p:sp>
      <p:sp>
        <p:nvSpPr>
          <p:cNvPr id="89090" name="内容占位符 2"/>
          <p:cNvSpPr>
            <a:spLocks noGrp="1"/>
          </p:cNvSpPr>
          <p:nvPr>
            <p:ph idx="1"/>
          </p:nvPr>
        </p:nvSpPr>
        <p:spPr>
          <a:xfrm>
            <a:off x="467544" y="2636912"/>
            <a:ext cx="8229600" cy="4525963"/>
          </a:xfrm>
        </p:spPr>
        <p:txBody>
          <a:bodyPr/>
          <a:lstStyle/>
          <a:p>
            <a:pPr>
              <a:buNone/>
            </a:pPr>
            <a:r>
              <a:rPr lang="zh-CN" altLang="en-US" sz="4800" b="1" dirty="0" smtClean="0">
                <a:solidFill>
                  <a:srgbClr val="FFFF00"/>
                </a:solidFill>
                <a:latin typeface="黑体" panose="02010609060101010101" pitchFamily="49" charset="-122"/>
                <a:ea typeface="黑体" panose="02010609060101010101" pitchFamily="49" charset="-122"/>
              </a:rPr>
              <a:t>四、</a:t>
            </a:r>
            <a:r>
              <a:rPr lang="en-US" altLang="zh-CN" sz="4800" b="1" dirty="0" smtClean="0">
                <a:solidFill>
                  <a:srgbClr val="FFFF00"/>
                </a:solidFill>
                <a:latin typeface="黑体" panose="02010609060101010101" pitchFamily="49" charset="-122"/>
                <a:ea typeface="黑体" panose="02010609060101010101" pitchFamily="49" charset="-122"/>
              </a:rPr>
              <a:t>1210</a:t>
            </a:r>
            <a:r>
              <a:rPr lang="zh-CN" altLang="en-US" sz="4800" b="1" dirty="0" smtClean="0">
                <a:solidFill>
                  <a:srgbClr val="FFFF00"/>
                </a:solidFill>
                <a:latin typeface="黑体" panose="02010609060101010101" pitchFamily="49" charset="-122"/>
                <a:ea typeface="黑体" panose="02010609060101010101" pitchFamily="49" charset="-122"/>
              </a:rPr>
              <a:t>战略</a:t>
            </a:r>
            <a:r>
              <a:rPr lang="en-US" altLang="zh-CN" sz="4800" b="1" dirty="0" smtClean="0">
                <a:solidFill>
                  <a:srgbClr val="FFFF00"/>
                </a:solidFill>
                <a:latin typeface="黑体" panose="02010609060101010101" pitchFamily="49" charset="-122"/>
                <a:ea typeface="黑体" panose="02010609060101010101" pitchFamily="49" charset="-122"/>
              </a:rPr>
              <a:t>——</a:t>
            </a:r>
            <a:r>
              <a:rPr lang="zh-CN" altLang="en-US" sz="4800" b="1" dirty="0" smtClean="0">
                <a:solidFill>
                  <a:srgbClr val="FFFF00"/>
                </a:solidFill>
                <a:latin typeface="黑体" panose="02010609060101010101" pitchFamily="49" charset="-122"/>
                <a:ea typeface="黑体" panose="02010609060101010101" pitchFamily="49" charset="-122"/>
              </a:rPr>
              <a:t>不得不深化</a:t>
            </a:r>
            <a:endParaRPr lang="en-US" altLang="zh-CN" sz="4800" b="1" dirty="0" smtClean="0">
              <a:solidFill>
                <a:srgbClr val="FFFF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6445"/>
            <a:ext cx="8229600" cy="800100"/>
          </a:xfrm>
        </p:spPr>
        <p:txBody>
          <a:bodyPr/>
          <a:lstStyle/>
          <a:p>
            <a:r>
              <a:rPr lang="en-US" altLang="zh-CN" sz="2800" b="1">
                <a:solidFill>
                  <a:srgbClr val="FFFF00"/>
                </a:solidFill>
                <a:sym typeface="+mn-ea"/>
              </a:rPr>
              <a:t>2016</a:t>
            </a:r>
            <a:r>
              <a:rPr lang="zh-CN" altLang="en-US" sz="2800" b="1">
                <a:solidFill>
                  <a:srgbClr val="FFFF00"/>
                </a:solidFill>
                <a:sym typeface="+mn-ea"/>
              </a:rPr>
              <a:t>年</a:t>
            </a:r>
            <a:r>
              <a:rPr lang="en-US" altLang="zh-CN" sz="2800" b="1">
                <a:solidFill>
                  <a:srgbClr val="FFFF00"/>
                </a:solidFill>
                <a:sym typeface="+mn-ea"/>
              </a:rPr>
              <a:t>9</a:t>
            </a:r>
            <a:r>
              <a:rPr lang="zh-CN" altLang="en-US" sz="2800" b="1">
                <a:solidFill>
                  <a:srgbClr val="FFFF00"/>
                </a:solidFill>
                <a:sym typeface="+mn-ea"/>
              </a:rPr>
              <a:t>月学院提出大力实施“1210”发展战略</a:t>
            </a:r>
            <a:endParaRPr lang="zh-CN" altLang="en-US" sz="2800" b="1">
              <a:solidFill>
                <a:srgbClr val="FFFF00"/>
              </a:solidFill>
              <a:sym typeface="+mn-ea"/>
            </a:endParaRPr>
          </a:p>
        </p:txBody>
      </p:sp>
      <p:sp>
        <p:nvSpPr>
          <p:cNvPr id="3" name="内容占位符 2"/>
          <p:cNvSpPr>
            <a:spLocks noGrp="1"/>
          </p:cNvSpPr>
          <p:nvPr>
            <p:ph idx="1"/>
          </p:nvPr>
        </p:nvSpPr>
        <p:spPr/>
        <p:txBody>
          <a:bodyPr/>
          <a:lstStyle/>
          <a:p>
            <a:pPr latinLnBrk="0">
              <a:lnSpc>
                <a:spcPts val="3800"/>
              </a:lnSpc>
              <a:spcBef>
                <a:spcPts val="0"/>
              </a:spcBef>
            </a:pPr>
            <a:r>
              <a:rPr lang="zh-CN" altLang="en-US" sz="2400" b="1">
                <a:solidFill>
                  <a:schemeClr val="bg1"/>
                </a:solidFill>
                <a:latin typeface="微软雅黑" panose="020B0503020204020204" charset="-122"/>
                <a:ea typeface="微软雅黑" panose="020B0503020204020204" charset="-122"/>
              </a:rPr>
              <a:t>围绕一个目标，坚持两手抓、两促进，实施十大行动计划</a:t>
            </a:r>
            <a:endParaRPr lang="zh-CN" altLang="en-US" sz="2400" b="1">
              <a:solidFill>
                <a:schemeClr val="bg1"/>
              </a:solidFill>
              <a:latin typeface="微软雅黑" panose="020B0503020204020204" charset="-122"/>
              <a:ea typeface="微软雅黑" panose="020B0503020204020204" charset="-122"/>
            </a:endParaRPr>
          </a:p>
          <a:p>
            <a:pPr latinLnBrk="0">
              <a:lnSpc>
                <a:spcPts val="3800"/>
              </a:lnSpc>
              <a:spcBef>
                <a:spcPts val="0"/>
              </a:spcBef>
            </a:pPr>
            <a:endParaRPr lang="zh-CN" altLang="en-US" sz="2400" b="1">
              <a:solidFill>
                <a:schemeClr val="bg1"/>
              </a:solidFill>
              <a:latin typeface="微软雅黑" panose="020B0503020204020204" charset="-122"/>
              <a:ea typeface="微软雅黑" panose="020B0503020204020204" charset="-122"/>
            </a:endParaRPr>
          </a:p>
          <a:p>
            <a:pPr latinLnBrk="0">
              <a:lnSpc>
                <a:spcPts val="3800"/>
              </a:lnSpc>
              <a:spcBef>
                <a:spcPts val="0"/>
              </a:spcBef>
            </a:pPr>
            <a:r>
              <a:rPr lang="zh-CN" altLang="en-US" sz="2400" b="1">
                <a:solidFill>
                  <a:srgbClr val="FFC000"/>
                </a:solidFill>
              </a:rPr>
              <a:t>一个目标</a:t>
            </a:r>
            <a:r>
              <a:rPr lang="zh-CN" altLang="en-US" sz="2400" b="1">
                <a:solidFill>
                  <a:schemeClr val="bg1"/>
                </a:solidFill>
              </a:rPr>
              <a:t>：</a:t>
            </a:r>
            <a:endParaRPr lang="zh-CN" altLang="en-US" sz="2400" b="1">
              <a:solidFill>
                <a:schemeClr val="bg1"/>
              </a:solidFill>
            </a:endParaRPr>
          </a:p>
          <a:p>
            <a:pPr latinLnBrk="0">
              <a:lnSpc>
                <a:spcPts val="3800"/>
              </a:lnSpc>
              <a:spcBef>
                <a:spcPts val="0"/>
              </a:spcBef>
            </a:pPr>
            <a:r>
              <a:rPr lang="zh-CN" altLang="en-US" sz="2400" b="1">
                <a:solidFill>
                  <a:schemeClr val="bg1"/>
                </a:solidFill>
              </a:rPr>
              <a:t>全力建成西部一流全国知名的优质高职院校</a:t>
            </a:r>
            <a:endParaRPr lang="zh-CN" altLang="en-US" sz="2400" b="1">
              <a:solidFill>
                <a:schemeClr val="bg1"/>
              </a:solidFill>
            </a:endParaRPr>
          </a:p>
          <a:p>
            <a:pPr marL="0" indent="0" latinLnBrk="0">
              <a:lnSpc>
                <a:spcPts val="3800"/>
              </a:lnSpc>
              <a:spcBef>
                <a:spcPts val="0"/>
              </a:spcBef>
              <a:buNone/>
            </a:pPr>
            <a:endParaRPr lang="zh-CN" altLang="en-US" sz="2400" b="1">
              <a:solidFill>
                <a:schemeClr val="bg1"/>
              </a:solidFill>
            </a:endParaRPr>
          </a:p>
          <a:p>
            <a:pPr latinLnBrk="0">
              <a:lnSpc>
                <a:spcPts val="3800"/>
              </a:lnSpc>
              <a:spcBef>
                <a:spcPts val="0"/>
              </a:spcBef>
            </a:pPr>
            <a:r>
              <a:rPr lang="zh-CN" altLang="en-US" sz="2400" b="1">
                <a:solidFill>
                  <a:srgbClr val="FFC000"/>
                </a:solidFill>
              </a:rPr>
              <a:t>两手抓、两促进</a:t>
            </a:r>
            <a:r>
              <a:rPr lang="zh-CN" altLang="en-US" sz="2400" b="1">
                <a:solidFill>
                  <a:schemeClr val="bg1"/>
                </a:solidFill>
              </a:rPr>
              <a:t>：</a:t>
            </a:r>
            <a:endParaRPr lang="zh-CN" altLang="en-US" sz="2400" b="1">
              <a:solidFill>
                <a:schemeClr val="bg1"/>
              </a:solidFill>
            </a:endParaRPr>
          </a:p>
          <a:p>
            <a:pPr latinLnBrk="0">
              <a:lnSpc>
                <a:spcPts val="3800"/>
              </a:lnSpc>
              <a:spcBef>
                <a:spcPts val="0"/>
              </a:spcBef>
            </a:pPr>
            <a:r>
              <a:rPr lang="zh-CN" altLang="en-US" sz="2400" b="1">
                <a:solidFill>
                  <a:schemeClr val="bg1"/>
                </a:solidFill>
              </a:rPr>
              <a:t>一手抓内涵建设，促进办学质量的提升；</a:t>
            </a:r>
            <a:endParaRPr lang="zh-CN" altLang="en-US" sz="2400" b="1">
              <a:solidFill>
                <a:schemeClr val="bg1"/>
              </a:solidFill>
            </a:endParaRPr>
          </a:p>
          <a:p>
            <a:pPr latinLnBrk="0">
              <a:lnSpc>
                <a:spcPts val="3800"/>
              </a:lnSpc>
              <a:spcBef>
                <a:spcPts val="0"/>
              </a:spcBef>
            </a:pPr>
            <a:r>
              <a:rPr lang="zh-CN" altLang="en-US" sz="2400" b="1">
                <a:solidFill>
                  <a:schemeClr val="bg1"/>
                </a:solidFill>
              </a:rPr>
              <a:t>一手抓条件建设，促进办学条件的改善。</a:t>
            </a:r>
            <a:endParaRPr lang="zh-CN" altLang="en-US" sz="2400" b="1">
              <a:solidFill>
                <a:schemeClr val="bg1"/>
              </a:solidFill>
            </a:endParaRPr>
          </a:p>
          <a:p>
            <a:pPr latinLnBrk="0">
              <a:lnSpc>
                <a:spcPts val="3800"/>
              </a:lnSpc>
              <a:spcBef>
                <a:spcPts val="0"/>
              </a:spcBef>
            </a:pPr>
            <a:endParaRPr lang="zh-CN" altLang="en-US" sz="2400" b="1">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57200" y="876935"/>
            <a:ext cx="8229600" cy="5343525"/>
          </a:xfrm>
        </p:spPr>
        <p:txBody>
          <a:bodyPr/>
          <a:lstStyle/>
          <a:p>
            <a:pPr marL="0" indent="0">
              <a:buNone/>
            </a:pPr>
            <a:r>
              <a:rPr lang="zh-CN" altLang="en-US" sz="2400" b="1" dirty="0" smtClean="0">
                <a:solidFill>
                  <a:srgbClr val="FFFF00"/>
                </a:solidFill>
                <a:latin typeface="微软雅黑" panose="020B0503020204020204" charset="-122"/>
                <a:ea typeface="微软雅黑" panose="020B0503020204020204" charset="-122"/>
                <a:sym typeface="+mn-ea"/>
              </a:rPr>
              <a:t>  十</a:t>
            </a:r>
            <a:r>
              <a:rPr lang="zh-CN" altLang="en-US" sz="2400" b="1" dirty="0">
                <a:solidFill>
                  <a:srgbClr val="FFFF00"/>
                </a:solidFill>
                <a:latin typeface="微软雅黑" panose="020B0503020204020204" charset="-122"/>
                <a:ea typeface="微软雅黑" panose="020B0503020204020204" charset="-122"/>
                <a:sym typeface="+mn-ea"/>
              </a:rPr>
              <a:t>大行动计划</a:t>
            </a:r>
            <a:r>
              <a:rPr lang="zh-CN" altLang="en-US" sz="2400" b="1" dirty="0">
                <a:solidFill>
                  <a:srgbClr val="FFFF00"/>
                </a:solidFill>
                <a:sym typeface="+mn-ea"/>
              </a:rPr>
              <a:t>：</a:t>
            </a:r>
            <a:endParaRPr lang="zh-CN" altLang="en-US" sz="2400" b="1" dirty="0">
              <a:solidFill>
                <a:srgbClr val="FFFF00"/>
              </a:solidFill>
              <a:sym typeface="+mn-ea"/>
            </a:endParaRPr>
          </a:p>
          <a:p>
            <a:pPr latinLnBrk="0">
              <a:lnSpc>
                <a:spcPts val="3300"/>
              </a:lnSpc>
              <a:spcBef>
                <a:spcPts val="0"/>
              </a:spcBef>
            </a:pPr>
            <a:r>
              <a:rPr lang="zh-CN" altLang="en-US" sz="2000" b="1" dirty="0">
                <a:solidFill>
                  <a:schemeClr val="bg1"/>
                </a:solidFill>
                <a:sym typeface="+mn-ea"/>
              </a:rPr>
              <a:t>一是专业建设对接区域经济发展</a:t>
            </a:r>
            <a:r>
              <a:rPr lang="zh-CN" altLang="en-US" sz="2000" b="1" dirty="0">
                <a:solidFill>
                  <a:srgbClr val="33FF8F"/>
                </a:solidFill>
                <a:sym typeface="+mn-ea"/>
              </a:rPr>
              <a:t>专业群</a:t>
            </a:r>
            <a:r>
              <a:rPr lang="zh-CN" altLang="en-US" sz="2000" b="1" dirty="0">
                <a:solidFill>
                  <a:schemeClr val="bg1"/>
                </a:solidFill>
                <a:sym typeface="+mn-ea"/>
              </a:rPr>
              <a:t>建设计划；</a:t>
            </a:r>
            <a:endParaRPr lang="zh-CN" altLang="en-US" sz="2000" b="1" dirty="0">
              <a:solidFill>
                <a:schemeClr val="bg1"/>
              </a:solidFill>
              <a:sym typeface="+mn-ea"/>
            </a:endParaRPr>
          </a:p>
          <a:p>
            <a:pPr latinLnBrk="0">
              <a:lnSpc>
                <a:spcPts val="3300"/>
              </a:lnSpc>
              <a:spcBef>
                <a:spcPts val="0"/>
              </a:spcBef>
            </a:pPr>
            <a:r>
              <a:rPr lang="zh-CN" altLang="en-US" sz="2000" b="1" dirty="0">
                <a:solidFill>
                  <a:schemeClr val="bg1"/>
                </a:solidFill>
                <a:sym typeface="+mn-ea"/>
              </a:rPr>
              <a:t>二是学院</a:t>
            </a:r>
            <a:r>
              <a:rPr lang="zh-CN" altLang="en-US" sz="2000" b="1" dirty="0">
                <a:solidFill>
                  <a:srgbClr val="33FF8F"/>
                </a:solidFill>
                <a:sym typeface="+mn-ea"/>
              </a:rPr>
              <a:t>骨干特色专业</a:t>
            </a:r>
            <a:r>
              <a:rPr lang="zh-CN" altLang="en-US" sz="2000" b="1" dirty="0">
                <a:solidFill>
                  <a:schemeClr val="bg1"/>
                </a:solidFill>
                <a:sym typeface="+mn-ea"/>
              </a:rPr>
              <a:t>“1020”建设计划；</a:t>
            </a:r>
            <a:endParaRPr lang="zh-CN" altLang="en-US" sz="2000" b="1" dirty="0">
              <a:solidFill>
                <a:schemeClr val="bg1"/>
              </a:solidFill>
              <a:sym typeface="+mn-ea"/>
            </a:endParaRPr>
          </a:p>
          <a:p>
            <a:pPr latinLnBrk="0">
              <a:lnSpc>
                <a:spcPts val="3300"/>
              </a:lnSpc>
              <a:spcBef>
                <a:spcPts val="0"/>
              </a:spcBef>
            </a:pPr>
            <a:r>
              <a:rPr lang="zh-CN" altLang="en-US" sz="2000" b="1" dirty="0">
                <a:solidFill>
                  <a:schemeClr val="bg1"/>
                </a:solidFill>
                <a:sym typeface="+mn-ea"/>
              </a:rPr>
              <a:t>三是校企共建四个左右</a:t>
            </a:r>
            <a:r>
              <a:rPr lang="zh-CN" altLang="en-US" sz="2000" b="1" dirty="0">
                <a:solidFill>
                  <a:srgbClr val="33FF8F"/>
                </a:solidFill>
                <a:sym typeface="+mn-ea"/>
              </a:rPr>
              <a:t>生产性实训基地</a:t>
            </a:r>
            <a:r>
              <a:rPr lang="zh-CN" altLang="en-US" sz="2000" b="1" dirty="0">
                <a:solidFill>
                  <a:schemeClr val="bg1"/>
                </a:solidFill>
                <a:sym typeface="+mn-ea"/>
              </a:rPr>
              <a:t>计划；</a:t>
            </a:r>
            <a:endParaRPr lang="zh-CN" altLang="en-US" sz="2000" b="1" dirty="0">
              <a:solidFill>
                <a:schemeClr val="bg1"/>
              </a:solidFill>
              <a:sym typeface="+mn-ea"/>
            </a:endParaRPr>
          </a:p>
          <a:p>
            <a:pPr latinLnBrk="0">
              <a:lnSpc>
                <a:spcPts val="3300"/>
              </a:lnSpc>
              <a:spcBef>
                <a:spcPts val="0"/>
              </a:spcBef>
            </a:pPr>
            <a:r>
              <a:rPr lang="zh-CN" altLang="en-US" sz="2000" b="1" dirty="0">
                <a:solidFill>
                  <a:schemeClr val="bg1"/>
                </a:solidFill>
                <a:sym typeface="+mn-ea"/>
              </a:rPr>
              <a:t>四是南充职业教育集团</a:t>
            </a:r>
            <a:r>
              <a:rPr lang="zh-CN" altLang="en-US" sz="2000" b="1" dirty="0">
                <a:solidFill>
                  <a:srgbClr val="33FF8F"/>
                </a:solidFill>
                <a:sym typeface="+mn-ea"/>
              </a:rPr>
              <a:t>省级骨干职业教育集团建设计划</a:t>
            </a:r>
            <a:r>
              <a:rPr lang="zh-CN" altLang="en-US" sz="2000" b="1" dirty="0">
                <a:solidFill>
                  <a:schemeClr val="bg1"/>
                </a:solidFill>
                <a:sym typeface="+mn-ea"/>
              </a:rPr>
              <a:t>；</a:t>
            </a:r>
            <a:endParaRPr lang="zh-CN" altLang="en-US" sz="2000" b="1" dirty="0">
              <a:solidFill>
                <a:schemeClr val="bg1"/>
              </a:solidFill>
              <a:sym typeface="+mn-ea"/>
            </a:endParaRPr>
          </a:p>
          <a:p>
            <a:pPr latinLnBrk="0">
              <a:lnSpc>
                <a:spcPts val="3300"/>
              </a:lnSpc>
              <a:spcBef>
                <a:spcPts val="0"/>
              </a:spcBef>
            </a:pPr>
            <a:r>
              <a:rPr lang="zh-CN" altLang="en-US" sz="2000" b="1" dirty="0">
                <a:solidFill>
                  <a:schemeClr val="bg1"/>
                </a:solidFill>
                <a:sym typeface="+mn-ea"/>
              </a:rPr>
              <a:t>五是国省、院</a:t>
            </a:r>
            <a:r>
              <a:rPr lang="zh-CN" altLang="en-US" sz="2000" b="1" dirty="0">
                <a:solidFill>
                  <a:srgbClr val="33FF8F"/>
                </a:solidFill>
                <a:sym typeface="+mn-ea"/>
              </a:rPr>
              <a:t>精品课程</a:t>
            </a:r>
            <a:r>
              <a:rPr lang="zh-CN" altLang="en-US" sz="2000" b="1" dirty="0">
                <a:solidFill>
                  <a:schemeClr val="bg1"/>
                </a:solidFill>
                <a:sym typeface="+mn-ea"/>
              </a:rPr>
              <a:t>“1530”建设计划；</a:t>
            </a:r>
            <a:endParaRPr lang="zh-CN" altLang="en-US" sz="2000" b="1" dirty="0">
              <a:solidFill>
                <a:schemeClr val="bg1"/>
              </a:solidFill>
              <a:sym typeface="+mn-ea"/>
            </a:endParaRPr>
          </a:p>
          <a:p>
            <a:pPr latinLnBrk="0">
              <a:lnSpc>
                <a:spcPts val="3300"/>
              </a:lnSpc>
              <a:spcBef>
                <a:spcPts val="0"/>
              </a:spcBef>
            </a:pPr>
            <a:r>
              <a:rPr lang="zh-CN" altLang="en-US" sz="2000" b="1" dirty="0">
                <a:solidFill>
                  <a:schemeClr val="bg1"/>
                </a:solidFill>
                <a:sym typeface="+mn-ea"/>
              </a:rPr>
              <a:t>六是学院</a:t>
            </a:r>
            <a:r>
              <a:rPr lang="zh-CN" altLang="en-US" sz="2000" b="1" dirty="0">
                <a:solidFill>
                  <a:srgbClr val="33FF8F"/>
                </a:solidFill>
                <a:sym typeface="+mn-ea"/>
              </a:rPr>
              <a:t>技能大师工作室</a:t>
            </a:r>
            <a:r>
              <a:rPr lang="zh-CN" altLang="en-US" sz="2000" b="1" dirty="0">
                <a:solidFill>
                  <a:schemeClr val="bg1"/>
                </a:solidFill>
                <a:sym typeface="+mn-ea"/>
              </a:rPr>
              <a:t>建设计划；</a:t>
            </a:r>
            <a:endParaRPr lang="zh-CN" altLang="en-US" sz="2000" b="1" dirty="0">
              <a:solidFill>
                <a:schemeClr val="bg1"/>
              </a:solidFill>
              <a:sym typeface="+mn-ea"/>
            </a:endParaRPr>
          </a:p>
          <a:p>
            <a:pPr latinLnBrk="0">
              <a:lnSpc>
                <a:spcPts val="3300"/>
              </a:lnSpc>
              <a:spcBef>
                <a:spcPts val="0"/>
              </a:spcBef>
            </a:pPr>
            <a:r>
              <a:rPr lang="zh-CN" altLang="en-US" sz="2000" b="1" dirty="0">
                <a:solidFill>
                  <a:schemeClr val="bg1"/>
                </a:solidFill>
                <a:sym typeface="+mn-ea"/>
              </a:rPr>
              <a:t>七是学院</a:t>
            </a:r>
            <a:r>
              <a:rPr lang="zh-CN" altLang="en-US" sz="2000" b="1" dirty="0">
                <a:solidFill>
                  <a:srgbClr val="33FF8F"/>
                </a:solidFill>
                <a:sym typeface="+mn-ea"/>
              </a:rPr>
              <a:t>虚拟仿真实训中心</a:t>
            </a:r>
            <a:r>
              <a:rPr lang="zh-CN" altLang="en-US" sz="2000" b="1" dirty="0">
                <a:solidFill>
                  <a:schemeClr val="bg1"/>
                </a:solidFill>
                <a:sym typeface="+mn-ea"/>
              </a:rPr>
              <a:t>建设计划；</a:t>
            </a:r>
            <a:endParaRPr lang="zh-CN" altLang="en-US" sz="2000" b="1" dirty="0">
              <a:solidFill>
                <a:schemeClr val="bg1"/>
              </a:solidFill>
              <a:sym typeface="+mn-ea"/>
            </a:endParaRPr>
          </a:p>
          <a:p>
            <a:pPr latinLnBrk="0">
              <a:lnSpc>
                <a:spcPts val="3300"/>
              </a:lnSpc>
              <a:spcBef>
                <a:spcPts val="0"/>
              </a:spcBef>
            </a:pPr>
            <a:r>
              <a:rPr lang="zh-CN" altLang="en-US" sz="2000" b="1" dirty="0">
                <a:solidFill>
                  <a:schemeClr val="bg1"/>
                </a:solidFill>
                <a:sym typeface="+mn-ea"/>
              </a:rPr>
              <a:t>八是学院</a:t>
            </a:r>
            <a:r>
              <a:rPr lang="zh-CN" altLang="en-US" sz="2000" b="1" dirty="0">
                <a:solidFill>
                  <a:srgbClr val="33FF8F"/>
                </a:solidFill>
                <a:sym typeface="+mn-ea"/>
              </a:rPr>
              <a:t>创新创业教育课程群</a:t>
            </a:r>
            <a:r>
              <a:rPr lang="zh-CN" altLang="en-US" sz="2000" b="1" dirty="0">
                <a:solidFill>
                  <a:schemeClr val="bg1"/>
                </a:solidFill>
                <a:sym typeface="+mn-ea"/>
              </a:rPr>
              <a:t>建设计划；</a:t>
            </a:r>
            <a:endParaRPr lang="zh-CN" altLang="en-US" sz="2000" b="1" dirty="0">
              <a:solidFill>
                <a:schemeClr val="bg1"/>
              </a:solidFill>
              <a:sym typeface="+mn-ea"/>
            </a:endParaRPr>
          </a:p>
          <a:p>
            <a:pPr latinLnBrk="0">
              <a:lnSpc>
                <a:spcPts val="3300"/>
              </a:lnSpc>
              <a:spcBef>
                <a:spcPts val="0"/>
              </a:spcBef>
            </a:pPr>
            <a:r>
              <a:rPr lang="zh-CN" altLang="en-US" sz="2000" b="1" dirty="0">
                <a:solidFill>
                  <a:schemeClr val="bg1"/>
                </a:solidFill>
                <a:sym typeface="+mn-ea"/>
              </a:rPr>
              <a:t>九是</a:t>
            </a:r>
            <a:r>
              <a:rPr lang="zh-CN" altLang="en-US" sz="2000" b="1" dirty="0">
                <a:solidFill>
                  <a:srgbClr val="33FF8F"/>
                </a:solidFill>
                <a:sym typeface="+mn-ea"/>
              </a:rPr>
              <a:t>教学名师</a:t>
            </a:r>
            <a:r>
              <a:rPr lang="zh-CN" altLang="en-US" sz="2000" b="1" dirty="0">
                <a:solidFill>
                  <a:schemeClr val="bg1"/>
                </a:solidFill>
                <a:sym typeface="+mn-ea"/>
              </a:rPr>
              <a:t>“3050”培养计划，将通过5年时间，分别培养30名和50名校级名师与校级优秀青年教师；</a:t>
            </a:r>
            <a:endParaRPr lang="zh-CN" altLang="en-US" sz="2000" b="1" dirty="0">
              <a:solidFill>
                <a:schemeClr val="bg1"/>
              </a:solidFill>
              <a:sym typeface="+mn-ea"/>
            </a:endParaRPr>
          </a:p>
          <a:p>
            <a:pPr latinLnBrk="0">
              <a:lnSpc>
                <a:spcPts val="3300"/>
              </a:lnSpc>
              <a:spcBef>
                <a:spcPts val="0"/>
              </a:spcBef>
            </a:pPr>
            <a:r>
              <a:rPr lang="zh-CN" altLang="en-US" sz="2000" b="1" dirty="0">
                <a:solidFill>
                  <a:schemeClr val="bg1"/>
                </a:solidFill>
                <a:sym typeface="+mn-ea"/>
              </a:rPr>
              <a:t>十是</a:t>
            </a:r>
            <a:r>
              <a:rPr lang="zh-CN" altLang="en-US" sz="2000" b="1" dirty="0">
                <a:solidFill>
                  <a:srgbClr val="33FF8F"/>
                </a:solidFill>
                <a:sym typeface="+mn-ea"/>
              </a:rPr>
              <a:t>新校区二期建设</a:t>
            </a:r>
            <a:r>
              <a:rPr lang="zh-CN" altLang="en-US" sz="2000" b="1" dirty="0">
                <a:solidFill>
                  <a:schemeClr val="bg1"/>
                </a:solidFill>
                <a:sym typeface="+mn-ea"/>
              </a:rPr>
              <a:t>行动计划。</a:t>
            </a:r>
            <a:endParaRPr lang="zh-CN" alt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p:cNvSpPr>
            <a:spLocks noGrp="1"/>
          </p:cNvSpPr>
          <p:nvPr>
            <p:ph type="title"/>
          </p:nvPr>
        </p:nvSpPr>
        <p:spPr/>
        <p:txBody>
          <a:bodyPr/>
          <a:lstStyle/>
          <a:p>
            <a:endParaRPr lang="zh-CN" altLang="en-US" smtClean="0"/>
          </a:p>
        </p:txBody>
      </p:sp>
      <p:sp>
        <p:nvSpPr>
          <p:cNvPr id="24578" name="内容占位符 2"/>
          <p:cNvSpPr>
            <a:spLocks noGrp="1"/>
          </p:cNvSpPr>
          <p:nvPr>
            <p:ph idx="1"/>
          </p:nvPr>
        </p:nvSpPr>
        <p:spPr>
          <a:xfrm>
            <a:off x="611560" y="764704"/>
            <a:ext cx="8229600" cy="4525962"/>
          </a:xfrm>
        </p:spPr>
        <p:txBody>
          <a:bodyPr/>
          <a:lstStyle/>
          <a:p>
            <a:pPr>
              <a:lnSpc>
                <a:spcPts val="3000"/>
              </a:lnSpc>
            </a:pPr>
            <a:endParaRPr lang="en-US" altLang="zh-CN" sz="2400" dirty="0" smtClean="0"/>
          </a:p>
          <a:p>
            <a:pPr>
              <a:lnSpc>
                <a:spcPts val="3000"/>
              </a:lnSpc>
              <a:buFontTx/>
              <a:buNone/>
            </a:pPr>
            <a:r>
              <a:rPr lang="en-US" altLang="zh-CN" sz="2400" b="1" dirty="0" smtClean="0">
                <a:solidFill>
                  <a:srgbClr val="33FF8F"/>
                </a:solidFill>
              </a:rPr>
              <a:t>  </a:t>
            </a:r>
            <a:r>
              <a:rPr lang="en-US" altLang="zh-CN" sz="2400" b="1" dirty="0" smtClean="0">
                <a:solidFill>
                  <a:srgbClr val="FFFF00"/>
                </a:solidFill>
              </a:rPr>
              <a:t>2.2017</a:t>
            </a:r>
            <a:r>
              <a:rPr lang="zh-CN" altLang="en-US" sz="2400" b="1" dirty="0" smtClean="0">
                <a:solidFill>
                  <a:srgbClr val="FFFF00"/>
                </a:solidFill>
              </a:rPr>
              <a:t>广州日报高职高专排行榜</a:t>
            </a:r>
            <a:r>
              <a:rPr lang="zh-CN" altLang="en-US" sz="2400" dirty="0" smtClean="0">
                <a:solidFill>
                  <a:srgbClr val="FFFF00"/>
                </a:solidFill>
              </a:rPr>
              <a:t> </a:t>
            </a:r>
            <a:endParaRPr lang="en-US" altLang="zh-CN" sz="2400" dirty="0" smtClean="0">
              <a:solidFill>
                <a:srgbClr val="FFFF00"/>
              </a:solidFill>
            </a:endParaRPr>
          </a:p>
          <a:p>
            <a:pPr>
              <a:lnSpc>
                <a:spcPts val="3000"/>
              </a:lnSpc>
              <a:buFontTx/>
              <a:buNone/>
            </a:pPr>
            <a:r>
              <a:rPr lang="en-US" altLang="zh-CN" sz="2400" b="1" dirty="0" smtClean="0">
                <a:solidFill>
                  <a:srgbClr val="33FF8F"/>
                </a:solidFill>
              </a:rPr>
              <a:t>   </a:t>
            </a:r>
            <a:r>
              <a:rPr lang="en-US" altLang="zh-CN" sz="2000" b="1" dirty="0" smtClean="0">
                <a:solidFill>
                  <a:schemeClr val="bg1"/>
                </a:solidFill>
              </a:rPr>
              <a:t>4</a:t>
            </a:r>
            <a:r>
              <a:rPr lang="zh-CN" altLang="en-US" sz="2000" b="1" dirty="0" smtClean="0">
                <a:solidFill>
                  <a:schemeClr val="bg1"/>
                </a:solidFill>
              </a:rPr>
              <a:t>月</a:t>
            </a:r>
            <a:r>
              <a:rPr lang="en-US" altLang="zh-CN" sz="2000" b="1" dirty="0" smtClean="0">
                <a:solidFill>
                  <a:schemeClr val="bg1"/>
                </a:solidFill>
              </a:rPr>
              <a:t>27</a:t>
            </a:r>
            <a:r>
              <a:rPr lang="zh-CN" altLang="en-US" sz="2000" b="1" dirty="0" smtClean="0">
                <a:solidFill>
                  <a:schemeClr val="bg1"/>
                </a:solidFill>
              </a:rPr>
              <a:t>日，广州日报数据和数字化研究院（</a:t>
            </a:r>
            <a:r>
              <a:rPr lang="en-US" altLang="zh-CN" sz="2000" b="1" dirty="0" smtClean="0">
                <a:solidFill>
                  <a:schemeClr val="bg1"/>
                </a:solidFill>
              </a:rPr>
              <a:t>GDI</a:t>
            </a:r>
            <a:r>
              <a:rPr lang="zh-CN" altLang="en-US" sz="2000" b="1" dirty="0" smtClean="0">
                <a:solidFill>
                  <a:schemeClr val="bg1"/>
                </a:solidFill>
              </a:rPr>
              <a:t>）发布“</a:t>
            </a:r>
            <a:r>
              <a:rPr lang="en-US" altLang="zh-CN" sz="2000" b="1" dirty="0" smtClean="0">
                <a:solidFill>
                  <a:schemeClr val="bg1"/>
                </a:solidFill>
              </a:rPr>
              <a:t>2017</a:t>
            </a:r>
            <a:r>
              <a:rPr lang="zh-CN" altLang="en-US" sz="2000" b="1" dirty="0" smtClean="0">
                <a:solidFill>
                  <a:schemeClr val="bg1"/>
                </a:solidFill>
              </a:rPr>
              <a:t>广州日报高职高专排行榜。</a:t>
            </a:r>
            <a:endParaRPr lang="en-US" altLang="zh-CN" sz="2000" b="1" dirty="0" smtClean="0">
              <a:solidFill>
                <a:schemeClr val="bg1"/>
              </a:solidFill>
            </a:endParaRPr>
          </a:p>
          <a:p>
            <a:pPr>
              <a:lnSpc>
                <a:spcPts val="3000"/>
              </a:lnSpc>
            </a:pPr>
            <a:r>
              <a:rPr lang="zh-CN" altLang="en-US" sz="2000" b="1" dirty="0" smtClean="0">
                <a:solidFill>
                  <a:schemeClr val="bg1"/>
                </a:solidFill>
              </a:rPr>
              <a:t>“</a:t>
            </a:r>
            <a:r>
              <a:rPr lang="en-US" altLang="zh-CN" sz="2000" b="1" dirty="0" smtClean="0">
                <a:solidFill>
                  <a:schemeClr val="bg1"/>
                </a:solidFill>
              </a:rPr>
              <a:t>2017</a:t>
            </a:r>
            <a:r>
              <a:rPr lang="zh-CN" altLang="en-US" sz="2000" b="1" dirty="0" smtClean="0">
                <a:solidFill>
                  <a:schemeClr val="bg1"/>
                </a:solidFill>
              </a:rPr>
              <a:t>广州日报高职高专排行榜”针对高职高专的职业性、区域性、综合性和行业性等四大特点，采用全国范围内可比的指标进行评价，是国内首个由主流媒体发布的全样本高职高专排行榜，也是权威媒体作为第三方评估、发布的专业性公益榜单，填补了国内高职高专全样本评估的空白。</a:t>
            </a:r>
            <a:endParaRPr lang="en-US" altLang="zh-CN" sz="2000" b="1" dirty="0" smtClean="0">
              <a:solidFill>
                <a:schemeClr val="bg1"/>
              </a:solidFill>
            </a:endParaRPr>
          </a:p>
          <a:p>
            <a:pPr>
              <a:lnSpc>
                <a:spcPts val="3000"/>
              </a:lnSpc>
            </a:pPr>
            <a:r>
              <a:rPr lang="en-US" altLang="zh-CN" sz="2000" b="1" dirty="0" smtClean="0">
                <a:solidFill>
                  <a:schemeClr val="bg1"/>
                </a:solidFill>
              </a:rPr>
              <a:t>GDI</a:t>
            </a:r>
            <a:r>
              <a:rPr lang="zh-CN" altLang="en-US" sz="2000" b="1" dirty="0" smtClean="0">
                <a:solidFill>
                  <a:schemeClr val="bg1"/>
                </a:solidFill>
              </a:rPr>
              <a:t>以</a:t>
            </a:r>
            <a:r>
              <a:rPr lang="zh-CN" altLang="en-US" sz="2000" b="1" dirty="0" smtClean="0">
                <a:solidFill>
                  <a:srgbClr val="33FF8F"/>
                </a:solidFill>
                <a:latin typeface="黑体" panose="02010609060101010101" pitchFamily="49" charset="-122"/>
                <a:ea typeface="黑体" panose="02010609060101010101" pitchFamily="49" charset="-122"/>
              </a:rPr>
              <a:t>职场竞争力指数、教育竞争力指数、品牌竞争力指数和二次评估指数四个一级指标建构综合指数</a:t>
            </a:r>
            <a:r>
              <a:rPr lang="zh-CN" altLang="en-US" sz="2000" b="1" dirty="0" smtClean="0">
                <a:solidFill>
                  <a:schemeClr val="bg1"/>
                </a:solidFill>
              </a:rPr>
              <a:t>，科学评价国内</a:t>
            </a:r>
            <a:r>
              <a:rPr lang="en-US" altLang="zh-CN" sz="2000" b="1" dirty="0" smtClean="0">
                <a:solidFill>
                  <a:schemeClr val="bg1"/>
                </a:solidFill>
              </a:rPr>
              <a:t>1358</a:t>
            </a:r>
            <a:r>
              <a:rPr lang="zh-CN" altLang="en-US" sz="2000" b="1" dirty="0" smtClean="0">
                <a:solidFill>
                  <a:schemeClr val="bg1"/>
                </a:solidFill>
              </a:rPr>
              <a:t>所高职高专，包括</a:t>
            </a:r>
            <a:r>
              <a:rPr lang="en-US" altLang="zh-CN" sz="2000" b="1" dirty="0" smtClean="0">
                <a:solidFill>
                  <a:schemeClr val="bg1"/>
                </a:solidFill>
              </a:rPr>
              <a:t>1041</a:t>
            </a:r>
            <a:r>
              <a:rPr lang="zh-CN" altLang="en-US" sz="2000" b="1" dirty="0" smtClean="0">
                <a:solidFill>
                  <a:schemeClr val="bg1"/>
                </a:solidFill>
              </a:rPr>
              <a:t>所公办高职高专，</a:t>
            </a:r>
            <a:r>
              <a:rPr lang="en-US" altLang="zh-CN" sz="2000" b="1" dirty="0" smtClean="0">
                <a:solidFill>
                  <a:schemeClr val="bg1"/>
                </a:solidFill>
              </a:rPr>
              <a:t>317</a:t>
            </a:r>
            <a:r>
              <a:rPr lang="zh-CN" altLang="en-US" sz="2000" b="1" dirty="0" smtClean="0">
                <a:solidFill>
                  <a:schemeClr val="bg1"/>
                </a:solidFill>
              </a:rPr>
              <a:t>所民办高职高专，推出“</a:t>
            </a:r>
            <a:r>
              <a:rPr lang="en-US" altLang="zh-CN" sz="2000" b="1" dirty="0" smtClean="0">
                <a:solidFill>
                  <a:schemeClr val="bg1"/>
                </a:solidFill>
              </a:rPr>
              <a:t>2017</a:t>
            </a:r>
            <a:r>
              <a:rPr lang="zh-CN" altLang="en-US" sz="2000" b="1" dirty="0" smtClean="0">
                <a:solidFill>
                  <a:schemeClr val="bg1"/>
                </a:solidFill>
              </a:rPr>
              <a:t>广州日报高职高专排行榜</a:t>
            </a:r>
            <a:r>
              <a:rPr lang="en-US" altLang="zh-CN" sz="2000" b="1" dirty="0" smtClean="0">
                <a:solidFill>
                  <a:schemeClr val="bg1"/>
                </a:solidFill>
              </a:rPr>
              <a:t>—TOP1000”</a:t>
            </a:r>
            <a:r>
              <a:rPr lang="zh-CN" altLang="en-US" sz="2000" b="1" dirty="0" smtClean="0">
                <a:solidFill>
                  <a:schemeClr val="bg1"/>
                </a:solidFill>
              </a:rPr>
              <a:t>。</a:t>
            </a:r>
            <a:endParaRPr lang="zh-CN" altLang="en-US" sz="2000" b="1" dirty="0" smtClean="0">
              <a:solidFill>
                <a:schemeClr val="bg1"/>
              </a:solidFill>
            </a:endParaRPr>
          </a:p>
          <a:p>
            <a:endParaRPr lang="zh-CN" altLang="en-US" dirty="0" smtClean="0"/>
          </a:p>
        </p:txBody>
      </p:sp>
      <p:sp>
        <p:nvSpPr>
          <p:cNvPr id="24579" name="AutoShape 2" descr="http://www.jxyyxy.com/__local/C/04/E2/8B8A288B38AF26036E46C1EEB99_1666E668_4C9D.jpg"/>
          <p:cNvSpPr>
            <a:spLocks noChangeAspect="1" noChangeArrowheads="1"/>
          </p:cNvSpPr>
          <p:nvPr/>
        </p:nvSpPr>
        <p:spPr bwMode="auto">
          <a:xfrm>
            <a:off x="155575" y="-144463"/>
            <a:ext cx="304800" cy="304801"/>
          </a:xfrm>
          <a:prstGeom prst="rect">
            <a:avLst/>
          </a:prstGeom>
          <a:noFill/>
          <a:ln w="9525">
            <a:noFill/>
            <a:miter lim="800000"/>
          </a:ln>
        </p:spPr>
        <p:txBody>
          <a:bodyPr/>
          <a:lstStyle/>
          <a:p>
            <a:endParaRPr lang="zh-CN" altLang="en-US" sz="1800"/>
          </a:p>
        </p:txBody>
      </p:sp>
      <p:sp>
        <p:nvSpPr>
          <p:cNvPr id="24580" name="AutoShape 4" descr="http://www.jxyyxy.com/__local/C/04/E2/8B8A288B38AF26036E46C1EEB99_1666E668_4C9D.jpg"/>
          <p:cNvSpPr>
            <a:spLocks noChangeAspect="1" noChangeArrowheads="1"/>
          </p:cNvSpPr>
          <p:nvPr/>
        </p:nvSpPr>
        <p:spPr bwMode="auto">
          <a:xfrm>
            <a:off x="155575" y="-144463"/>
            <a:ext cx="304800" cy="304801"/>
          </a:xfrm>
          <a:prstGeom prst="rect">
            <a:avLst/>
          </a:prstGeom>
          <a:noFill/>
          <a:ln w="9525">
            <a:noFill/>
            <a:miter lim="800000"/>
          </a:ln>
        </p:spPr>
        <p:txBody>
          <a:bodyPr/>
          <a:lstStyle/>
          <a:p>
            <a:endParaRPr lang="zh-CN" altLang="en-US" sz="1800"/>
          </a:p>
        </p:txBody>
      </p:sp>
      <p:sp>
        <p:nvSpPr>
          <p:cNvPr id="24581" name="AutoShape 6" descr="http://www.jxyyxy.com/__local/C/04/E2/8B8A288B38AF26036E46C1EEB99_1666E668_4C9D.jpg"/>
          <p:cNvSpPr>
            <a:spLocks noChangeAspect="1" noChangeArrowheads="1"/>
          </p:cNvSpPr>
          <p:nvPr/>
        </p:nvSpPr>
        <p:spPr bwMode="auto">
          <a:xfrm>
            <a:off x="155575" y="-144463"/>
            <a:ext cx="304800" cy="304801"/>
          </a:xfrm>
          <a:prstGeom prst="rect">
            <a:avLst/>
          </a:prstGeom>
          <a:noFill/>
          <a:ln w="9525">
            <a:noFill/>
            <a:miter lim="800000"/>
          </a:ln>
        </p:spPr>
        <p:txBody>
          <a:bodyPr/>
          <a:lstStyle/>
          <a:p>
            <a:endParaRPr lang="zh-CN" altLang="en-US" sz="18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1663"/>
            <a:ext cx="8229600" cy="1143000"/>
          </a:xfrm>
        </p:spPr>
        <p:txBody>
          <a:bodyPr/>
          <a:lstStyle/>
          <a:p>
            <a:r>
              <a:rPr lang="zh-CN" altLang="en-US" sz="2800" b="1">
                <a:solidFill>
                  <a:srgbClr val="FFFF00"/>
                </a:solidFill>
                <a:latin typeface="微软雅黑" panose="020B0503020204020204" charset="-122"/>
                <a:ea typeface="微软雅黑" panose="020B0503020204020204" charset="-122"/>
              </a:rPr>
              <a:t>该发展战略（</a:t>
            </a:r>
            <a:r>
              <a:rPr lang="en-US" altLang="zh-CN" sz="2800" b="1">
                <a:solidFill>
                  <a:srgbClr val="FFFF00"/>
                </a:solidFill>
                <a:latin typeface="微软雅黑" panose="020B0503020204020204" charset="-122"/>
                <a:ea typeface="微软雅黑" panose="020B0503020204020204" charset="-122"/>
              </a:rPr>
              <a:t>1.0</a:t>
            </a:r>
            <a:r>
              <a:rPr lang="zh-CN" altLang="en-US" sz="2800" b="1">
                <a:solidFill>
                  <a:srgbClr val="FFFF00"/>
                </a:solidFill>
                <a:latin typeface="微软雅黑" panose="020B0503020204020204" charset="-122"/>
                <a:ea typeface="微软雅黑" panose="020B0503020204020204" charset="-122"/>
              </a:rPr>
              <a:t>版）存在的问题</a:t>
            </a:r>
            <a:endParaRPr lang="zh-CN" altLang="en-US" sz="2800" b="1">
              <a:solidFill>
                <a:srgbClr val="FFFF00"/>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p:txBody>
          <a:bodyPr/>
          <a:lstStyle/>
          <a:p>
            <a:pPr latinLnBrk="0">
              <a:lnSpc>
                <a:spcPts val="3660"/>
              </a:lnSpc>
              <a:spcBef>
                <a:spcPts val="0"/>
              </a:spcBef>
            </a:pPr>
            <a:r>
              <a:rPr lang="zh-CN" altLang="en-US" sz="2400" b="1">
                <a:solidFill>
                  <a:srgbClr val="33FF8F"/>
                </a:solidFill>
              </a:rPr>
              <a:t>战略规划内容不系统和单一。</a:t>
            </a:r>
            <a:r>
              <a:rPr lang="zh-CN" altLang="en-US" sz="1800" b="1">
                <a:solidFill>
                  <a:schemeClr val="bg1"/>
                </a:solidFill>
              </a:rPr>
              <a:t>（紧紧参照省级创新行动计划的要求来制定，缺学术科研、社会服务、内部治理等内容；专业群的内涵？）</a:t>
            </a:r>
            <a:endParaRPr lang="zh-CN" altLang="en-US" sz="1800" b="1">
              <a:solidFill>
                <a:schemeClr val="bg1"/>
              </a:solidFill>
            </a:endParaRPr>
          </a:p>
          <a:p>
            <a:pPr latinLnBrk="0">
              <a:lnSpc>
                <a:spcPts val="3660"/>
              </a:lnSpc>
              <a:spcBef>
                <a:spcPts val="0"/>
              </a:spcBef>
            </a:pPr>
            <a:r>
              <a:rPr lang="zh-CN" altLang="en-US" sz="2400" b="1">
                <a:solidFill>
                  <a:srgbClr val="33FF8F"/>
                </a:solidFill>
              </a:rPr>
              <a:t>学院办学理念不能很好体现。</a:t>
            </a:r>
            <a:r>
              <a:rPr lang="zh-CN" altLang="en-US" sz="1800" b="1">
                <a:solidFill>
                  <a:schemeClr val="bg1"/>
                </a:solidFill>
              </a:rPr>
              <a:t>（必须参照优质高职院校建设内涵）</a:t>
            </a:r>
            <a:endParaRPr lang="zh-CN" altLang="en-US" sz="1800" b="1">
              <a:solidFill>
                <a:schemeClr val="bg1"/>
              </a:solidFill>
            </a:endParaRPr>
          </a:p>
          <a:p>
            <a:pPr latinLnBrk="0">
              <a:lnSpc>
                <a:spcPts val="3660"/>
              </a:lnSpc>
              <a:spcBef>
                <a:spcPts val="0"/>
              </a:spcBef>
            </a:pPr>
            <a:r>
              <a:rPr lang="zh-CN" altLang="en-US" sz="2400" b="1">
                <a:solidFill>
                  <a:srgbClr val="33FF8F"/>
                </a:solidFill>
              </a:rPr>
              <a:t>学院发展定位不够准确和长远。</a:t>
            </a:r>
            <a:endParaRPr lang="zh-CN" altLang="en-US" sz="2400" b="1">
              <a:solidFill>
                <a:srgbClr val="33FF8F"/>
              </a:solidFill>
            </a:endParaRPr>
          </a:p>
          <a:p>
            <a:pPr latinLnBrk="0">
              <a:lnSpc>
                <a:spcPts val="3660"/>
              </a:lnSpc>
              <a:spcBef>
                <a:spcPts val="0"/>
              </a:spcBef>
            </a:pPr>
            <a:r>
              <a:rPr lang="zh-CN" altLang="en-US" sz="2400" b="1">
                <a:solidFill>
                  <a:srgbClr val="33FF8F"/>
                </a:solidFill>
              </a:rPr>
              <a:t>学院的办学特色</a:t>
            </a:r>
            <a:r>
              <a:rPr lang="zh-CN" altLang="en-US" sz="2400" b="1">
                <a:solidFill>
                  <a:srgbClr val="33FF8F"/>
                </a:solidFill>
                <a:sym typeface="+mn-ea"/>
              </a:rPr>
              <a:t>不能很好体现。</a:t>
            </a:r>
            <a:endParaRPr lang="zh-CN" altLang="en-US" sz="2400" b="1">
              <a:solidFill>
                <a:srgbClr val="33FF8F"/>
              </a:solidFill>
              <a:sym typeface="+mn-ea"/>
            </a:endParaRPr>
          </a:p>
          <a:p>
            <a:pPr latinLnBrk="0">
              <a:lnSpc>
                <a:spcPts val="3660"/>
              </a:lnSpc>
              <a:spcBef>
                <a:spcPts val="0"/>
              </a:spcBef>
            </a:pPr>
            <a:r>
              <a:rPr lang="zh-CN" altLang="en-US" sz="2400" b="1">
                <a:solidFill>
                  <a:srgbClr val="33FF8F"/>
                </a:solidFill>
                <a:sym typeface="+mn-ea"/>
              </a:rPr>
              <a:t>时间节点、阶段目标没有规划。</a:t>
            </a:r>
            <a:endParaRPr lang="zh-CN" altLang="en-US" sz="2400" b="1">
              <a:solidFill>
                <a:srgbClr val="33FF8F"/>
              </a:solidFill>
              <a:sym typeface="+mn-ea"/>
            </a:endParaRPr>
          </a:p>
          <a:p>
            <a:pPr latinLnBrk="0">
              <a:lnSpc>
                <a:spcPts val="3660"/>
              </a:lnSpc>
              <a:spcBef>
                <a:spcPts val="0"/>
              </a:spcBef>
            </a:pPr>
            <a:endParaRPr lang="zh-CN" altLang="en-US" sz="2400" b="1">
              <a:solidFill>
                <a:srgbClr val="33FF8F"/>
              </a:solidFill>
              <a:sym typeface="+mn-ea"/>
            </a:endParaRPr>
          </a:p>
          <a:p>
            <a:pPr latinLnBrk="0">
              <a:lnSpc>
                <a:spcPts val="3660"/>
              </a:lnSpc>
              <a:spcBef>
                <a:spcPts val="0"/>
              </a:spcBef>
            </a:pPr>
            <a:endParaRPr lang="zh-CN" altLang="en-US" sz="2400" b="1">
              <a:solidFill>
                <a:schemeClr val="bg1"/>
              </a:solidFill>
            </a:endParaRPr>
          </a:p>
          <a:p>
            <a:pPr latinLnBrk="0">
              <a:lnSpc>
                <a:spcPts val="3660"/>
              </a:lnSpc>
              <a:spcBef>
                <a:spcPts val="0"/>
              </a:spcBef>
            </a:pPr>
            <a:endParaRPr lang="zh-CN" altLang="en-US" sz="2400" b="1">
              <a:solidFill>
                <a:schemeClr val="bg1"/>
              </a:solidFill>
            </a:endParaRPr>
          </a:p>
          <a:p>
            <a:pPr latinLnBrk="0">
              <a:lnSpc>
                <a:spcPts val="3660"/>
              </a:lnSpc>
              <a:spcBef>
                <a:spcPts val="0"/>
              </a:spcBef>
            </a:pPr>
            <a:endParaRPr lang="zh-CN" altLang="en-US" sz="2400" b="1">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49288"/>
            <a:ext cx="8229600" cy="1143000"/>
          </a:xfrm>
        </p:spPr>
        <p:txBody>
          <a:bodyPr/>
          <a:lstStyle/>
          <a:p>
            <a:r>
              <a:rPr lang="zh-CN" altLang="en-US" sz="3200" b="1">
                <a:solidFill>
                  <a:srgbClr val="FFFF00"/>
                </a:solidFill>
                <a:latin typeface="微软雅黑" panose="020B0503020204020204" charset="-122"/>
                <a:ea typeface="微软雅黑" panose="020B0503020204020204" charset="-122"/>
              </a:rPr>
              <a:t>学院发展战略规划必须提升内涵（</a:t>
            </a:r>
            <a:r>
              <a:rPr lang="en-US" altLang="zh-CN" sz="3200" b="1">
                <a:solidFill>
                  <a:srgbClr val="FFFF00"/>
                </a:solidFill>
                <a:latin typeface="微软雅黑" panose="020B0503020204020204" charset="-122"/>
                <a:ea typeface="微软雅黑" panose="020B0503020204020204" charset="-122"/>
              </a:rPr>
              <a:t>2.0</a:t>
            </a:r>
            <a:r>
              <a:rPr lang="zh-CN" altLang="en-US" sz="3200" b="1">
                <a:solidFill>
                  <a:srgbClr val="FFFF00"/>
                </a:solidFill>
                <a:latin typeface="微软雅黑" panose="020B0503020204020204" charset="-122"/>
                <a:ea typeface="微软雅黑" panose="020B0503020204020204" charset="-122"/>
              </a:rPr>
              <a:t>版）</a:t>
            </a:r>
            <a:endParaRPr lang="zh-CN" altLang="en-US" sz="3200" b="1">
              <a:solidFill>
                <a:srgbClr val="FFFF00"/>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3124835" y="1718310"/>
            <a:ext cx="2926080" cy="4296410"/>
          </a:xfrm>
        </p:spPr>
        <p:txBody>
          <a:bodyPr/>
          <a:lstStyle/>
          <a:p>
            <a:pPr marL="0" indent="0">
              <a:buNone/>
            </a:pPr>
            <a:r>
              <a:rPr lang="zh-CN" altLang="en-US" sz="2400" b="1" dirty="0" smtClean="0">
                <a:solidFill>
                  <a:schemeClr val="bg1"/>
                </a:solidFill>
              </a:rPr>
              <a:t>  不</a:t>
            </a:r>
            <a:r>
              <a:rPr lang="zh-CN" altLang="en-US" sz="2400" b="1" dirty="0">
                <a:solidFill>
                  <a:schemeClr val="bg1"/>
                </a:solidFill>
              </a:rPr>
              <a:t>提新口号</a:t>
            </a:r>
            <a:endParaRPr lang="zh-CN" altLang="en-US" sz="2400" b="1" dirty="0">
              <a:solidFill>
                <a:schemeClr val="bg1"/>
              </a:solidFill>
            </a:endParaRPr>
          </a:p>
          <a:p>
            <a:pPr marL="0" indent="0">
              <a:buNone/>
            </a:pPr>
            <a:r>
              <a:rPr lang="zh-CN" altLang="en-US" sz="2400" b="1" dirty="0" smtClean="0">
                <a:solidFill>
                  <a:schemeClr val="bg1"/>
                </a:solidFill>
              </a:rPr>
              <a:t>  发展</a:t>
            </a:r>
            <a:r>
              <a:rPr lang="zh-CN" altLang="en-US" sz="2400" b="1" dirty="0">
                <a:solidFill>
                  <a:schemeClr val="bg1"/>
                </a:solidFill>
              </a:rPr>
              <a:t>有定力</a:t>
            </a:r>
            <a:endParaRPr lang="zh-CN" altLang="en-US" sz="2400" b="1" dirty="0">
              <a:solidFill>
                <a:schemeClr val="bg1"/>
              </a:solidFill>
            </a:endParaRPr>
          </a:p>
          <a:p>
            <a:endParaRPr lang="zh-CN" altLang="en-US" sz="2400" b="1" dirty="0">
              <a:solidFill>
                <a:schemeClr val="bg1"/>
              </a:solidFill>
            </a:endParaRPr>
          </a:p>
          <a:p>
            <a:r>
              <a:rPr lang="zh-CN" altLang="en-US" sz="2400" b="1" dirty="0">
                <a:solidFill>
                  <a:schemeClr val="bg1"/>
                </a:solidFill>
              </a:rPr>
              <a:t>理念要新</a:t>
            </a:r>
            <a:endParaRPr lang="zh-CN" altLang="en-US" sz="2400" b="1" dirty="0">
              <a:solidFill>
                <a:schemeClr val="bg1"/>
              </a:solidFill>
            </a:endParaRPr>
          </a:p>
          <a:p>
            <a:r>
              <a:rPr lang="zh-CN" altLang="en-US" sz="2400" b="1" dirty="0">
                <a:solidFill>
                  <a:schemeClr val="bg1"/>
                </a:solidFill>
              </a:rPr>
              <a:t>规划要明</a:t>
            </a:r>
            <a:endParaRPr lang="zh-CN" altLang="en-US" sz="2400" b="1" dirty="0">
              <a:solidFill>
                <a:schemeClr val="bg1"/>
              </a:solidFill>
            </a:endParaRPr>
          </a:p>
          <a:p>
            <a:r>
              <a:rPr lang="zh-CN" altLang="en-US" sz="2400" b="1" dirty="0">
                <a:solidFill>
                  <a:schemeClr val="bg1"/>
                </a:solidFill>
              </a:rPr>
              <a:t>定位准确</a:t>
            </a:r>
            <a:endParaRPr lang="zh-CN" altLang="en-US" sz="2400" b="1" dirty="0">
              <a:solidFill>
                <a:schemeClr val="bg1"/>
              </a:solidFill>
            </a:endParaRPr>
          </a:p>
          <a:p>
            <a:r>
              <a:rPr lang="zh-CN" altLang="en-US" sz="2400" b="1" dirty="0">
                <a:solidFill>
                  <a:schemeClr val="bg1"/>
                </a:solidFill>
              </a:rPr>
              <a:t>内涵具体</a:t>
            </a:r>
            <a:endParaRPr lang="zh-CN" altLang="en-US" sz="2400" b="1" dirty="0">
              <a:solidFill>
                <a:schemeClr val="bg1"/>
              </a:solidFill>
            </a:endParaRPr>
          </a:p>
          <a:p>
            <a:r>
              <a:rPr lang="zh-CN" altLang="en-US" sz="2400" b="1" dirty="0">
                <a:solidFill>
                  <a:schemeClr val="bg1"/>
                </a:solidFill>
              </a:rPr>
              <a:t>考虑长远</a:t>
            </a:r>
            <a:endParaRPr lang="zh-CN" altLang="en-US" sz="2400" b="1" dirty="0">
              <a:solidFill>
                <a:schemeClr val="bg1"/>
              </a:solidFill>
            </a:endParaRPr>
          </a:p>
          <a:p>
            <a:r>
              <a:rPr lang="zh-CN" altLang="en-US" sz="2400" b="1" dirty="0">
                <a:solidFill>
                  <a:schemeClr val="bg1"/>
                </a:solidFill>
              </a:rPr>
              <a:t>操作性强</a:t>
            </a:r>
            <a:endParaRPr lang="zh-CN" altLang="en-US" sz="2800" b="1"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6730" y="869633"/>
            <a:ext cx="8229600" cy="1143000"/>
          </a:xfrm>
        </p:spPr>
        <p:txBody>
          <a:bodyPr/>
          <a:lstStyle/>
          <a:p>
            <a:r>
              <a:rPr lang="zh-CN" altLang="en-US" sz="2800" b="1">
                <a:solidFill>
                  <a:srgbClr val="FFFF00"/>
                </a:solidFill>
                <a:latin typeface="微软雅黑" panose="020B0503020204020204" charset="-122"/>
                <a:ea typeface="微软雅黑" panose="020B0503020204020204" charset="-122"/>
                <a:sym typeface="+mn-ea"/>
              </a:rPr>
              <a:t>（一）关于围绕一个发展目标（</a:t>
            </a:r>
            <a:r>
              <a:rPr lang="en-US" altLang="zh-CN" sz="2800" b="1">
                <a:solidFill>
                  <a:srgbClr val="FFFF00"/>
                </a:solidFill>
                <a:latin typeface="微软雅黑" panose="020B0503020204020204" charset="-122"/>
                <a:ea typeface="微软雅黑" panose="020B0503020204020204" charset="-122"/>
                <a:sym typeface="+mn-ea"/>
              </a:rPr>
              <a:t>1210</a:t>
            </a:r>
            <a:r>
              <a:rPr lang="zh-CN" altLang="en-US" sz="2800" b="1">
                <a:solidFill>
                  <a:srgbClr val="FFFF00"/>
                </a:solidFill>
                <a:latin typeface="微软雅黑" panose="020B0503020204020204" charset="-122"/>
                <a:ea typeface="微软雅黑" panose="020B0503020204020204" charset="-122"/>
                <a:sym typeface="+mn-ea"/>
              </a:rPr>
              <a:t>中的</a:t>
            </a:r>
            <a:r>
              <a:rPr lang="en-US" altLang="zh-CN" sz="2800" b="1">
                <a:solidFill>
                  <a:srgbClr val="FFFF00"/>
                </a:solidFill>
                <a:latin typeface="微软雅黑" panose="020B0503020204020204" charset="-122"/>
                <a:ea typeface="微软雅黑" panose="020B0503020204020204" charset="-122"/>
                <a:sym typeface="+mn-ea"/>
              </a:rPr>
              <a:t>“1”</a:t>
            </a:r>
            <a:r>
              <a:rPr lang="zh-CN" altLang="en-US" sz="2800" b="1">
                <a:solidFill>
                  <a:srgbClr val="FFFF00"/>
                </a:solidFill>
                <a:latin typeface="微软雅黑" panose="020B0503020204020204" charset="-122"/>
                <a:ea typeface="微软雅黑" panose="020B0503020204020204" charset="-122"/>
                <a:sym typeface="+mn-ea"/>
              </a:rPr>
              <a:t>）</a:t>
            </a:r>
            <a:br>
              <a:rPr lang="zh-CN" altLang="en-US" sz="2800" b="1">
                <a:solidFill>
                  <a:srgbClr val="FFFF00"/>
                </a:solidFill>
                <a:latin typeface="微软雅黑" panose="020B0503020204020204" charset="-122"/>
                <a:ea typeface="微软雅黑" panose="020B0503020204020204" charset="-122"/>
              </a:rPr>
            </a:br>
            <a:endParaRPr lang="zh-CN" altLang="en-US" sz="2800"/>
          </a:p>
        </p:txBody>
      </p:sp>
      <p:sp>
        <p:nvSpPr>
          <p:cNvPr id="3" name="内容占位符 2"/>
          <p:cNvSpPr>
            <a:spLocks noGrp="1"/>
          </p:cNvSpPr>
          <p:nvPr>
            <p:ph idx="1"/>
          </p:nvPr>
        </p:nvSpPr>
        <p:spPr>
          <a:xfrm>
            <a:off x="814705" y="2012950"/>
            <a:ext cx="7855585" cy="4526280"/>
          </a:xfrm>
        </p:spPr>
        <p:txBody>
          <a:bodyPr/>
          <a:lstStyle/>
          <a:p>
            <a:r>
              <a:rPr lang="zh-CN" altLang="en-US" sz="2400" b="1" dirty="0">
                <a:solidFill>
                  <a:schemeClr val="bg1"/>
                </a:solidFill>
                <a:latin typeface="楷体" panose="02010609060101010101" pitchFamily="49" charset="-122"/>
                <a:ea typeface="楷体" panose="02010609060101010101" pitchFamily="49" charset="-122"/>
                <a:sym typeface="+mn-ea"/>
              </a:rPr>
              <a:t>体现办学理念与指导思想（方向、使命） </a:t>
            </a:r>
            <a:endParaRPr lang="zh-CN" altLang="en-US" sz="2400" b="1" dirty="0">
              <a:solidFill>
                <a:schemeClr val="bg1"/>
              </a:solidFill>
              <a:latin typeface="楷体" panose="02010609060101010101" pitchFamily="49" charset="-122"/>
              <a:ea typeface="楷体" panose="02010609060101010101" pitchFamily="49" charset="-122"/>
              <a:sym typeface="+mn-ea"/>
            </a:endParaRPr>
          </a:p>
          <a:p>
            <a:r>
              <a:rPr lang="zh-CN" altLang="en-US" sz="2400" b="1" dirty="0">
                <a:solidFill>
                  <a:schemeClr val="bg1"/>
                </a:solidFill>
                <a:latin typeface="楷体" panose="02010609060101010101" pitchFamily="49" charset="-122"/>
                <a:ea typeface="楷体" panose="02010609060101010101" pitchFamily="49" charset="-122"/>
                <a:sym typeface="+mn-ea"/>
              </a:rPr>
              <a:t>符合社会需求与国家发展战略（服务、促进）</a:t>
            </a:r>
            <a:endParaRPr lang="zh-CN" altLang="en-US" sz="2400" b="1" dirty="0">
              <a:solidFill>
                <a:schemeClr val="bg1"/>
              </a:solidFill>
              <a:latin typeface="楷体" panose="02010609060101010101" pitchFamily="49" charset="-122"/>
              <a:ea typeface="楷体" panose="02010609060101010101" pitchFamily="49" charset="-122"/>
              <a:sym typeface="+mn-ea"/>
            </a:endParaRPr>
          </a:p>
          <a:p>
            <a:r>
              <a:rPr lang="zh-CN" altLang="en-US" sz="2400" b="1" dirty="0">
                <a:solidFill>
                  <a:schemeClr val="bg1"/>
                </a:solidFill>
                <a:latin typeface="楷体" panose="02010609060101010101" pitchFamily="49" charset="-122"/>
                <a:ea typeface="楷体" panose="02010609060101010101" pitchFamily="49" charset="-122"/>
                <a:sym typeface="+mn-ea"/>
              </a:rPr>
              <a:t>考虑学校的历史沿革与发展现状（资源条件）</a:t>
            </a:r>
            <a:endParaRPr lang="zh-CN" altLang="en-US" sz="2400" b="1" dirty="0">
              <a:solidFill>
                <a:schemeClr val="bg1"/>
              </a:solidFill>
              <a:latin typeface="楷体" panose="02010609060101010101" pitchFamily="49" charset="-122"/>
              <a:ea typeface="楷体" panose="02010609060101010101" pitchFamily="49" charset="-122"/>
              <a:sym typeface="+mn-ea"/>
            </a:endParaRPr>
          </a:p>
          <a:p>
            <a:r>
              <a:rPr lang="zh-CN" altLang="en-US" sz="2400" b="1" dirty="0">
                <a:solidFill>
                  <a:schemeClr val="bg1"/>
                </a:solidFill>
                <a:latin typeface="楷体" panose="02010609060101010101" pitchFamily="49" charset="-122"/>
                <a:ea typeface="楷体" panose="02010609060101010101" pitchFamily="49" charset="-122"/>
                <a:sym typeface="+mn-ea"/>
              </a:rPr>
              <a:t>适应生存发展环境（应对内部、外部挑战）</a:t>
            </a:r>
            <a:endParaRPr lang="zh-CN" altLang="en-US" sz="2400" b="1" dirty="0">
              <a:solidFill>
                <a:schemeClr val="bg1"/>
              </a:solidFill>
              <a:latin typeface="楷体" panose="02010609060101010101" pitchFamily="49" charset="-122"/>
              <a:ea typeface="楷体" panose="02010609060101010101" pitchFamily="49" charset="-122"/>
              <a:sym typeface="+mn-ea"/>
            </a:endParaRPr>
          </a:p>
          <a:p>
            <a:r>
              <a:rPr lang="zh-CN" altLang="en-US" sz="2400" b="1" dirty="0">
                <a:solidFill>
                  <a:schemeClr val="bg1"/>
                </a:solidFill>
                <a:latin typeface="楷体" panose="02010609060101010101" pitchFamily="49" charset="-122"/>
                <a:ea typeface="楷体" panose="02010609060101010101" pitchFamily="49" charset="-122"/>
                <a:sym typeface="+mn-ea"/>
              </a:rPr>
              <a:t>遵循教育教学、科学研究规律和发展趋势</a:t>
            </a:r>
            <a:endParaRPr lang="zh-CN" altLang="en-US" sz="2400" b="1" dirty="0">
              <a:solidFill>
                <a:schemeClr val="bg1"/>
              </a:solidFill>
              <a:latin typeface="楷体" panose="02010609060101010101" pitchFamily="49" charset="-122"/>
              <a:ea typeface="楷体" panose="02010609060101010101" pitchFamily="49" charset="-122"/>
              <a:sym typeface="+mn-ea"/>
            </a:endParaRPr>
          </a:p>
          <a:p>
            <a:r>
              <a:rPr lang="zh-CN" altLang="en-US" sz="2400" b="1" dirty="0">
                <a:solidFill>
                  <a:schemeClr val="bg1"/>
                </a:solidFill>
                <a:latin typeface="楷体" panose="02010609060101010101" pitchFamily="49" charset="-122"/>
                <a:ea typeface="楷体" panose="02010609060101010101" pitchFamily="49" charset="-122"/>
                <a:sym typeface="+mn-ea"/>
              </a:rPr>
              <a:t>发挥学校优势、特色 （比较优势、核心竞争力）</a:t>
            </a:r>
            <a:endParaRPr lang="zh-CN" altLang="en-US" sz="2400" b="1" dirty="0">
              <a:solidFill>
                <a:schemeClr val="bg1"/>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251520" y="764704"/>
            <a:ext cx="8229600" cy="4812030"/>
          </a:xfrm>
        </p:spPr>
        <p:txBody>
          <a:bodyPr/>
          <a:lstStyle/>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r>
              <a:rPr lang="en-US" altLang="zh-CN"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          </a:t>
            </a:r>
            <a:r>
              <a:rPr lang="zh-CN" altLang="en-US" sz="2400" b="1" kern="1200" spc="-50" noProof="0" dirty="0">
                <a:ln w="11430"/>
                <a:solidFill>
                  <a:srgbClr val="FFFF00"/>
                </a:solidFill>
                <a:effectLst/>
                <a:uLnTx/>
                <a:uFillTx/>
                <a:latin typeface="微软雅黑" panose="020B0503020204020204" charset="-122"/>
                <a:ea typeface="微软雅黑" panose="020B0503020204020204" charset="-122"/>
                <a:cs typeface="Times New Roman" panose="02020603050405020304" pitchFamily="18" charset="0"/>
                <a:sym typeface="+mn-ea"/>
              </a:rPr>
              <a:t>包括：</a:t>
            </a:r>
            <a:endParaRPr kumimoji="0" lang="zh-CN" altLang="en-US" sz="2400" b="1" i="0" u="none" strike="noStrike" kern="1200" cap="none" spc="-50" normalizeH="0" baseline="0" noProof="0" dirty="0">
              <a:ln w="11430"/>
              <a:solidFill>
                <a:srgbClr val="FFFF00"/>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        </a:t>
            </a:r>
            <a:r>
              <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  发展使命</a:t>
            </a: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、发展愿景、发展思路；</a:t>
            </a:r>
            <a:endParaRPr kumimoji="0" lang="zh-CN" altLang="en-US" sz="2400" b="1" i="0" u="none" strike="noStrike" kern="1200" cap="none" spc="-50" normalizeH="0" baseline="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        </a:t>
            </a:r>
            <a:r>
              <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  办学</a:t>
            </a: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类型、层</a:t>
            </a:r>
            <a:r>
              <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次；</a:t>
            </a:r>
            <a:endParaRPr lang="en-US" altLang="zh-CN"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r>
              <a:rPr lang="en-US" altLang="zh-CN" sz="2400" b="1" kern="1200" spc="-50" dirty="0" smtClean="0">
                <a:ln w="11430"/>
                <a:solidFill>
                  <a:schemeClr val="bg1"/>
                </a:solidFill>
                <a:latin typeface="楷体" panose="02010609060101010101" pitchFamily="49" charset="-122"/>
                <a:ea typeface="楷体" panose="02010609060101010101" pitchFamily="49" charset="-122"/>
                <a:cs typeface="Times New Roman" panose="02020603050405020304" pitchFamily="18" charset="0"/>
                <a:sym typeface="+mn-ea"/>
              </a:rPr>
              <a:t>        </a:t>
            </a:r>
            <a:r>
              <a:rPr lang="zh-CN" altLang="en-US" sz="2400" b="1" kern="1200" spc="-50" dirty="0" smtClean="0">
                <a:ln w="11430"/>
                <a:solidFill>
                  <a:schemeClr val="bg1"/>
                </a:solidFill>
                <a:latin typeface="楷体" panose="02010609060101010101" pitchFamily="49" charset="-122"/>
                <a:ea typeface="楷体" panose="02010609060101010101" pitchFamily="49" charset="-122"/>
                <a:cs typeface="Times New Roman" panose="02020603050405020304" pitchFamily="18" charset="0"/>
                <a:sym typeface="+mn-ea"/>
              </a:rPr>
              <a:t>  </a:t>
            </a:r>
            <a:r>
              <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鲜</a:t>
            </a: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明、突出、领先、先</a:t>
            </a:r>
            <a:r>
              <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进；</a:t>
            </a:r>
            <a:endPar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          办学优势、特色；</a:t>
            </a:r>
            <a:endParaRPr kumimoji="0" lang="zh-CN" altLang="en-US" sz="2400" b="1" i="0" u="none" strike="noStrike" kern="1200" cap="none" spc="-50" normalizeH="0" baseline="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r>
              <a:rPr lang="en-US" altLang="zh-CN"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        </a:t>
            </a:r>
            <a:r>
              <a:rPr lang="en-US" altLang="zh-CN"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  </a:t>
            </a:r>
            <a:r>
              <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学科专业</a:t>
            </a: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建设、人才培养、科学研究、</a:t>
            </a:r>
            <a:r>
              <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社会服务；</a:t>
            </a:r>
            <a:endPar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r>
              <a:rPr lang="zh-CN" altLang="en-US" sz="2400" b="1" dirty="0">
                <a:solidFill>
                  <a:schemeClr val="bg1"/>
                </a:solidFill>
                <a:latin typeface="楷体" panose="02010609060101010101" pitchFamily="49" charset="-122"/>
                <a:ea typeface="楷体" panose="02010609060101010101" pitchFamily="49" charset="-122"/>
                <a:sym typeface="+mn-ea"/>
              </a:rPr>
              <a:t>          一流、高水平、知名、有影响、重要地</a:t>
            </a:r>
            <a:r>
              <a:rPr lang="zh-CN" altLang="en-US" sz="2400" b="1" dirty="0" smtClean="0">
                <a:solidFill>
                  <a:schemeClr val="bg1"/>
                </a:solidFill>
                <a:latin typeface="楷体" panose="02010609060101010101" pitchFamily="49" charset="-122"/>
                <a:ea typeface="楷体" panose="02010609060101010101" pitchFamily="49" charset="-122"/>
                <a:sym typeface="+mn-ea"/>
              </a:rPr>
              <a:t>位； </a:t>
            </a:r>
            <a:br>
              <a:rPr lang="zh-CN" altLang="en-US" sz="2400" b="1" dirty="0">
                <a:solidFill>
                  <a:schemeClr val="bg1"/>
                </a:solidFill>
                <a:latin typeface="楷体" panose="02010609060101010101" pitchFamily="49" charset="-122"/>
                <a:ea typeface="楷体" panose="02010609060101010101" pitchFamily="49" charset="-122"/>
                <a:sym typeface="+mn-ea"/>
              </a:rPr>
            </a:br>
            <a:r>
              <a:rPr lang="zh-CN" altLang="en-US" sz="2400" b="1" dirty="0">
                <a:solidFill>
                  <a:schemeClr val="bg1"/>
                </a:solidFill>
                <a:latin typeface="楷体" panose="02010609060101010101" pitchFamily="49" charset="-122"/>
                <a:ea typeface="楷体" panose="02010609060101010101" pitchFamily="49" charset="-122"/>
                <a:sym typeface="+mn-ea"/>
              </a:rPr>
              <a:t>        国际、国内、地方、行业、同类院</a:t>
            </a:r>
            <a:r>
              <a:rPr lang="zh-CN" altLang="en-US" sz="2400" b="1" dirty="0" smtClean="0">
                <a:solidFill>
                  <a:schemeClr val="bg1"/>
                </a:solidFill>
                <a:latin typeface="楷体" panose="02010609060101010101" pitchFamily="49" charset="-122"/>
                <a:ea typeface="楷体" panose="02010609060101010101" pitchFamily="49" charset="-122"/>
                <a:sym typeface="+mn-ea"/>
              </a:rPr>
              <a:t>校；</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r>
              <a:rPr lang="zh-CN" altLang="en-US" sz="2400" b="1" dirty="0">
                <a:solidFill>
                  <a:schemeClr val="bg1"/>
                </a:solidFill>
                <a:latin typeface="楷体" panose="02010609060101010101" pitchFamily="49" charset="-122"/>
                <a:ea typeface="楷体" panose="02010609060101010101" pitchFamily="49" charset="-122"/>
                <a:sym typeface="+mn-ea"/>
              </a:rPr>
              <a:t>          实施步骤、阶段目</a:t>
            </a:r>
            <a:r>
              <a:rPr lang="zh-CN" altLang="en-US" sz="2400" b="1" dirty="0" smtClean="0">
                <a:solidFill>
                  <a:schemeClr val="bg1"/>
                </a:solidFill>
                <a:latin typeface="楷体" panose="02010609060101010101" pitchFamily="49" charset="-122"/>
                <a:ea typeface="楷体" panose="02010609060101010101" pitchFamily="49" charset="-122"/>
                <a:sym typeface="+mn-ea"/>
              </a:rPr>
              <a:t>标。</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endParaRPr kumimoji="0" lang="zh-CN" altLang="en-US" sz="2400" b="1" i="0" u="none" strike="noStrike" kern="1200" cap="none" spc="-50" normalizeH="0" baseline="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a:p>
            <a:pPr marL="342900" marR="0" lvl="0" indent="-342900" algn="l" defTabSz="914400" rtl="0" eaLnBrk="1" latinLnBrk="0" hangingPunct="1">
              <a:lnSpc>
                <a:spcPts val="3680"/>
              </a:lnSpc>
              <a:spcBef>
                <a:spcPts val="0"/>
              </a:spcBef>
              <a:spcAft>
                <a:spcPct val="0"/>
              </a:spcAft>
              <a:buClrTx/>
              <a:buSzTx/>
              <a:buFont typeface="Wingdings" panose="05000000000000000000" pitchFamily="2" charset="2"/>
              <a:buNone/>
              <a:defRPr/>
            </a:pP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      ★ 凝聚人心、</a:t>
            </a:r>
            <a:r>
              <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制定</a:t>
            </a: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和</a:t>
            </a:r>
            <a:r>
              <a:rPr lang="zh-CN" altLang="en-US" sz="2400" b="1" kern="1200" spc="-50" noProof="0" dirty="0" smtClean="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实施规划</a:t>
            </a:r>
            <a:r>
              <a:rPr lang="zh-CN" altLang="en-US" sz="2400" b="1" kern="1200" spc="-5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的重要基础</a:t>
            </a:r>
            <a:endParaRPr kumimoji="0" lang="zh-CN" altLang="en-US" sz="2400" b="1" i="0" u="none" strike="noStrike" kern="1200" cap="none" spc="-50" normalizeH="0" baseline="0" noProof="0" dirty="0">
              <a:ln w="11430"/>
              <a:solidFill>
                <a:schemeClr val="bg1"/>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endParaRPr>
          </a:p>
          <a:p>
            <a:endParaRPr lang="zh-CN" altLang="en-US"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115616" y="1700808"/>
            <a:ext cx="7487285" cy="3822065"/>
          </a:xfrm>
        </p:spPr>
        <p:txBody>
          <a:bodyPr/>
          <a:lstStyle/>
          <a:p>
            <a:pPr marL="0" lvl="0" indent="0" eaLnBrk="1" hangingPunct="1">
              <a:lnSpc>
                <a:spcPct val="150000"/>
              </a:lnSpc>
              <a:spcBef>
                <a:spcPct val="0"/>
              </a:spcBef>
              <a:buNone/>
            </a:pPr>
            <a:r>
              <a:rPr lang="en-US" altLang="zh-CN" b="1" dirty="0">
                <a:solidFill>
                  <a:srgbClr val="FF0000"/>
                </a:solidFill>
                <a:latin typeface="Tahoma" panose="020B0604030504040204" pitchFamily="34" charset="0"/>
                <a:ea typeface="华文中宋" panose="02010600040101010101" pitchFamily="2" charset="-122"/>
                <a:sym typeface="+mn-ea"/>
              </a:rPr>
              <a:t> </a:t>
            </a:r>
            <a:r>
              <a:rPr lang="zh-CN" altLang="en-US" sz="2400" b="1" dirty="0">
                <a:solidFill>
                  <a:schemeClr val="bg1"/>
                </a:solidFill>
                <a:latin typeface="Tahoma" panose="020B0604030504040204" pitchFamily="34" charset="0"/>
                <a:ea typeface="华文中宋" panose="02010600040101010101" pitchFamily="2" charset="-122"/>
                <a:sym typeface="+mn-ea"/>
              </a:rPr>
              <a:t>                        </a:t>
            </a:r>
            <a:r>
              <a:rPr lang="zh-CN" altLang="en-US" sz="2400" b="1" dirty="0">
                <a:solidFill>
                  <a:schemeClr val="bg1"/>
                </a:solidFill>
                <a:latin typeface="微软雅黑" panose="020B0503020204020204" charset="-122"/>
                <a:ea typeface="微软雅黑" panose="020B0503020204020204" charset="-122"/>
                <a:sym typeface="+mn-ea"/>
              </a:rPr>
              <a:t>实事求是</a:t>
            </a:r>
            <a:endParaRPr lang="zh-CN" altLang="en-US" sz="2400" b="1" dirty="0">
              <a:solidFill>
                <a:schemeClr val="bg1"/>
              </a:solidFill>
              <a:latin typeface="微软雅黑" panose="020B0503020204020204" charset="-122"/>
              <a:ea typeface="微软雅黑" panose="020B0503020204020204" charset="-122"/>
              <a:sym typeface="+mn-ea"/>
            </a:endParaRPr>
          </a:p>
          <a:p>
            <a:pPr marL="0" lvl="0" indent="0" eaLnBrk="1" hangingPunct="1">
              <a:lnSpc>
                <a:spcPct val="150000"/>
              </a:lnSpc>
              <a:spcBef>
                <a:spcPct val="0"/>
              </a:spcBef>
              <a:buNone/>
            </a:pPr>
            <a:r>
              <a:rPr lang="zh-CN" altLang="en-US" sz="2400" b="1" dirty="0">
                <a:solidFill>
                  <a:schemeClr val="bg1"/>
                </a:solidFill>
                <a:latin typeface="微软雅黑" panose="020B0503020204020204" charset="-122"/>
                <a:ea typeface="微软雅黑" panose="020B0503020204020204" charset="-122"/>
                <a:sym typeface="+mn-ea"/>
              </a:rPr>
              <a:t>                         找准定位</a:t>
            </a:r>
            <a:endParaRPr lang="zh-CN" altLang="en-US" sz="2400" b="1" dirty="0">
              <a:solidFill>
                <a:schemeClr val="bg1"/>
              </a:solidFill>
              <a:latin typeface="微软雅黑" panose="020B0503020204020204" charset="-122"/>
              <a:ea typeface="微软雅黑" panose="020B0503020204020204" charset="-122"/>
              <a:sym typeface="+mn-ea"/>
            </a:endParaRPr>
          </a:p>
          <a:p>
            <a:pPr marL="0" lvl="0" indent="0" eaLnBrk="1" hangingPunct="1">
              <a:lnSpc>
                <a:spcPct val="150000"/>
              </a:lnSpc>
              <a:spcBef>
                <a:spcPct val="0"/>
              </a:spcBef>
              <a:buNone/>
            </a:pPr>
            <a:r>
              <a:rPr lang="zh-CN" altLang="en-US" sz="2400" b="1" dirty="0">
                <a:solidFill>
                  <a:schemeClr val="bg1"/>
                </a:solidFill>
                <a:latin typeface="微软雅黑" panose="020B0503020204020204" charset="-122"/>
                <a:ea typeface="微软雅黑" panose="020B0503020204020204" charset="-122"/>
                <a:sym typeface="+mn-ea"/>
              </a:rPr>
              <a:t>                         内涵清晰</a:t>
            </a:r>
            <a:endParaRPr lang="zh-CN" altLang="en-US" sz="2400" b="1" dirty="0">
              <a:solidFill>
                <a:schemeClr val="bg1"/>
              </a:solidFill>
              <a:latin typeface="微软雅黑" panose="020B0503020204020204" charset="-122"/>
              <a:ea typeface="微软雅黑" panose="020B0503020204020204" charset="-122"/>
              <a:sym typeface="+mn-ea"/>
            </a:endParaRPr>
          </a:p>
          <a:p>
            <a:pPr marL="0" lvl="0" indent="0" eaLnBrk="1" hangingPunct="1">
              <a:lnSpc>
                <a:spcPct val="150000"/>
              </a:lnSpc>
              <a:spcBef>
                <a:spcPct val="0"/>
              </a:spcBef>
              <a:buNone/>
            </a:pPr>
            <a:r>
              <a:rPr lang="zh-CN" altLang="en-US" sz="2400" b="1" dirty="0">
                <a:solidFill>
                  <a:schemeClr val="bg1"/>
                </a:solidFill>
                <a:latin typeface="微软雅黑" panose="020B0503020204020204" charset="-122"/>
                <a:ea typeface="微软雅黑" panose="020B0503020204020204" charset="-122"/>
                <a:sym typeface="+mn-ea"/>
              </a:rPr>
              <a:t>                         形成共识</a:t>
            </a:r>
            <a:br>
              <a:rPr lang="zh-CN" altLang="en-US" sz="2400" b="1" dirty="0">
                <a:solidFill>
                  <a:schemeClr val="bg1"/>
                </a:solidFill>
                <a:latin typeface="微软雅黑" panose="020B0503020204020204" charset="-122"/>
                <a:ea typeface="微软雅黑" panose="020B0503020204020204" charset="-122"/>
                <a:sym typeface="+mn-ea"/>
              </a:rPr>
            </a:br>
            <a:r>
              <a:rPr lang="zh-CN" altLang="en-US" sz="2400" b="1" dirty="0">
                <a:solidFill>
                  <a:schemeClr val="bg1"/>
                </a:solidFill>
                <a:latin typeface="微软雅黑" panose="020B0503020204020204" charset="-122"/>
                <a:ea typeface="微软雅黑" panose="020B0503020204020204" charset="-122"/>
                <a:sym typeface="+mn-ea"/>
              </a:rPr>
              <a:t>              不盲目攀高、标准不能低</a:t>
            </a:r>
            <a:endParaRPr lang="zh-CN" altLang="en-US" sz="2400" b="1" dirty="0">
              <a:solidFill>
                <a:schemeClr val="bg1"/>
              </a:solidFill>
              <a:latin typeface="微软雅黑" panose="020B0503020204020204" charset="-122"/>
              <a:ea typeface="微软雅黑" panose="020B0503020204020204" charset="-122"/>
              <a:sym typeface="+mn-ea"/>
            </a:endParaRPr>
          </a:p>
          <a:p>
            <a:pPr marL="0" lvl="0" indent="0" algn="l">
              <a:buNone/>
            </a:pPr>
            <a:r>
              <a:rPr lang="en-US" altLang="zh-CN" sz="2400" dirty="0">
                <a:solidFill>
                  <a:srgbClr val="771F28"/>
                </a:solidFill>
                <a:sym typeface="微软雅黑" panose="020B0503020204020204" charset="-122"/>
              </a:rPr>
              <a:t> </a:t>
            </a:r>
            <a:r>
              <a:rPr lang="en-US" altLang="zh-CN" sz="2400" dirty="0">
                <a:solidFill>
                  <a:schemeClr val="bg1"/>
                </a:solidFill>
                <a:latin typeface="黑体" panose="02010609060101010101" pitchFamily="49" charset="-122"/>
                <a:ea typeface="黑体" panose="02010609060101010101" pitchFamily="49" charset="-122"/>
                <a:sym typeface="微软雅黑" panose="020B0503020204020204" charset="-122"/>
              </a:rPr>
              <a:t>          </a:t>
            </a:r>
            <a:endParaRPr lang="en-US" altLang="zh-CN" sz="2400" dirty="0">
              <a:solidFill>
                <a:schemeClr val="bg1"/>
              </a:solidFill>
              <a:latin typeface="黑体" panose="02010609060101010101" pitchFamily="49" charset="-122"/>
              <a:ea typeface="黑体" panose="02010609060101010101" pitchFamily="49" charset="-122"/>
              <a:sym typeface="微软雅黑" panose="020B0503020204020204" charset="-122"/>
            </a:endParaRPr>
          </a:p>
          <a:p>
            <a:pPr marL="0" lvl="0" indent="0" algn="l">
              <a:buNone/>
            </a:pPr>
            <a:r>
              <a:rPr lang="en-US" altLang="zh-CN" sz="2400" dirty="0">
                <a:solidFill>
                  <a:schemeClr val="bg1"/>
                </a:solidFill>
                <a:latin typeface="黑体" panose="02010609060101010101" pitchFamily="49" charset="-122"/>
                <a:ea typeface="黑体" panose="02010609060101010101" pitchFamily="49" charset="-122"/>
                <a:sym typeface="微软雅黑" panose="020B0503020204020204" charset="-122"/>
              </a:rPr>
              <a:t>            </a:t>
            </a:r>
            <a:r>
              <a:rPr lang="zh-CN" altLang="en-US" sz="2400" b="1" dirty="0">
                <a:solidFill>
                  <a:schemeClr val="bg1"/>
                </a:solidFill>
                <a:latin typeface="微软雅黑" panose="020B0503020204020204" charset="-122"/>
                <a:ea typeface="微软雅黑" panose="020B0503020204020204" charset="-122"/>
                <a:sym typeface="微软雅黑" panose="020B0503020204020204" charset="-122"/>
              </a:rPr>
              <a:t>    </a:t>
            </a:r>
            <a:endParaRPr lang="zh-CN" altLang="en-US" sz="2400" b="1" dirty="0">
              <a:solidFill>
                <a:schemeClr val="bg1"/>
              </a:solidFill>
              <a:latin typeface="微软雅黑" panose="020B0503020204020204" charset="-122"/>
              <a:ea typeface="微软雅黑" panose="020B0503020204020204" charset="-122"/>
              <a:sym typeface="+mn-ea"/>
            </a:endParaRPr>
          </a:p>
          <a:p>
            <a:pPr marL="0" lvl="0" indent="0" eaLnBrk="1" hangingPunct="1">
              <a:lnSpc>
                <a:spcPct val="125000"/>
              </a:lnSpc>
              <a:spcBef>
                <a:spcPct val="0"/>
              </a:spcBef>
              <a:buNone/>
            </a:pPr>
            <a:endParaRPr lang="zh-CN" altLang="en-US" b="1" dirty="0">
              <a:solidFill>
                <a:srgbClr val="000000"/>
              </a:solidFill>
              <a:latin typeface="华文中宋" panose="02010600040101010101" pitchFamily="2" charset="-122"/>
              <a:ea typeface="华文中宋" panose="02010600040101010101" pitchFamily="2" charset="-122"/>
            </a:endParaRPr>
          </a:p>
          <a:p>
            <a:endParaRPr lang="zh-CN" alt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74650"/>
            <a:ext cx="8229600" cy="1252855"/>
          </a:xfrm>
        </p:spPr>
        <p:txBody>
          <a:bodyPr/>
          <a:lstStyle/>
          <a:p>
            <a:r>
              <a:rPr lang="zh-CN" altLang="en-US" sz="2400" b="1">
                <a:solidFill>
                  <a:srgbClr val="FFFF00"/>
                </a:solidFill>
                <a:latin typeface="微软雅黑" panose="020B0503020204020204" charset="-122"/>
                <a:ea typeface="微软雅黑" panose="020B0503020204020204" charset="-122"/>
              </a:rPr>
              <a:t>兄弟高校发展目标一览</a:t>
            </a:r>
            <a:endParaRPr lang="zh-CN" altLang="en-US" sz="2400" b="1">
              <a:solidFill>
                <a:srgbClr val="FFFF00"/>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561975" y="3236595"/>
            <a:ext cx="8229600" cy="514985"/>
          </a:xfrm>
        </p:spPr>
        <p:txBody>
          <a:bodyPr/>
          <a:lstStyle/>
          <a:p>
            <a:pPr marL="0" indent="0">
              <a:buNone/>
            </a:pPr>
            <a:r>
              <a:rPr lang="en-US" altLang="zh-CN"/>
              <a:t>                  </a:t>
            </a:r>
            <a:r>
              <a:rPr lang="en-US" altLang="zh-CN" sz="2400" b="1">
                <a:solidFill>
                  <a:srgbClr val="33FF8F"/>
                </a:solidFill>
                <a:latin typeface="楷体" panose="02010609060101010101" pitchFamily="49" charset="-122"/>
                <a:ea typeface="楷体" panose="02010609060101010101" pitchFamily="49" charset="-122"/>
              </a:rPr>
              <a:t>成都纺专的发展目</a:t>
            </a:r>
            <a:r>
              <a:rPr lang="zh-CN" altLang="en-US" sz="2400" b="1">
                <a:solidFill>
                  <a:srgbClr val="33FF8F"/>
                </a:solidFill>
                <a:latin typeface="楷体" panose="02010609060101010101" pitchFamily="49" charset="-122"/>
                <a:ea typeface="楷体" panose="02010609060101010101" pitchFamily="49" charset="-122"/>
              </a:rPr>
              <a:t>标</a:t>
            </a:r>
            <a:endParaRPr lang="zh-CN" altLang="en-US" sz="2400" b="1">
              <a:solidFill>
                <a:srgbClr val="33FF8F"/>
              </a:solidFill>
              <a:latin typeface="楷体" panose="02010609060101010101" pitchFamily="49" charset="-122"/>
              <a:ea typeface="楷体" panose="02010609060101010101" pitchFamily="49" charset="-122"/>
            </a:endParaRPr>
          </a:p>
        </p:txBody>
      </p:sp>
      <p:pic>
        <p:nvPicPr>
          <p:cNvPr id="4" name="内容占位符 3"/>
          <p:cNvPicPr>
            <a:picLocks noChangeAspect="1"/>
          </p:cNvPicPr>
          <p:nvPr/>
        </p:nvPicPr>
        <p:blipFill>
          <a:blip r:embed="rId1" cstate="print"/>
          <a:stretch>
            <a:fillRect/>
          </a:stretch>
        </p:blipFill>
        <p:spPr>
          <a:xfrm>
            <a:off x="1125220" y="1193800"/>
            <a:ext cx="6330950" cy="2147570"/>
          </a:xfrm>
          <a:prstGeom prst="rect">
            <a:avLst/>
          </a:prstGeom>
          <a:noFill/>
          <a:ln w="9525">
            <a:noFill/>
            <a:miter lim="800000"/>
            <a:headEnd/>
            <a:tailEnd/>
          </a:ln>
        </p:spPr>
      </p:pic>
      <p:sp>
        <p:nvSpPr>
          <p:cNvPr id="5" name="内容占位符 2"/>
          <p:cNvSpPr>
            <a:spLocks noGrp="1"/>
          </p:cNvSpPr>
          <p:nvPr/>
        </p:nvSpPr>
        <p:spPr>
          <a:xfrm>
            <a:off x="600075" y="6015355"/>
            <a:ext cx="8229600" cy="51498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algn="l">
              <a:buNone/>
            </a:pPr>
            <a:r>
              <a:rPr lang="en-US" altLang="zh-CN"/>
              <a:t>                  </a:t>
            </a:r>
            <a:r>
              <a:rPr lang="en-US" altLang="zh-CN" sz="2400" kern="0">
                <a:solidFill>
                  <a:srgbClr val="33FF8F"/>
                </a:solidFill>
              </a:rPr>
              <a:t> </a:t>
            </a:r>
            <a:r>
              <a:rPr lang="en-US" altLang="zh-CN" sz="2400" b="1" kern="0">
                <a:solidFill>
                  <a:srgbClr val="33FF8F"/>
                </a:solidFill>
                <a:latin typeface="楷体" panose="02010609060101010101" pitchFamily="49" charset="-122"/>
                <a:ea typeface="楷体" panose="02010609060101010101" pitchFamily="49" charset="-122"/>
              </a:rPr>
              <a:t>成都职院的</a:t>
            </a:r>
            <a:r>
              <a:rPr lang="zh-CN" altLang="en-US" sz="2400" b="1" kern="0">
                <a:solidFill>
                  <a:srgbClr val="33FF8F"/>
                </a:solidFill>
                <a:latin typeface="楷体" panose="02010609060101010101" pitchFamily="49" charset="-122"/>
                <a:ea typeface="楷体" panose="02010609060101010101" pitchFamily="49" charset="-122"/>
              </a:rPr>
              <a:t>发展目标</a:t>
            </a:r>
            <a:endParaRPr lang="zh-CN" altLang="en-US" sz="2400" b="1" kern="0">
              <a:solidFill>
                <a:srgbClr val="33FF8F"/>
              </a:solidFill>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2" cstate="print"/>
          <a:stretch>
            <a:fillRect/>
          </a:stretch>
        </p:blipFill>
        <p:spPr>
          <a:xfrm>
            <a:off x="1162050" y="3750945"/>
            <a:ext cx="6294120" cy="2367915"/>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74650"/>
            <a:ext cx="8229600" cy="1252855"/>
          </a:xfrm>
        </p:spPr>
        <p:txBody>
          <a:bodyPr/>
          <a:lstStyle/>
          <a:p>
            <a:endParaRPr lang="zh-CN" altLang="en-US" sz="2400" b="1">
              <a:solidFill>
                <a:srgbClr val="FFFF00"/>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600075" y="3093085"/>
            <a:ext cx="8229600" cy="514985"/>
          </a:xfrm>
        </p:spPr>
        <p:txBody>
          <a:bodyPr/>
          <a:lstStyle/>
          <a:p>
            <a:pPr marL="0" indent="0">
              <a:buNone/>
            </a:pPr>
            <a:r>
              <a:rPr lang="en-US" altLang="zh-CN"/>
              <a:t>                    </a:t>
            </a:r>
            <a:r>
              <a:rPr lang="en-US" altLang="zh-CN" sz="2400" b="1">
                <a:solidFill>
                  <a:srgbClr val="33FF8F"/>
                </a:solidFill>
                <a:latin typeface="楷体" panose="02010609060101010101" pitchFamily="49" charset="-122"/>
                <a:ea typeface="楷体" panose="02010609060101010101" pitchFamily="49" charset="-122"/>
              </a:rPr>
              <a:t>绵阳职院的发展目</a:t>
            </a:r>
            <a:r>
              <a:rPr lang="zh-CN" altLang="en-US" sz="2400" b="1">
                <a:solidFill>
                  <a:srgbClr val="33FF8F"/>
                </a:solidFill>
                <a:latin typeface="楷体" panose="02010609060101010101" pitchFamily="49" charset="-122"/>
                <a:ea typeface="楷体" panose="02010609060101010101" pitchFamily="49" charset="-122"/>
              </a:rPr>
              <a:t>标</a:t>
            </a:r>
            <a:endParaRPr lang="zh-CN" altLang="en-US" sz="2400" b="1">
              <a:solidFill>
                <a:srgbClr val="33FF8F"/>
              </a:solidFill>
              <a:latin typeface="楷体" panose="02010609060101010101" pitchFamily="49" charset="-122"/>
              <a:ea typeface="楷体" panose="02010609060101010101" pitchFamily="49" charset="-122"/>
            </a:endParaRPr>
          </a:p>
        </p:txBody>
      </p:sp>
      <p:sp>
        <p:nvSpPr>
          <p:cNvPr id="5" name="内容占位符 2"/>
          <p:cNvSpPr>
            <a:spLocks noGrp="1"/>
          </p:cNvSpPr>
          <p:nvPr/>
        </p:nvSpPr>
        <p:spPr>
          <a:xfrm>
            <a:off x="633095" y="6059805"/>
            <a:ext cx="8229600" cy="51498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algn="l">
              <a:buNone/>
            </a:pPr>
            <a:r>
              <a:rPr lang="en-US" altLang="zh-CN"/>
              <a:t>                  </a:t>
            </a:r>
            <a:r>
              <a:rPr lang="en-US" altLang="zh-CN" sz="2400" kern="0">
                <a:solidFill>
                  <a:srgbClr val="33FF8F"/>
                </a:solidFill>
              </a:rPr>
              <a:t>  </a:t>
            </a:r>
            <a:r>
              <a:rPr lang="en-US" altLang="zh-CN" sz="2400" b="1" kern="0">
                <a:solidFill>
                  <a:srgbClr val="33FF8F"/>
                </a:solidFill>
                <a:latin typeface="楷体" panose="02010609060101010101" pitchFamily="49" charset="-122"/>
                <a:ea typeface="楷体" panose="02010609060101010101" pitchFamily="49" charset="-122"/>
              </a:rPr>
              <a:t>  四川工程职院的发展</a:t>
            </a:r>
            <a:r>
              <a:rPr lang="zh-CN" altLang="en-US" sz="2400" b="1" kern="0">
                <a:solidFill>
                  <a:srgbClr val="33FF8F"/>
                </a:solidFill>
                <a:latin typeface="楷体" panose="02010609060101010101" pitchFamily="49" charset="-122"/>
                <a:ea typeface="楷体" panose="02010609060101010101" pitchFamily="49" charset="-122"/>
              </a:rPr>
              <a:t>目标</a:t>
            </a:r>
            <a:endParaRPr lang="zh-CN" altLang="en-US" sz="2400" b="1" kern="0">
              <a:solidFill>
                <a:srgbClr val="33FF8F"/>
              </a:solidFill>
              <a:latin typeface="楷体" panose="02010609060101010101" pitchFamily="49" charset="-122"/>
              <a:ea typeface="楷体" panose="02010609060101010101" pitchFamily="49" charset="-122"/>
            </a:endParaRPr>
          </a:p>
        </p:txBody>
      </p:sp>
      <p:pic>
        <p:nvPicPr>
          <p:cNvPr id="7" name="图片 6" descr="QQ截图20170812154259"/>
          <p:cNvPicPr>
            <a:picLocks noChangeAspect="1"/>
          </p:cNvPicPr>
          <p:nvPr/>
        </p:nvPicPr>
        <p:blipFill>
          <a:blip r:embed="rId1" cstate="print"/>
          <a:stretch>
            <a:fillRect/>
          </a:stretch>
        </p:blipFill>
        <p:spPr>
          <a:xfrm>
            <a:off x="1208405" y="848360"/>
            <a:ext cx="6377305" cy="2388235"/>
          </a:xfrm>
          <a:prstGeom prst="rect">
            <a:avLst/>
          </a:prstGeom>
        </p:spPr>
      </p:pic>
      <p:pic>
        <p:nvPicPr>
          <p:cNvPr id="8" name="图片 7"/>
          <p:cNvPicPr>
            <a:picLocks noChangeAspect="1"/>
          </p:cNvPicPr>
          <p:nvPr/>
        </p:nvPicPr>
        <p:blipFill>
          <a:blip r:embed="rId2" cstate="print"/>
          <a:stretch>
            <a:fillRect/>
          </a:stretch>
        </p:blipFill>
        <p:spPr>
          <a:xfrm>
            <a:off x="1208405" y="3608070"/>
            <a:ext cx="6377305" cy="257175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74650"/>
            <a:ext cx="8229600" cy="1252855"/>
          </a:xfrm>
        </p:spPr>
        <p:txBody>
          <a:bodyPr/>
          <a:lstStyle/>
          <a:p>
            <a:endParaRPr lang="zh-CN" altLang="en-US" sz="2400" b="1">
              <a:solidFill>
                <a:srgbClr val="FFFF00"/>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633095" y="2994025"/>
            <a:ext cx="8229600" cy="514985"/>
          </a:xfrm>
        </p:spPr>
        <p:txBody>
          <a:bodyPr/>
          <a:lstStyle/>
          <a:p>
            <a:pPr marL="0" indent="0">
              <a:buNone/>
            </a:pPr>
            <a:r>
              <a:rPr lang="en-US" altLang="zh-CN"/>
              <a:t>                  </a:t>
            </a:r>
            <a:r>
              <a:rPr lang="en-US" altLang="zh-CN" sz="2400" b="1">
                <a:solidFill>
                  <a:srgbClr val="33FF8F"/>
                </a:solidFill>
                <a:latin typeface="楷体" panose="02010609060101010101" pitchFamily="49" charset="-122"/>
                <a:ea typeface="楷体" panose="02010609060101010101" pitchFamily="49" charset="-122"/>
              </a:rPr>
              <a:t>  四川建筑职院的发展目</a:t>
            </a:r>
            <a:r>
              <a:rPr lang="zh-CN" altLang="en-US" sz="2400" b="1">
                <a:solidFill>
                  <a:srgbClr val="33FF8F"/>
                </a:solidFill>
                <a:latin typeface="楷体" panose="02010609060101010101" pitchFamily="49" charset="-122"/>
                <a:ea typeface="楷体" panose="02010609060101010101" pitchFamily="49" charset="-122"/>
              </a:rPr>
              <a:t>标</a:t>
            </a:r>
            <a:endParaRPr lang="zh-CN" altLang="en-US" sz="2400" b="1">
              <a:solidFill>
                <a:srgbClr val="33FF8F"/>
              </a:solidFill>
              <a:latin typeface="楷体" panose="02010609060101010101" pitchFamily="49" charset="-122"/>
              <a:ea typeface="楷体" panose="02010609060101010101" pitchFamily="49" charset="-122"/>
            </a:endParaRPr>
          </a:p>
        </p:txBody>
      </p:sp>
      <p:sp>
        <p:nvSpPr>
          <p:cNvPr id="5" name="内容占位符 2"/>
          <p:cNvSpPr>
            <a:spLocks noGrp="1"/>
          </p:cNvSpPr>
          <p:nvPr/>
        </p:nvSpPr>
        <p:spPr>
          <a:xfrm>
            <a:off x="633095" y="6059805"/>
            <a:ext cx="8229600" cy="51498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algn="l">
              <a:buNone/>
            </a:pPr>
            <a:r>
              <a:rPr lang="en-US" altLang="zh-CN"/>
              <a:t>                  </a:t>
            </a:r>
            <a:r>
              <a:rPr lang="en-US" altLang="zh-CN" sz="2400" kern="0">
                <a:solidFill>
                  <a:srgbClr val="33FF8F"/>
                </a:solidFill>
              </a:rPr>
              <a:t>  </a:t>
            </a:r>
            <a:r>
              <a:rPr lang="en-US" altLang="zh-CN" sz="2400" b="1" kern="0">
                <a:solidFill>
                  <a:srgbClr val="33FF8F"/>
                </a:solidFill>
                <a:latin typeface="楷体" panose="02010609060101010101" pitchFamily="49" charset="-122"/>
                <a:ea typeface="楷体" panose="02010609060101010101" pitchFamily="49" charset="-122"/>
              </a:rPr>
              <a:t>  四川</a:t>
            </a:r>
            <a:r>
              <a:rPr lang="zh-CN" altLang="en-US" sz="2400" b="1" kern="0">
                <a:solidFill>
                  <a:srgbClr val="33FF8F"/>
                </a:solidFill>
                <a:latin typeface="楷体" panose="02010609060101010101" pitchFamily="49" charset="-122"/>
                <a:ea typeface="楷体" panose="02010609060101010101" pitchFamily="49" charset="-122"/>
              </a:rPr>
              <a:t>交通</a:t>
            </a:r>
            <a:r>
              <a:rPr lang="en-US" altLang="zh-CN" sz="2400" b="1" kern="0">
                <a:solidFill>
                  <a:srgbClr val="33FF8F"/>
                </a:solidFill>
                <a:latin typeface="楷体" panose="02010609060101010101" pitchFamily="49" charset="-122"/>
                <a:ea typeface="楷体" panose="02010609060101010101" pitchFamily="49" charset="-122"/>
              </a:rPr>
              <a:t>职院的发展</a:t>
            </a:r>
            <a:r>
              <a:rPr lang="zh-CN" altLang="en-US" sz="2400" b="1" kern="0">
                <a:solidFill>
                  <a:srgbClr val="33FF8F"/>
                </a:solidFill>
                <a:latin typeface="楷体" panose="02010609060101010101" pitchFamily="49" charset="-122"/>
                <a:ea typeface="楷体" panose="02010609060101010101" pitchFamily="49" charset="-122"/>
              </a:rPr>
              <a:t>目标</a:t>
            </a:r>
            <a:endParaRPr lang="zh-CN" altLang="en-US" sz="2400" b="1" kern="0">
              <a:solidFill>
                <a:srgbClr val="33FF8F"/>
              </a:solidFill>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1" cstate="print"/>
          <a:stretch>
            <a:fillRect/>
          </a:stretch>
        </p:blipFill>
        <p:spPr>
          <a:xfrm>
            <a:off x="1259840" y="823595"/>
            <a:ext cx="6360795" cy="2211070"/>
          </a:xfrm>
          <a:prstGeom prst="rect">
            <a:avLst/>
          </a:prstGeom>
        </p:spPr>
      </p:pic>
      <p:pic>
        <p:nvPicPr>
          <p:cNvPr id="6" name="图片 5"/>
          <p:cNvPicPr>
            <a:picLocks noChangeAspect="1"/>
          </p:cNvPicPr>
          <p:nvPr/>
        </p:nvPicPr>
        <p:blipFill>
          <a:blip r:embed="rId2" cstate="print"/>
          <a:stretch>
            <a:fillRect/>
          </a:stretch>
        </p:blipFill>
        <p:spPr>
          <a:xfrm>
            <a:off x="1260475" y="3509010"/>
            <a:ext cx="6283960" cy="26289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4540"/>
            <a:ext cx="8229600" cy="1066165"/>
          </a:xfrm>
        </p:spPr>
        <p:txBody>
          <a:bodyPr/>
          <a:lstStyle/>
          <a:p>
            <a:r>
              <a:rPr lang="zh-CN" altLang="en-US" sz="3200" b="1">
                <a:solidFill>
                  <a:srgbClr val="FFFF00"/>
                </a:solidFill>
                <a:latin typeface="微软雅黑" panose="020B0503020204020204" charset="-122"/>
                <a:ea typeface="微软雅黑" panose="020B0503020204020204" charset="-122"/>
              </a:rPr>
              <a:t>学院办学理念</a:t>
            </a:r>
            <a:endParaRPr lang="zh-CN" altLang="en-US" sz="3200" b="1">
              <a:solidFill>
                <a:srgbClr val="FFFF00"/>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3368040" y="2155825"/>
            <a:ext cx="3612515" cy="4526280"/>
          </a:xfrm>
        </p:spPr>
        <p:txBody>
          <a:bodyPr/>
          <a:lstStyle/>
          <a:p>
            <a:r>
              <a:rPr lang="zh-CN" altLang="en-US" b="1">
                <a:solidFill>
                  <a:schemeClr val="bg1"/>
                </a:solidFill>
                <a:latin typeface="楷体" panose="02010609060101010101" pitchFamily="49" charset="-122"/>
                <a:ea typeface="楷体" panose="02010609060101010101" pitchFamily="49" charset="-122"/>
              </a:rPr>
              <a:t>教学立校</a:t>
            </a:r>
            <a:endParaRPr lang="zh-CN" altLang="en-US" b="1">
              <a:solidFill>
                <a:schemeClr val="bg1"/>
              </a:solidFill>
              <a:latin typeface="楷体" panose="02010609060101010101" pitchFamily="49" charset="-122"/>
              <a:ea typeface="楷体" panose="02010609060101010101" pitchFamily="49" charset="-122"/>
            </a:endParaRPr>
          </a:p>
          <a:p>
            <a:r>
              <a:rPr lang="zh-CN" altLang="en-US" b="1">
                <a:solidFill>
                  <a:schemeClr val="bg1"/>
                </a:solidFill>
                <a:latin typeface="楷体" panose="02010609060101010101" pitchFamily="49" charset="-122"/>
                <a:ea typeface="楷体" panose="02010609060101010101" pitchFamily="49" charset="-122"/>
              </a:rPr>
              <a:t>服务兴校</a:t>
            </a:r>
            <a:endParaRPr lang="zh-CN" altLang="en-US" b="1">
              <a:solidFill>
                <a:schemeClr val="bg1"/>
              </a:solidFill>
              <a:latin typeface="楷体" panose="02010609060101010101" pitchFamily="49" charset="-122"/>
              <a:ea typeface="楷体" panose="02010609060101010101" pitchFamily="49" charset="-122"/>
            </a:endParaRPr>
          </a:p>
          <a:p>
            <a:r>
              <a:rPr lang="zh-CN" altLang="en-US" b="1">
                <a:solidFill>
                  <a:schemeClr val="bg1"/>
                </a:solidFill>
                <a:latin typeface="楷体" panose="02010609060101010101" pitchFamily="49" charset="-122"/>
                <a:ea typeface="楷体" panose="02010609060101010101" pitchFamily="49" charset="-122"/>
              </a:rPr>
              <a:t>科研强校</a:t>
            </a:r>
            <a:endParaRPr lang="zh-CN" altLang="en-US" b="1">
              <a:solidFill>
                <a:schemeClr val="bg1"/>
              </a:solidFill>
              <a:latin typeface="楷体" panose="02010609060101010101" pitchFamily="49" charset="-122"/>
              <a:ea typeface="楷体" panose="02010609060101010101" pitchFamily="49" charset="-122"/>
            </a:endParaRPr>
          </a:p>
          <a:p>
            <a:r>
              <a:rPr lang="zh-CN" altLang="en-US" b="1">
                <a:solidFill>
                  <a:schemeClr val="bg1"/>
                </a:solidFill>
                <a:latin typeface="楷体" panose="02010609060101010101" pitchFamily="49" charset="-122"/>
                <a:ea typeface="楷体" panose="02010609060101010101" pitchFamily="49" charset="-122"/>
              </a:rPr>
              <a:t>特色名校</a:t>
            </a:r>
            <a:endParaRPr lang="zh-CN" altLang="en-US" b="1">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67544" y="2276872"/>
            <a:ext cx="8229600" cy="2448272"/>
          </a:xfrm>
        </p:spPr>
        <p:style>
          <a:lnRef idx="0">
            <a:schemeClr val="accent6"/>
          </a:lnRef>
          <a:fillRef idx="3">
            <a:schemeClr val="accent6"/>
          </a:fillRef>
          <a:effectRef idx="3">
            <a:schemeClr val="accent6"/>
          </a:effectRef>
          <a:fontRef idx="minor">
            <a:schemeClr val="lt1"/>
          </a:fontRef>
        </p:style>
        <p:txBody>
          <a:bodyPr/>
          <a:lstStyle/>
          <a:p>
            <a:pPr>
              <a:lnSpc>
                <a:spcPts val="4600"/>
              </a:lnSpc>
              <a:buNone/>
            </a:pPr>
            <a:r>
              <a:rPr lang="zh-CN" altLang="en-US" dirty="0" smtClean="0"/>
              <a:t>   </a:t>
            </a:r>
            <a:r>
              <a:rPr lang="zh-CN" altLang="en-US" sz="2800" b="1" dirty="0" smtClean="0">
                <a:latin typeface="楷体" panose="02010609060101010101" pitchFamily="49" charset="-122"/>
                <a:ea typeface="楷体" panose="02010609060101010101" pitchFamily="49" charset="-122"/>
              </a:rPr>
              <a:t>教学决定生存。学校为教学而建，立德树人是学校的根本任务。要认识到，教学决定生存，离开教学，校长不是校长、教授不是教授、大学不是大学，学校就没有了。</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标题 1"/>
          <p:cNvSpPr>
            <a:spLocks noGrp="1"/>
          </p:cNvSpPr>
          <p:nvPr>
            <p:ph type="title"/>
          </p:nvPr>
        </p:nvSpPr>
        <p:spPr/>
        <p:txBody>
          <a:bodyPr/>
          <a:lstStyle/>
          <a:p>
            <a:endParaRPr lang="zh-CN" altLang="en-US" smtClean="0"/>
          </a:p>
        </p:txBody>
      </p:sp>
      <p:sp>
        <p:nvSpPr>
          <p:cNvPr id="27650" name="内容占位符 2"/>
          <p:cNvSpPr>
            <a:spLocks noGrp="1"/>
          </p:cNvSpPr>
          <p:nvPr>
            <p:ph idx="1"/>
          </p:nvPr>
        </p:nvSpPr>
        <p:spPr>
          <a:xfrm>
            <a:off x="467544" y="908720"/>
            <a:ext cx="8229600" cy="4525963"/>
          </a:xfrm>
        </p:spPr>
        <p:txBody>
          <a:bodyPr/>
          <a:lstStyle/>
          <a:p>
            <a:r>
              <a:rPr lang="zh-CN" altLang="en-US" sz="1800" b="1" dirty="0" smtClean="0">
                <a:solidFill>
                  <a:schemeClr val="bg1"/>
                </a:solidFill>
              </a:rPr>
              <a:t>在遵循数据可采集、易采集、具权威性的原则基础上，“</a:t>
            </a:r>
            <a:r>
              <a:rPr lang="en-US" altLang="zh-CN" sz="1800" b="1" dirty="0" smtClean="0">
                <a:solidFill>
                  <a:schemeClr val="bg1"/>
                </a:solidFill>
              </a:rPr>
              <a:t>2017</a:t>
            </a:r>
            <a:r>
              <a:rPr lang="zh-CN" altLang="en-US" sz="1800" b="1" dirty="0" smtClean="0">
                <a:solidFill>
                  <a:schemeClr val="bg1"/>
                </a:solidFill>
              </a:rPr>
              <a:t>广州日报高职高专排行榜”设置四个操作性强的一级评价指标：职场竞争力指数、教育竞争力指数、品牌竞争力指数和二次评估指数。</a:t>
            </a:r>
            <a:endParaRPr lang="zh-CN" altLang="en-US" sz="1800" b="1" dirty="0" smtClean="0">
              <a:solidFill>
                <a:schemeClr val="bg1"/>
              </a:solidFill>
            </a:endParaRPr>
          </a:p>
          <a:p>
            <a:r>
              <a:rPr lang="zh-CN" altLang="en-US" sz="1800" b="1" dirty="0" smtClean="0">
                <a:solidFill>
                  <a:schemeClr val="bg1"/>
                </a:solidFill>
              </a:rPr>
              <a:t>  “职业性”是高职高专教育的突出特点，为此设置“职场竞争力指数</a:t>
            </a:r>
            <a:r>
              <a:rPr lang="zh-CN" altLang="en-US" sz="1800" b="1" dirty="0" smtClean="0">
                <a:solidFill>
                  <a:srgbClr val="33FF8F"/>
                </a:solidFill>
              </a:rPr>
              <a:t>”。“职场竞争力指数”</a:t>
            </a:r>
            <a:r>
              <a:rPr lang="zh-CN" altLang="en-US" sz="1800" b="1" dirty="0" smtClean="0">
                <a:solidFill>
                  <a:schemeClr val="bg1"/>
                </a:solidFill>
              </a:rPr>
              <a:t>是评价毕业生在职场中的竞争力，以就业率和就业质量等维度评估毕业生就业情况。“职场竞争力指数”通过招聘网站等多渠道的就业数据，对平均起薪、雇主满意度等指标进行加权分析。国内领先的就业网站中华英才网、</a:t>
            </a:r>
            <a:r>
              <a:rPr lang="en-US" altLang="zh-CN" sz="1800" b="1" dirty="0" smtClean="0">
                <a:solidFill>
                  <a:schemeClr val="bg1"/>
                </a:solidFill>
              </a:rPr>
              <a:t>58</a:t>
            </a:r>
            <a:r>
              <a:rPr lang="zh-CN" altLang="en-US" sz="1800" b="1" dirty="0" smtClean="0">
                <a:solidFill>
                  <a:schemeClr val="bg1"/>
                </a:solidFill>
              </a:rPr>
              <a:t>同城等提供了部分就业数据。</a:t>
            </a:r>
            <a:endParaRPr lang="zh-CN" altLang="en-US" sz="1800" b="1" dirty="0" smtClean="0">
              <a:solidFill>
                <a:schemeClr val="bg1"/>
              </a:solidFill>
            </a:endParaRPr>
          </a:p>
          <a:p>
            <a:r>
              <a:rPr lang="zh-CN" altLang="en-US" sz="1800" b="1" dirty="0" smtClean="0">
                <a:solidFill>
                  <a:schemeClr val="bg1"/>
                </a:solidFill>
              </a:rPr>
              <a:t> </a:t>
            </a:r>
            <a:r>
              <a:rPr lang="zh-CN" altLang="en-US" sz="1800" b="1" dirty="0" smtClean="0">
                <a:solidFill>
                  <a:srgbClr val="33FF8F"/>
                </a:solidFill>
              </a:rPr>
              <a:t>“教育竞争力”</a:t>
            </a:r>
            <a:r>
              <a:rPr lang="zh-CN" altLang="en-US" sz="1800" b="1" dirty="0" smtClean="0">
                <a:solidFill>
                  <a:schemeClr val="bg1"/>
                </a:solidFill>
              </a:rPr>
              <a:t>是学生“职场竞争力”的基础，“职场竞争力”是“教育竞争力”的反映。“</a:t>
            </a:r>
            <a:r>
              <a:rPr lang="en-US" altLang="zh-CN" sz="1800" b="1" dirty="0" smtClean="0">
                <a:solidFill>
                  <a:schemeClr val="bg1"/>
                </a:solidFill>
              </a:rPr>
              <a:t>2017</a:t>
            </a:r>
            <a:r>
              <a:rPr lang="zh-CN" altLang="en-US" sz="1800" b="1" dirty="0" smtClean="0">
                <a:solidFill>
                  <a:schemeClr val="bg1"/>
                </a:solidFill>
              </a:rPr>
              <a:t>广州日报高职高专排行榜”提出“教育竞争力指数”，主要评价高职高专在科教两方面的发展情况。“教育竞争力指数”坚持“科教融合”理念，倡导科研、教学相互融合，教学服务于人才培养，科研也要为高水平人才培养提供支撑，两者共同服务于人才培养。</a:t>
            </a:r>
            <a:endParaRPr lang="zh-CN" altLang="en-US" sz="1800" b="1" dirty="0" smtClean="0">
              <a:solidFill>
                <a:schemeClr val="bg1"/>
              </a:solidFill>
            </a:endParaRPr>
          </a:p>
          <a:p>
            <a:r>
              <a:rPr lang="zh-CN" altLang="en-US" sz="1800" b="1" dirty="0" smtClean="0">
                <a:solidFill>
                  <a:schemeClr val="bg1"/>
                </a:solidFill>
              </a:rPr>
              <a:t> </a:t>
            </a:r>
            <a:r>
              <a:rPr lang="zh-CN" altLang="en-US" sz="1800" b="1" dirty="0" smtClean="0">
                <a:solidFill>
                  <a:srgbClr val="33FF8F"/>
                </a:solidFill>
              </a:rPr>
              <a:t> “二次评估指数”</a:t>
            </a:r>
            <a:r>
              <a:rPr lang="zh-CN" altLang="en-US" sz="1800" b="1" dirty="0" smtClean="0">
                <a:solidFill>
                  <a:schemeClr val="bg1"/>
                </a:solidFill>
              </a:rPr>
              <a:t>是广州日报数据和数字化研究院研制团队的一大创新，组织专家团队对国内外有影响力的几大主要大学排行榜进行专业鉴定，确定其可信度指数，并分别进行</a:t>
            </a:r>
            <a:r>
              <a:rPr lang="en-US" altLang="zh-CN" sz="1800" b="1" dirty="0" smtClean="0">
                <a:solidFill>
                  <a:schemeClr val="bg1"/>
                </a:solidFill>
              </a:rPr>
              <a:t>5</a:t>
            </a:r>
            <a:r>
              <a:rPr lang="zh-CN" altLang="en-US" sz="1800" b="1" dirty="0" smtClean="0">
                <a:solidFill>
                  <a:schemeClr val="bg1"/>
                </a:solidFill>
              </a:rPr>
              <a:t>分、</a:t>
            </a:r>
            <a:r>
              <a:rPr lang="en-US" altLang="zh-CN" sz="1800" b="1" dirty="0" smtClean="0">
                <a:solidFill>
                  <a:schemeClr val="bg1"/>
                </a:solidFill>
              </a:rPr>
              <a:t>3—4</a:t>
            </a:r>
            <a:r>
              <a:rPr lang="zh-CN" altLang="en-US" sz="1800" b="1" dirty="0" smtClean="0">
                <a:solidFill>
                  <a:schemeClr val="bg1"/>
                </a:solidFill>
              </a:rPr>
              <a:t>分、</a:t>
            </a:r>
            <a:r>
              <a:rPr lang="en-US" altLang="zh-CN" sz="1800" b="1" dirty="0" smtClean="0">
                <a:solidFill>
                  <a:schemeClr val="bg1"/>
                </a:solidFill>
              </a:rPr>
              <a:t>1—2</a:t>
            </a:r>
            <a:r>
              <a:rPr lang="zh-CN" altLang="en-US" sz="1800" b="1" dirty="0" smtClean="0">
                <a:solidFill>
                  <a:schemeClr val="bg1"/>
                </a:solidFill>
              </a:rPr>
              <a:t>的分级赋值，综合加权后确定得分。“二次评估指数”能修正</a:t>
            </a:r>
            <a:r>
              <a:rPr lang="en-US" altLang="zh-CN" sz="1800" b="1" dirty="0" smtClean="0">
                <a:solidFill>
                  <a:schemeClr val="bg1"/>
                </a:solidFill>
              </a:rPr>
              <a:t>GDI</a:t>
            </a:r>
            <a:r>
              <a:rPr lang="zh-CN" altLang="en-US" sz="1800" b="1" dirty="0" smtClean="0">
                <a:solidFill>
                  <a:schemeClr val="bg1"/>
                </a:solidFill>
              </a:rPr>
              <a:t>排行榜指标体系可能存在的误差，同时通过对标进一步确认排行榜的科学性。</a:t>
            </a:r>
            <a:endParaRPr lang="zh-CN" altLang="en-US" sz="1800" b="1" dirty="0" smtClean="0">
              <a:solidFill>
                <a:schemeClr val="bg1"/>
              </a:solidFill>
            </a:endParaRPr>
          </a:p>
          <a:p>
            <a:pPr>
              <a:buNone/>
            </a:pPr>
            <a:br>
              <a:rPr lang="zh-CN" altLang="en-US" dirty="0" smtClean="0"/>
            </a:br>
            <a:endParaRPr lang="zh-CN" alt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67544" y="2420888"/>
            <a:ext cx="8229600" cy="1900808"/>
          </a:xfrm>
        </p:spPr>
        <p:style>
          <a:lnRef idx="0">
            <a:schemeClr val="accent6"/>
          </a:lnRef>
          <a:fillRef idx="3">
            <a:schemeClr val="accent6"/>
          </a:fillRef>
          <a:effectRef idx="3">
            <a:schemeClr val="accent6"/>
          </a:effectRef>
          <a:fontRef idx="minor">
            <a:schemeClr val="lt1"/>
          </a:fontRef>
        </p:style>
        <p:txBody>
          <a:bodyPr/>
          <a:lstStyle/>
          <a:p>
            <a:pPr>
              <a:lnSpc>
                <a:spcPts val="4600"/>
              </a:lnSpc>
              <a:buNone/>
            </a:pPr>
            <a:r>
              <a:rPr lang="zh-CN" altLang="en-US" dirty="0" smtClean="0"/>
              <a:t>   </a:t>
            </a:r>
            <a:r>
              <a:rPr lang="zh-CN" altLang="en-US" b="1" dirty="0" smtClean="0">
                <a:latin typeface="楷体" panose="02010609060101010101" pitchFamily="49" charset="-122"/>
                <a:ea typeface="楷体" panose="02010609060101010101" pitchFamily="49" charset="-122"/>
              </a:rPr>
              <a:t>服务决定地位。大学主要看服务，要服务于立德树人、服务于国家需要、服务于学科建设，服务决定地位。</a:t>
            </a:r>
            <a:endParaRPr lang="zh-CN" altLang="en-US"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67544" y="1988840"/>
            <a:ext cx="8229600" cy="3096344"/>
          </a:xfrm>
        </p:spPr>
        <p:style>
          <a:lnRef idx="0">
            <a:schemeClr val="accent6"/>
          </a:lnRef>
          <a:fillRef idx="3">
            <a:schemeClr val="accent6"/>
          </a:fillRef>
          <a:effectRef idx="3">
            <a:schemeClr val="accent6"/>
          </a:effectRef>
          <a:fontRef idx="minor">
            <a:schemeClr val="lt1"/>
          </a:fontRef>
        </p:style>
        <p:txBody>
          <a:bodyPr/>
          <a:lstStyle/>
          <a:p>
            <a:pPr>
              <a:lnSpc>
                <a:spcPts val="4600"/>
              </a:lnSpc>
              <a:buNone/>
            </a:pPr>
            <a:r>
              <a:rPr lang="zh-CN" altLang="en-US" dirty="0" smtClean="0"/>
              <a:t>    </a:t>
            </a:r>
            <a:r>
              <a:rPr lang="zh-CN" altLang="en-US" sz="2800" b="1" dirty="0" smtClean="0">
                <a:latin typeface="楷体" panose="02010609060101010101" pitchFamily="49" charset="-122"/>
                <a:ea typeface="楷体" panose="02010609060101010101" pitchFamily="49" charset="-122"/>
              </a:rPr>
              <a:t>科研决定水平。大学没有科研支撑是不行的。教学出题目，科研作文章，成果进课堂。教学和学科建设提出问题，科研来解决，科研成果和发明进课堂，服务于育人，形成循环；然后科研成果再转化，服务于国家重大战略。</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stretch>
            <a:fillRect/>
          </a:stretch>
        </p:blipFill>
        <p:spPr>
          <a:xfrm>
            <a:off x="664845" y="881380"/>
            <a:ext cx="7642225" cy="540512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图片 298013" descr="Picture4"/>
          <p:cNvPicPr>
            <a:picLocks noChangeAspect="1" noChangeArrowheads="1"/>
          </p:cNvPicPr>
          <p:nvPr/>
        </p:nvPicPr>
        <p:blipFill>
          <a:blip r:embed="rId1" cstate="print"/>
          <a:srcRect/>
          <a:stretch>
            <a:fillRect/>
          </a:stretch>
        </p:blipFill>
        <p:spPr bwMode="auto">
          <a:xfrm>
            <a:off x="4284663" y="4292600"/>
            <a:ext cx="1168400" cy="711200"/>
          </a:xfrm>
          <a:prstGeom prst="rect">
            <a:avLst/>
          </a:prstGeom>
          <a:noFill/>
          <a:ln w="9525">
            <a:noFill/>
            <a:miter lim="800000"/>
            <a:headEnd/>
            <a:tailEnd/>
          </a:ln>
        </p:spPr>
      </p:pic>
      <p:sp>
        <p:nvSpPr>
          <p:cNvPr id="83971" name="矩形 298014"/>
          <p:cNvSpPr>
            <a:spLocks noChangeArrowheads="1"/>
          </p:cNvSpPr>
          <p:nvPr/>
        </p:nvSpPr>
        <p:spPr bwMode="auto">
          <a:xfrm>
            <a:off x="4643438" y="1412875"/>
            <a:ext cx="3938587" cy="954088"/>
          </a:xfrm>
          <a:prstGeom prst="rect">
            <a:avLst/>
          </a:prstGeom>
          <a:noFill/>
          <a:ln w="9525">
            <a:noFill/>
            <a:miter lim="800000"/>
          </a:ln>
        </p:spPr>
        <p:txBody>
          <a:bodyPr>
            <a:spAutoFit/>
          </a:bodyPr>
          <a:lstStyle/>
          <a:p>
            <a:r>
              <a:rPr lang="zh-CN" altLang="en-US" sz="2800" dirty="0">
                <a:solidFill>
                  <a:schemeClr val="bg1"/>
                </a:solidFill>
                <a:latin typeface="黑体" panose="02010609060101010101" pitchFamily="49" charset="-122"/>
                <a:ea typeface="黑体" panose="02010609060101010101" pitchFamily="49" charset="-122"/>
              </a:rPr>
              <a:t>无与有的关系</a:t>
            </a:r>
            <a:endParaRPr lang="zh-CN" altLang="en-US" sz="2800" dirty="0">
              <a:solidFill>
                <a:schemeClr val="bg1"/>
              </a:solidFill>
              <a:latin typeface="黑体" panose="02010609060101010101" pitchFamily="49" charset="-122"/>
              <a:ea typeface="黑体" panose="02010609060101010101" pitchFamily="49" charset="-122"/>
            </a:endParaRPr>
          </a:p>
          <a:p>
            <a:r>
              <a:rPr lang="en-US" altLang="zh-CN" sz="28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人无我有</a:t>
            </a:r>
            <a:endParaRPr lang="zh-CN" altLang="en-US" sz="2800" dirty="0">
              <a:solidFill>
                <a:schemeClr val="bg1"/>
              </a:solidFill>
              <a:latin typeface="黑体" panose="02010609060101010101" pitchFamily="49" charset="-122"/>
              <a:ea typeface="黑体" panose="02010609060101010101" pitchFamily="49" charset="-122"/>
            </a:endParaRPr>
          </a:p>
        </p:txBody>
      </p:sp>
      <p:sp>
        <p:nvSpPr>
          <p:cNvPr id="83972" name="矩形 298015"/>
          <p:cNvSpPr>
            <a:spLocks noChangeArrowheads="1"/>
          </p:cNvSpPr>
          <p:nvPr/>
        </p:nvSpPr>
        <p:spPr bwMode="auto">
          <a:xfrm>
            <a:off x="6475413" y="2559050"/>
            <a:ext cx="1690687" cy="427038"/>
          </a:xfrm>
          <a:prstGeom prst="rect">
            <a:avLst/>
          </a:prstGeom>
          <a:noFill/>
          <a:ln w="9525">
            <a:noFill/>
            <a:miter lim="800000"/>
          </a:ln>
        </p:spPr>
        <p:txBody>
          <a:bodyPr>
            <a:spAutoFit/>
          </a:bodyPr>
          <a:lstStyle/>
          <a:p>
            <a:pPr algn="ctr"/>
            <a:endParaRPr lang="zh-CN" altLang="en-US" sz="2200">
              <a:solidFill>
                <a:schemeClr val="bg1"/>
              </a:solidFill>
              <a:latin typeface="Arial Black" panose="020B0A04020102020204" pitchFamily="34" charset="0"/>
              <a:ea typeface="黑体" panose="02010609060101010101" pitchFamily="49" charset="-122"/>
            </a:endParaRPr>
          </a:p>
        </p:txBody>
      </p:sp>
      <p:sp>
        <p:nvSpPr>
          <p:cNvPr id="83973" name="矩形 298016"/>
          <p:cNvSpPr>
            <a:spLocks noChangeArrowheads="1"/>
          </p:cNvSpPr>
          <p:nvPr/>
        </p:nvSpPr>
        <p:spPr bwMode="auto">
          <a:xfrm>
            <a:off x="4716463" y="2781300"/>
            <a:ext cx="3743325" cy="954088"/>
          </a:xfrm>
          <a:prstGeom prst="rect">
            <a:avLst/>
          </a:prstGeom>
          <a:noFill/>
          <a:ln w="9525">
            <a:noFill/>
            <a:miter lim="800000"/>
          </a:ln>
        </p:spPr>
        <p:txBody>
          <a:bodyPr>
            <a:spAutoFit/>
          </a:bodyPr>
          <a:lstStyle/>
          <a:p>
            <a:r>
              <a:rPr lang="zh-CN" altLang="en-US" sz="2800" b="1">
                <a:solidFill>
                  <a:srgbClr val="FFFF00"/>
                </a:solidFill>
                <a:ea typeface="楷体_GB2312"/>
                <a:cs typeface="楷体_GB2312"/>
              </a:rPr>
              <a:t>有与优的关系</a:t>
            </a:r>
            <a:endParaRPr lang="zh-CN" altLang="en-US" sz="2800" b="1">
              <a:solidFill>
                <a:srgbClr val="FFFF00"/>
              </a:solidFill>
              <a:ea typeface="楷体_GB2312"/>
              <a:cs typeface="楷体_GB2312"/>
            </a:endParaRPr>
          </a:p>
          <a:p>
            <a:r>
              <a:rPr lang="en-US" altLang="zh-CN" sz="2800" b="1">
                <a:solidFill>
                  <a:srgbClr val="FFFF00"/>
                </a:solidFill>
                <a:ea typeface="楷体_GB2312"/>
                <a:cs typeface="楷体_GB2312"/>
              </a:rPr>
              <a:t>——</a:t>
            </a:r>
            <a:r>
              <a:rPr lang="zh-CN" altLang="en-US" sz="2800" b="1">
                <a:solidFill>
                  <a:srgbClr val="FFFF00"/>
                </a:solidFill>
                <a:ea typeface="楷体_GB2312"/>
                <a:cs typeface="楷体_GB2312"/>
              </a:rPr>
              <a:t>人有我优</a:t>
            </a:r>
            <a:endParaRPr lang="zh-CN" altLang="en-US" sz="2800" b="1">
              <a:solidFill>
                <a:srgbClr val="FFFF00"/>
              </a:solidFill>
              <a:ea typeface="楷体_GB2312"/>
              <a:cs typeface="楷体_GB2312"/>
            </a:endParaRPr>
          </a:p>
        </p:txBody>
      </p:sp>
      <p:sp>
        <p:nvSpPr>
          <p:cNvPr id="83974" name="矩形 298017"/>
          <p:cNvSpPr>
            <a:spLocks noChangeArrowheads="1"/>
          </p:cNvSpPr>
          <p:nvPr/>
        </p:nvSpPr>
        <p:spPr bwMode="auto">
          <a:xfrm>
            <a:off x="4787900" y="4292600"/>
            <a:ext cx="3743325" cy="954088"/>
          </a:xfrm>
          <a:prstGeom prst="rect">
            <a:avLst/>
          </a:prstGeom>
          <a:noFill/>
          <a:ln w="9525">
            <a:noFill/>
            <a:miter lim="800000"/>
          </a:ln>
        </p:spPr>
        <p:txBody>
          <a:bodyPr>
            <a:spAutoFit/>
          </a:bodyPr>
          <a:lstStyle/>
          <a:p>
            <a:r>
              <a:rPr lang="zh-CN" altLang="zh-CN" sz="2800" b="1">
                <a:solidFill>
                  <a:srgbClr val="33FF8F"/>
                </a:solidFill>
                <a:ea typeface="楷体_GB2312"/>
                <a:cs typeface="楷体_GB2312"/>
              </a:rPr>
              <a:t>优与特的</a:t>
            </a:r>
            <a:r>
              <a:rPr lang="zh-CN" altLang="en-US" sz="2800" b="1">
                <a:solidFill>
                  <a:srgbClr val="33FF8F"/>
                </a:solidFill>
                <a:ea typeface="楷体_GB2312"/>
                <a:cs typeface="楷体_GB2312"/>
              </a:rPr>
              <a:t>关系</a:t>
            </a:r>
            <a:endParaRPr lang="en-US" altLang="zh-CN" sz="2800" b="1">
              <a:solidFill>
                <a:srgbClr val="33FF8F"/>
              </a:solidFill>
              <a:ea typeface="楷体_GB2312"/>
              <a:cs typeface="楷体_GB2312"/>
            </a:endParaRPr>
          </a:p>
          <a:p>
            <a:r>
              <a:rPr lang="zh-CN" altLang="zh-CN" sz="2800" b="1">
                <a:solidFill>
                  <a:srgbClr val="33FF8F"/>
                </a:solidFill>
                <a:ea typeface="楷体_GB2312"/>
                <a:cs typeface="楷体_GB2312"/>
              </a:rPr>
              <a:t>——人优我特</a:t>
            </a:r>
            <a:endParaRPr lang="en-US" altLang="zh-CN" sz="2800" b="1">
              <a:solidFill>
                <a:srgbClr val="33FF8F"/>
              </a:solidFill>
              <a:ea typeface="楷体_GB2312"/>
              <a:cs typeface="楷体_GB2312"/>
            </a:endParaRPr>
          </a:p>
        </p:txBody>
      </p:sp>
      <p:sp>
        <p:nvSpPr>
          <p:cNvPr id="83979" name="右箭头 353287"/>
          <p:cNvSpPr>
            <a:spLocks noChangeArrowheads="1"/>
          </p:cNvSpPr>
          <p:nvPr/>
        </p:nvSpPr>
        <p:spPr bwMode="auto">
          <a:xfrm>
            <a:off x="468313" y="1989138"/>
            <a:ext cx="2298700" cy="3540125"/>
          </a:xfrm>
          <a:prstGeom prst="rightArrow">
            <a:avLst>
              <a:gd name="adj1" fmla="val 62787"/>
              <a:gd name="adj2" fmla="val 41250"/>
            </a:avLst>
          </a:prstGeom>
          <a:gradFill rotWithShape="1">
            <a:gsLst>
              <a:gs pos="0">
                <a:srgbClr val="FFFFFF">
                  <a:alpha val="0"/>
                </a:srgbClr>
              </a:gs>
              <a:gs pos="100000">
                <a:schemeClr val="bg2">
                  <a:alpha val="50000"/>
                </a:schemeClr>
              </a:gs>
            </a:gsLst>
            <a:lin ang="0" scaled="1"/>
          </a:gradFill>
          <a:ln w="19050" cap="rnd">
            <a:solidFill>
              <a:schemeClr val="bg2"/>
            </a:solidFill>
            <a:prstDash val="sysDot"/>
            <a:miter lim="800000"/>
          </a:ln>
        </p:spPr>
        <p:txBody>
          <a:bodyPr wrap="none" anchor="ctr"/>
          <a:lstStyle/>
          <a:p>
            <a:pPr algn="ctr">
              <a:buFont typeface="Arial" panose="020B0604020202020204" pitchFamily="34" charset="0"/>
              <a:buNone/>
            </a:pPr>
            <a:endParaRPr lang="zh-CN" altLang="en-US" sz="1800"/>
          </a:p>
        </p:txBody>
      </p:sp>
      <p:sp>
        <p:nvSpPr>
          <p:cNvPr id="83980" name="文本框 353288"/>
          <p:cNvSpPr txBox="1">
            <a:spLocks noChangeArrowheads="1"/>
          </p:cNvSpPr>
          <p:nvPr/>
        </p:nvSpPr>
        <p:spPr bwMode="auto">
          <a:xfrm>
            <a:off x="539750" y="3213100"/>
            <a:ext cx="1871663" cy="1077218"/>
          </a:xfrm>
          <a:prstGeom prst="rect">
            <a:avLst/>
          </a:prstGeom>
          <a:noFill/>
          <a:ln w="9525">
            <a:noFill/>
            <a:miter lim="800000"/>
          </a:ln>
        </p:spPr>
        <p:txBody>
          <a:bodyPr>
            <a:spAutoFit/>
          </a:bodyPr>
          <a:lstStyle/>
          <a:p>
            <a:pPr marL="120650" indent="-120650" eaLnBrk="0" hangingPunct="0">
              <a:buClr>
                <a:srgbClr val="218321"/>
              </a:buClr>
              <a:buFont typeface="Wingdings" panose="05000000000000000000" pitchFamily="2" charset="2"/>
              <a:buNone/>
            </a:pPr>
            <a:r>
              <a:rPr lang="zh-CN" altLang="en-US" sz="3200" b="1" dirty="0" smtClean="0">
                <a:solidFill>
                  <a:srgbClr val="FFFF00"/>
                </a:solidFill>
                <a:ea typeface="黑体" panose="02010609060101010101" pitchFamily="49" charset="-122"/>
                <a:cs typeface="华文新魏" panose="02010800040101010101" charset="-122"/>
              </a:rPr>
              <a:t>学校要特</a:t>
            </a:r>
            <a:r>
              <a:rPr lang="zh-CN" altLang="en-US" sz="3200" b="1" dirty="0">
                <a:solidFill>
                  <a:srgbClr val="FFFF00"/>
                </a:solidFill>
                <a:ea typeface="黑体" panose="02010609060101010101" pitchFamily="49" charset="-122"/>
                <a:cs typeface="华文新魏" panose="02010800040101010101" charset="-122"/>
              </a:rPr>
              <a:t>色建设</a:t>
            </a:r>
            <a:r>
              <a:rPr lang="en-US" altLang="zh-CN" sz="3200" dirty="0">
                <a:cs typeface="华文新魏" panose="02010800040101010101" charset="-122"/>
              </a:rPr>
              <a:t> </a:t>
            </a:r>
            <a:endParaRPr lang="en-US" altLang="zh-CN" sz="3200" dirty="0">
              <a:cs typeface="华文新魏" panose="02010800040101010101" charset="-122"/>
            </a:endParaRPr>
          </a:p>
        </p:txBody>
      </p:sp>
      <p:grpSp>
        <p:nvGrpSpPr>
          <p:cNvPr id="2" name="组合 298000"/>
          <p:cNvGrpSpPr/>
          <p:nvPr/>
        </p:nvGrpSpPr>
        <p:grpSpPr bwMode="auto">
          <a:xfrm rot="-5400000">
            <a:off x="1244600" y="2724150"/>
            <a:ext cx="4043363" cy="1420813"/>
            <a:chOff x="564" y="1992"/>
            <a:chExt cx="2658" cy="984"/>
          </a:xfrm>
        </p:grpSpPr>
        <p:sp>
          <p:nvSpPr>
            <p:cNvPr id="83975" name="任意多边形 298001"/>
            <p:cNvSpPr>
              <a:spLocks noChangeArrowheads="1"/>
            </p:cNvSpPr>
            <p:nvPr/>
          </p:nvSpPr>
          <p:spPr bwMode="auto">
            <a:xfrm>
              <a:off x="564" y="2003"/>
              <a:ext cx="1197" cy="867"/>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rgbClr val="FFFFFF">
                    <a:alpha val="0"/>
                  </a:srgbClr>
                </a:gs>
                <a:gs pos="100000">
                  <a:srgbClr val="00001A"/>
                </a:gs>
              </a:gsLst>
              <a:lin ang="5400000" scaled="1"/>
            </a:gradFill>
            <a:ln w="9525">
              <a:noFill/>
              <a:round/>
            </a:ln>
          </p:spPr>
          <p:txBody>
            <a:bodyPr/>
            <a:lstStyle/>
            <a:p>
              <a:endParaRPr lang="zh-CN" altLang="en-US"/>
            </a:p>
          </p:txBody>
        </p:sp>
        <p:sp>
          <p:nvSpPr>
            <p:cNvPr id="83976" name="任意多边形 298002"/>
            <p:cNvSpPr>
              <a:spLocks noChangeArrowheads="1"/>
            </p:cNvSpPr>
            <p:nvPr/>
          </p:nvSpPr>
          <p:spPr bwMode="auto">
            <a:xfrm>
              <a:off x="1773" y="1992"/>
              <a:ext cx="231" cy="984"/>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rgbClr val="FFFFFF">
                    <a:alpha val="0"/>
                  </a:srgbClr>
                </a:gs>
                <a:gs pos="100000">
                  <a:srgbClr val="00001A"/>
                </a:gs>
              </a:gsLst>
              <a:lin ang="5400000" scaled="1"/>
            </a:gradFill>
            <a:ln w="9525">
              <a:noFill/>
              <a:round/>
            </a:ln>
          </p:spPr>
          <p:txBody>
            <a:bodyPr/>
            <a:lstStyle/>
            <a:p>
              <a:endParaRPr lang="zh-CN" altLang="en-US"/>
            </a:p>
          </p:txBody>
        </p:sp>
        <p:sp>
          <p:nvSpPr>
            <p:cNvPr id="83977" name="任意多边形 298003"/>
            <p:cNvSpPr>
              <a:spLocks noChangeArrowheads="1"/>
            </p:cNvSpPr>
            <p:nvPr/>
          </p:nvSpPr>
          <p:spPr bwMode="auto">
            <a:xfrm flipH="1">
              <a:off x="2025" y="2003"/>
              <a:ext cx="1197" cy="867"/>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rgbClr val="FFFFFF">
                    <a:alpha val="0"/>
                  </a:srgbClr>
                </a:gs>
                <a:gs pos="100000">
                  <a:srgbClr val="00001A"/>
                </a:gs>
              </a:gsLst>
              <a:lin ang="5400000" scaled="1"/>
            </a:gradFill>
            <a:ln w="9525">
              <a:noFill/>
              <a:round/>
            </a:ln>
          </p:spPr>
          <p:txBody>
            <a:bodyP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1508" name="Text Box 36"/>
          <p:cNvSpPr txBox="1">
            <a:spLocks noChangeArrowheads="1"/>
          </p:cNvSpPr>
          <p:nvPr/>
        </p:nvSpPr>
        <p:spPr bwMode="auto">
          <a:xfrm>
            <a:off x="395288" y="2565400"/>
            <a:ext cx="2063750" cy="830263"/>
          </a:xfrm>
          <a:prstGeom prst="rect">
            <a:avLst/>
          </a:prstGeom>
          <a:noFill/>
          <a:ln w="9525">
            <a:noFill/>
            <a:miter lim="800000"/>
          </a:ln>
        </p:spPr>
        <p:txBody>
          <a:bodyPr>
            <a:spAutoFit/>
          </a:bodyPr>
          <a:lstStyle/>
          <a:p>
            <a:r>
              <a:rPr lang="zh-CN" altLang="en-US" sz="2400" b="1">
                <a:solidFill>
                  <a:srgbClr val="FFFF00"/>
                </a:solidFill>
                <a:latin typeface="宋体" panose="02010600030101010101" pitchFamily="2" charset="-122"/>
              </a:rPr>
              <a:t>学校发展</a:t>
            </a:r>
            <a:endParaRPr lang="zh-CN" altLang="en-US" sz="2400" b="1">
              <a:solidFill>
                <a:srgbClr val="FFFF00"/>
              </a:solidFill>
              <a:latin typeface="宋体" panose="02010600030101010101" pitchFamily="2" charset="-122"/>
            </a:endParaRPr>
          </a:p>
          <a:p>
            <a:r>
              <a:rPr lang="zh-CN" altLang="en-US" sz="2400" b="1">
                <a:solidFill>
                  <a:srgbClr val="FFFF00"/>
                </a:solidFill>
                <a:latin typeface="宋体" panose="02010600030101010101" pitchFamily="2" charset="-122"/>
              </a:rPr>
              <a:t>的四层次 </a:t>
            </a:r>
            <a:endParaRPr lang="zh-CN" altLang="en-US" sz="2400" b="1">
              <a:solidFill>
                <a:srgbClr val="FFFF00"/>
              </a:solidFill>
              <a:latin typeface="宋体" panose="02010600030101010101" pitchFamily="2" charset="-122"/>
            </a:endParaRPr>
          </a:p>
        </p:txBody>
      </p:sp>
      <p:sp>
        <p:nvSpPr>
          <p:cNvPr id="2281509" name="Text Box 37"/>
          <p:cNvSpPr txBox="1">
            <a:spLocks noChangeArrowheads="1"/>
          </p:cNvSpPr>
          <p:nvPr/>
        </p:nvSpPr>
        <p:spPr bwMode="auto">
          <a:xfrm>
            <a:off x="1979613" y="2133600"/>
            <a:ext cx="1636712" cy="468313"/>
          </a:xfrm>
          <a:prstGeom prst="rect">
            <a:avLst/>
          </a:prstGeom>
          <a:noFill/>
          <a:ln w="9525">
            <a:noFill/>
            <a:miter lim="800000"/>
          </a:ln>
        </p:spPr>
        <p:txBody>
          <a:bodyPr>
            <a:spAutoFit/>
          </a:bodyPr>
          <a:lstStyle/>
          <a:p>
            <a:pPr>
              <a:spcBef>
                <a:spcPct val="50000"/>
              </a:spcBef>
            </a:pPr>
            <a:r>
              <a:rPr lang="zh-CN" altLang="en-US" sz="2400" b="1">
                <a:solidFill>
                  <a:srgbClr val="33FF8F"/>
                </a:solidFill>
                <a:latin typeface="宋体" panose="02010600030101010101" pitchFamily="2" charset="-122"/>
              </a:rPr>
              <a:t>稀缺阶段</a:t>
            </a:r>
            <a:endParaRPr lang="zh-CN" altLang="en-US" sz="2400" b="1">
              <a:solidFill>
                <a:srgbClr val="33FF8F"/>
              </a:solidFill>
              <a:latin typeface="宋体" panose="02010600030101010101" pitchFamily="2" charset="-122"/>
            </a:endParaRPr>
          </a:p>
        </p:txBody>
      </p:sp>
      <p:sp>
        <p:nvSpPr>
          <p:cNvPr id="2281510" name="Text Box 38"/>
          <p:cNvSpPr txBox="1">
            <a:spLocks noChangeArrowheads="1"/>
          </p:cNvSpPr>
          <p:nvPr/>
        </p:nvSpPr>
        <p:spPr bwMode="auto">
          <a:xfrm>
            <a:off x="2051050" y="2565400"/>
            <a:ext cx="1584325" cy="457200"/>
          </a:xfrm>
          <a:prstGeom prst="rect">
            <a:avLst/>
          </a:prstGeom>
          <a:noFill/>
          <a:ln w="9525">
            <a:noFill/>
            <a:miter lim="800000"/>
          </a:ln>
        </p:spPr>
        <p:txBody>
          <a:bodyPr>
            <a:spAutoFit/>
          </a:bodyPr>
          <a:lstStyle/>
          <a:p>
            <a:pPr>
              <a:spcBef>
                <a:spcPct val="50000"/>
              </a:spcBef>
            </a:pPr>
            <a:r>
              <a:rPr lang="zh-CN" altLang="en-US" sz="2400" b="1">
                <a:solidFill>
                  <a:srgbClr val="33FF8F"/>
                </a:solidFill>
                <a:latin typeface="宋体" panose="02010600030101010101" pitchFamily="2" charset="-122"/>
              </a:rPr>
              <a:t>选择阶段</a:t>
            </a:r>
            <a:endParaRPr lang="zh-CN" altLang="en-US" sz="2400" b="1">
              <a:solidFill>
                <a:srgbClr val="33FF8F"/>
              </a:solidFill>
              <a:latin typeface="宋体" panose="02010600030101010101" pitchFamily="2" charset="-122"/>
            </a:endParaRPr>
          </a:p>
        </p:txBody>
      </p:sp>
      <p:sp>
        <p:nvSpPr>
          <p:cNvPr id="2281511" name="Text Box 39"/>
          <p:cNvSpPr txBox="1">
            <a:spLocks noChangeArrowheads="1"/>
          </p:cNvSpPr>
          <p:nvPr/>
        </p:nvSpPr>
        <p:spPr bwMode="auto">
          <a:xfrm>
            <a:off x="1979613" y="3068638"/>
            <a:ext cx="1636712" cy="457200"/>
          </a:xfrm>
          <a:prstGeom prst="rect">
            <a:avLst/>
          </a:prstGeom>
          <a:noFill/>
          <a:ln w="9525">
            <a:noFill/>
            <a:miter lim="800000"/>
          </a:ln>
        </p:spPr>
        <p:txBody>
          <a:bodyPr>
            <a:spAutoFit/>
          </a:bodyPr>
          <a:lstStyle/>
          <a:p>
            <a:pPr>
              <a:spcBef>
                <a:spcPct val="50000"/>
              </a:spcBef>
            </a:pPr>
            <a:r>
              <a:rPr lang="zh-CN" altLang="en-US" sz="2400" b="1">
                <a:solidFill>
                  <a:srgbClr val="33FF8F"/>
                </a:solidFill>
                <a:latin typeface="宋体" panose="02010600030101010101" pitchFamily="2" charset="-122"/>
              </a:rPr>
              <a:t>个性阶段</a:t>
            </a:r>
            <a:endParaRPr lang="zh-CN" altLang="en-US" sz="2400" b="1">
              <a:solidFill>
                <a:srgbClr val="33FF8F"/>
              </a:solidFill>
              <a:latin typeface="宋体" panose="02010600030101010101" pitchFamily="2" charset="-122"/>
            </a:endParaRPr>
          </a:p>
        </p:txBody>
      </p:sp>
      <p:sp>
        <p:nvSpPr>
          <p:cNvPr id="2281512" name="AutoShape 40"/>
          <p:cNvSpPr/>
          <p:nvPr/>
        </p:nvSpPr>
        <p:spPr bwMode="auto">
          <a:xfrm>
            <a:off x="1763713" y="2349500"/>
            <a:ext cx="215900" cy="1366838"/>
          </a:xfrm>
          <a:prstGeom prst="leftBrace">
            <a:avLst>
              <a:gd name="adj1" fmla="val 52757"/>
              <a:gd name="adj2" fmla="val 50000"/>
            </a:avLst>
          </a:prstGeom>
          <a:noFill/>
          <a:ln w="28575">
            <a:solidFill>
              <a:schemeClr val="tx1"/>
            </a:solidFill>
            <a:round/>
          </a:ln>
        </p:spPr>
        <p:txBody>
          <a:bodyPr wrap="none" anchor="ctr"/>
          <a:lstStyle/>
          <a:p>
            <a:endParaRPr lang="zh-CN" altLang="en-US" sz="1800">
              <a:solidFill>
                <a:srgbClr val="FFFF00"/>
              </a:solidFill>
            </a:endParaRPr>
          </a:p>
        </p:txBody>
      </p:sp>
      <p:sp>
        <p:nvSpPr>
          <p:cNvPr id="2281513" name="AutoShape 41"/>
          <p:cNvSpPr>
            <a:spLocks noChangeArrowheads="1"/>
          </p:cNvSpPr>
          <p:nvPr/>
        </p:nvSpPr>
        <p:spPr bwMode="auto">
          <a:xfrm>
            <a:off x="3419475" y="2349500"/>
            <a:ext cx="363538" cy="69850"/>
          </a:xfrm>
          <a:prstGeom prst="rightArrow">
            <a:avLst>
              <a:gd name="adj1" fmla="val 50000"/>
              <a:gd name="adj2" fmla="val 130114"/>
            </a:avLst>
          </a:prstGeom>
          <a:solidFill>
            <a:schemeClr val="accent1"/>
          </a:solidFill>
          <a:ln w="9525">
            <a:solidFill>
              <a:schemeClr val="tx1"/>
            </a:solidFill>
            <a:miter lim="800000"/>
          </a:ln>
        </p:spPr>
        <p:txBody>
          <a:bodyPr wrap="none" anchor="ctr"/>
          <a:lstStyle/>
          <a:p>
            <a:pPr algn="ctr"/>
            <a:endParaRPr lang="zh-CN" altLang="en-US" sz="2400">
              <a:latin typeface="宋体" panose="02010600030101010101" pitchFamily="2" charset="-122"/>
            </a:endParaRPr>
          </a:p>
        </p:txBody>
      </p:sp>
      <p:sp>
        <p:nvSpPr>
          <p:cNvPr id="2281514" name="AutoShape 42"/>
          <p:cNvSpPr>
            <a:spLocks noChangeArrowheads="1"/>
          </p:cNvSpPr>
          <p:nvPr/>
        </p:nvSpPr>
        <p:spPr bwMode="auto">
          <a:xfrm>
            <a:off x="3348038" y="2781300"/>
            <a:ext cx="366712" cy="69850"/>
          </a:xfrm>
          <a:prstGeom prst="rightArrow">
            <a:avLst>
              <a:gd name="adj1" fmla="val 50000"/>
              <a:gd name="adj2" fmla="val 131250"/>
            </a:avLst>
          </a:prstGeom>
          <a:solidFill>
            <a:schemeClr val="accent1"/>
          </a:solidFill>
          <a:ln w="9525">
            <a:solidFill>
              <a:schemeClr val="tx1"/>
            </a:solidFill>
            <a:miter lim="800000"/>
          </a:ln>
        </p:spPr>
        <p:txBody>
          <a:bodyPr wrap="none" anchor="ctr"/>
          <a:lstStyle/>
          <a:p>
            <a:endParaRPr lang="zh-CN" altLang="en-US" sz="1800"/>
          </a:p>
        </p:txBody>
      </p:sp>
      <p:sp>
        <p:nvSpPr>
          <p:cNvPr id="2281515" name="Text Box 43"/>
          <p:cNvSpPr txBox="1">
            <a:spLocks noChangeArrowheads="1"/>
          </p:cNvSpPr>
          <p:nvPr/>
        </p:nvSpPr>
        <p:spPr bwMode="auto">
          <a:xfrm>
            <a:off x="3779838" y="2133600"/>
            <a:ext cx="2660650" cy="457200"/>
          </a:xfrm>
          <a:prstGeom prst="rect">
            <a:avLst/>
          </a:prstGeom>
          <a:noFill/>
          <a:ln w="9525">
            <a:noFill/>
            <a:miter lim="800000"/>
          </a:ln>
          <a:effectLst/>
        </p:spPr>
        <p:txBody>
          <a:bodyPr>
            <a:spAutoFit/>
          </a:bodyPr>
          <a:lstStyle/>
          <a:p>
            <a:pPr>
              <a:spcBef>
                <a:spcPct val="50000"/>
              </a:spcBef>
              <a:defRPr/>
            </a:pPr>
            <a:r>
              <a:rPr lang="zh-CN" altLang="en-US" sz="2400" b="1" dirty="0">
                <a:solidFill>
                  <a:schemeClr val="accent2">
                    <a:lumMod val="20000"/>
                    <a:lumOff val="80000"/>
                  </a:schemeClr>
                </a:solidFill>
                <a:latin typeface="宋体" panose="02010600030101010101" pitchFamily="2" charset="-122"/>
              </a:rPr>
              <a:t>解决有没有</a:t>
            </a:r>
            <a:endParaRPr lang="zh-CN" altLang="en-US" sz="2400" b="1" dirty="0">
              <a:solidFill>
                <a:schemeClr val="accent2">
                  <a:lumMod val="20000"/>
                  <a:lumOff val="80000"/>
                </a:schemeClr>
              </a:solidFill>
              <a:latin typeface="宋体" panose="02010600030101010101" pitchFamily="2" charset="-122"/>
            </a:endParaRPr>
          </a:p>
        </p:txBody>
      </p:sp>
      <p:sp>
        <p:nvSpPr>
          <p:cNvPr id="2281516" name="Text Box 44"/>
          <p:cNvSpPr txBox="1">
            <a:spLocks noChangeArrowheads="1"/>
          </p:cNvSpPr>
          <p:nvPr/>
        </p:nvSpPr>
        <p:spPr bwMode="auto">
          <a:xfrm>
            <a:off x="3779838" y="2565400"/>
            <a:ext cx="2451100" cy="457200"/>
          </a:xfrm>
          <a:prstGeom prst="rect">
            <a:avLst/>
          </a:prstGeom>
          <a:noFill/>
          <a:ln w="9525">
            <a:noFill/>
            <a:miter lim="800000"/>
          </a:ln>
          <a:effectLst/>
        </p:spPr>
        <p:txBody>
          <a:bodyPr>
            <a:spAutoFit/>
          </a:bodyPr>
          <a:lstStyle/>
          <a:p>
            <a:pPr>
              <a:spcBef>
                <a:spcPct val="50000"/>
              </a:spcBef>
              <a:defRPr/>
            </a:pPr>
            <a:r>
              <a:rPr lang="zh-CN" altLang="en-US" sz="2400" b="1" dirty="0">
                <a:solidFill>
                  <a:schemeClr val="accent2">
                    <a:lumMod val="20000"/>
                    <a:lumOff val="80000"/>
                  </a:schemeClr>
                </a:solidFill>
                <a:latin typeface="宋体" panose="02010600030101010101" pitchFamily="2" charset="-122"/>
              </a:rPr>
              <a:t>满足好不好</a:t>
            </a:r>
            <a:endParaRPr lang="zh-CN" altLang="en-US" sz="2400" b="1" dirty="0">
              <a:solidFill>
                <a:schemeClr val="accent2">
                  <a:lumMod val="20000"/>
                  <a:lumOff val="80000"/>
                </a:schemeClr>
              </a:solidFill>
              <a:latin typeface="宋体" panose="02010600030101010101" pitchFamily="2" charset="-122"/>
            </a:endParaRPr>
          </a:p>
        </p:txBody>
      </p:sp>
      <p:sp>
        <p:nvSpPr>
          <p:cNvPr id="2281517" name="Text Box 45"/>
          <p:cNvSpPr txBox="1">
            <a:spLocks noChangeArrowheads="1"/>
          </p:cNvSpPr>
          <p:nvPr/>
        </p:nvSpPr>
        <p:spPr bwMode="auto">
          <a:xfrm>
            <a:off x="5724525" y="2133600"/>
            <a:ext cx="1008063" cy="457200"/>
          </a:xfrm>
          <a:prstGeom prst="rect">
            <a:avLst/>
          </a:prstGeom>
          <a:noFill/>
          <a:ln w="9525">
            <a:noFill/>
            <a:miter lim="800000"/>
          </a:ln>
        </p:spPr>
        <p:txBody>
          <a:bodyPr>
            <a:spAutoFit/>
          </a:bodyPr>
          <a:lstStyle/>
          <a:p>
            <a:pPr>
              <a:spcBef>
                <a:spcPct val="50000"/>
              </a:spcBef>
            </a:pPr>
            <a:r>
              <a:rPr lang="zh-CN" altLang="en-US" sz="2400" b="1">
                <a:solidFill>
                  <a:srgbClr val="33FF8F"/>
                </a:solidFill>
                <a:latin typeface="宋体" panose="02010600030101010101" pitchFamily="2" charset="-122"/>
              </a:rPr>
              <a:t>大</a:t>
            </a:r>
            <a:endParaRPr lang="zh-CN" altLang="en-US" sz="2400" b="1">
              <a:solidFill>
                <a:srgbClr val="33FF8F"/>
              </a:solidFill>
              <a:latin typeface="宋体" panose="02010600030101010101" pitchFamily="2" charset="-122"/>
            </a:endParaRPr>
          </a:p>
        </p:txBody>
      </p:sp>
      <p:sp>
        <p:nvSpPr>
          <p:cNvPr id="2281518" name="Text Box 46"/>
          <p:cNvSpPr txBox="1">
            <a:spLocks noChangeArrowheads="1"/>
          </p:cNvSpPr>
          <p:nvPr/>
        </p:nvSpPr>
        <p:spPr bwMode="auto">
          <a:xfrm>
            <a:off x="5795963" y="2636838"/>
            <a:ext cx="1008062" cy="457200"/>
          </a:xfrm>
          <a:prstGeom prst="rect">
            <a:avLst/>
          </a:prstGeom>
          <a:noFill/>
          <a:ln w="9525">
            <a:noFill/>
            <a:miter lim="800000"/>
          </a:ln>
        </p:spPr>
        <p:txBody>
          <a:bodyPr>
            <a:spAutoFit/>
          </a:bodyPr>
          <a:lstStyle/>
          <a:p>
            <a:pPr>
              <a:spcBef>
                <a:spcPct val="50000"/>
              </a:spcBef>
            </a:pPr>
            <a:r>
              <a:rPr lang="zh-CN" altLang="en-US" sz="2400" b="1">
                <a:solidFill>
                  <a:srgbClr val="33FF8F"/>
                </a:solidFill>
                <a:latin typeface="宋体" panose="02010600030101010101" pitchFamily="2" charset="-122"/>
              </a:rPr>
              <a:t>强</a:t>
            </a:r>
            <a:endParaRPr lang="zh-CN" altLang="en-US" sz="2400" b="1">
              <a:solidFill>
                <a:srgbClr val="33FF8F"/>
              </a:solidFill>
              <a:latin typeface="宋体" panose="02010600030101010101" pitchFamily="2" charset="-122"/>
            </a:endParaRPr>
          </a:p>
        </p:txBody>
      </p:sp>
      <p:sp>
        <p:nvSpPr>
          <p:cNvPr id="2281519" name="Text Box 47"/>
          <p:cNvSpPr txBox="1">
            <a:spLocks noChangeArrowheads="1"/>
          </p:cNvSpPr>
          <p:nvPr/>
        </p:nvSpPr>
        <p:spPr bwMode="auto">
          <a:xfrm>
            <a:off x="3779838" y="3068638"/>
            <a:ext cx="2811462" cy="457200"/>
          </a:xfrm>
          <a:prstGeom prst="rect">
            <a:avLst/>
          </a:prstGeom>
          <a:noFill/>
          <a:ln w="9525">
            <a:noFill/>
            <a:miter lim="800000"/>
          </a:ln>
          <a:effectLst/>
        </p:spPr>
        <p:txBody>
          <a:bodyPr>
            <a:spAutoFit/>
          </a:bodyPr>
          <a:lstStyle/>
          <a:p>
            <a:pPr>
              <a:spcBef>
                <a:spcPct val="50000"/>
              </a:spcBef>
              <a:defRPr/>
            </a:pPr>
            <a:r>
              <a:rPr lang="zh-CN" altLang="en-US" sz="2400" b="1" dirty="0">
                <a:solidFill>
                  <a:schemeClr val="accent2">
                    <a:lumMod val="20000"/>
                    <a:lumOff val="80000"/>
                  </a:schemeClr>
                </a:solidFill>
                <a:latin typeface="宋体" panose="02010600030101010101" pitchFamily="2" charset="-122"/>
              </a:rPr>
              <a:t>提供俏不俏</a:t>
            </a:r>
            <a:endParaRPr lang="zh-CN" altLang="en-US" sz="2400" b="1" dirty="0">
              <a:solidFill>
                <a:schemeClr val="accent2">
                  <a:lumMod val="20000"/>
                  <a:lumOff val="80000"/>
                </a:schemeClr>
              </a:solidFill>
              <a:latin typeface="宋体" panose="02010600030101010101" pitchFamily="2" charset="-122"/>
            </a:endParaRPr>
          </a:p>
        </p:txBody>
      </p:sp>
      <p:sp>
        <p:nvSpPr>
          <p:cNvPr id="2281520" name="Text Box 48"/>
          <p:cNvSpPr txBox="1">
            <a:spLocks noChangeArrowheads="1"/>
          </p:cNvSpPr>
          <p:nvPr/>
        </p:nvSpPr>
        <p:spPr bwMode="auto">
          <a:xfrm>
            <a:off x="5795963" y="3141663"/>
            <a:ext cx="1008062" cy="457200"/>
          </a:xfrm>
          <a:prstGeom prst="rect">
            <a:avLst/>
          </a:prstGeom>
          <a:noFill/>
          <a:ln w="9525">
            <a:noFill/>
            <a:miter lim="800000"/>
          </a:ln>
        </p:spPr>
        <p:txBody>
          <a:bodyPr>
            <a:spAutoFit/>
          </a:bodyPr>
          <a:lstStyle/>
          <a:p>
            <a:pPr>
              <a:spcBef>
                <a:spcPct val="50000"/>
              </a:spcBef>
            </a:pPr>
            <a:r>
              <a:rPr lang="zh-CN" altLang="en-US" sz="2400" b="1">
                <a:solidFill>
                  <a:srgbClr val="33FF8F"/>
                </a:solidFill>
                <a:latin typeface="宋体" panose="02010600030101010101" pitchFamily="2" charset="-122"/>
              </a:rPr>
              <a:t>特</a:t>
            </a:r>
            <a:endParaRPr lang="zh-CN" altLang="en-US" sz="2400" b="1">
              <a:solidFill>
                <a:srgbClr val="33FF8F"/>
              </a:solidFill>
              <a:latin typeface="宋体" panose="02010600030101010101" pitchFamily="2" charset="-122"/>
            </a:endParaRPr>
          </a:p>
        </p:txBody>
      </p:sp>
      <p:sp>
        <p:nvSpPr>
          <p:cNvPr id="2281521" name="AutoShape 49"/>
          <p:cNvSpPr>
            <a:spLocks noChangeArrowheads="1"/>
          </p:cNvSpPr>
          <p:nvPr/>
        </p:nvSpPr>
        <p:spPr bwMode="auto">
          <a:xfrm>
            <a:off x="3348038" y="3284538"/>
            <a:ext cx="360362" cy="69850"/>
          </a:xfrm>
          <a:prstGeom prst="rightArrow">
            <a:avLst>
              <a:gd name="adj1" fmla="val 50000"/>
              <a:gd name="adj2" fmla="val 128977"/>
            </a:avLst>
          </a:prstGeom>
          <a:solidFill>
            <a:schemeClr val="accent1"/>
          </a:solidFill>
          <a:ln w="9525">
            <a:solidFill>
              <a:schemeClr val="tx1"/>
            </a:solidFill>
            <a:miter lim="800000"/>
          </a:ln>
        </p:spPr>
        <p:txBody>
          <a:bodyPr wrap="none" anchor="ctr"/>
          <a:lstStyle/>
          <a:p>
            <a:endParaRPr lang="zh-CN" altLang="en-US" sz="1800"/>
          </a:p>
        </p:txBody>
      </p:sp>
      <p:sp>
        <p:nvSpPr>
          <p:cNvPr id="2281522" name="Text Box 50"/>
          <p:cNvSpPr txBox="1">
            <a:spLocks noChangeArrowheads="1"/>
          </p:cNvSpPr>
          <p:nvPr/>
        </p:nvSpPr>
        <p:spPr bwMode="auto">
          <a:xfrm>
            <a:off x="6624638" y="2205038"/>
            <a:ext cx="2519362" cy="457200"/>
          </a:xfrm>
          <a:prstGeom prst="rect">
            <a:avLst/>
          </a:prstGeom>
          <a:noFill/>
          <a:ln w="9525">
            <a:noFill/>
            <a:miter lim="800000"/>
          </a:ln>
        </p:spPr>
        <p:txBody>
          <a:bodyPr>
            <a:spAutoFit/>
          </a:bodyPr>
          <a:lstStyle/>
          <a:p>
            <a:pPr>
              <a:spcBef>
                <a:spcPct val="50000"/>
              </a:spcBef>
            </a:pPr>
            <a:r>
              <a:rPr lang="zh-CN" altLang="en-US" sz="2400" b="1">
                <a:solidFill>
                  <a:schemeClr val="bg1"/>
                </a:solidFill>
                <a:latin typeface="宋体" panose="02010600030101010101" pitchFamily="2" charset="-122"/>
              </a:rPr>
              <a:t>规模</a:t>
            </a:r>
            <a:endParaRPr lang="zh-CN" altLang="en-US" sz="2400" b="1">
              <a:solidFill>
                <a:schemeClr val="bg1"/>
              </a:solidFill>
              <a:latin typeface="宋体" panose="02010600030101010101" pitchFamily="2" charset="-122"/>
            </a:endParaRPr>
          </a:p>
        </p:txBody>
      </p:sp>
      <p:sp>
        <p:nvSpPr>
          <p:cNvPr id="2281523" name="Text Box 51"/>
          <p:cNvSpPr txBox="1">
            <a:spLocks noChangeArrowheads="1"/>
          </p:cNvSpPr>
          <p:nvPr/>
        </p:nvSpPr>
        <p:spPr bwMode="auto">
          <a:xfrm>
            <a:off x="6588125" y="2708275"/>
            <a:ext cx="2555875" cy="457200"/>
          </a:xfrm>
          <a:prstGeom prst="rect">
            <a:avLst/>
          </a:prstGeom>
          <a:noFill/>
          <a:ln w="9525">
            <a:noFill/>
            <a:miter lim="800000"/>
          </a:ln>
        </p:spPr>
        <p:txBody>
          <a:bodyPr>
            <a:spAutoFit/>
          </a:bodyPr>
          <a:lstStyle/>
          <a:p>
            <a:pPr>
              <a:spcBef>
                <a:spcPct val="50000"/>
              </a:spcBef>
            </a:pPr>
            <a:r>
              <a:rPr lang="zh-CN" altLang="en-US" sz="2400" b="1">
                <a:solidFill>
                  <a:schemeClr val="bg1"/>
                </a:solidFill>
                <a:latin typeface="宋体" panose="02010600030101010101" pitchFamily="2" charset="-122"/>
              </a:rPr>
              <a:t>质量</a:t>
            </a:r>
            <a:endParaRPr lang="zh-CN" altLang="en-US" sz="2400" b="1">
              <a:solidFill>
                <a:schemeClr val="bg1"/>
              </a:solidFill>
              <a:latin typeface="宋体" panose="02010600030101010101" pitchFamily="2" charset="-122"/>
            </a:endParaRPr>
          </a:p>
        </p:txBody>
      </p:sp>
      <p:sp>
        <p:nvSpPr>
          <p:cNvPr id="2281524" name="Text Box 52"/>
          <p:cNvSpPr txBox="1">
            <a:spLocks noChangeArrowheads="1"/>
          </p:cNvSpPr>
          <p:nvPr/>
        </p:nvSpPr>
        <p:spPr bwMode="auto">
          <a:xfrm>
            <a:off x="6659563" y="3213100"/>
            <a:ext cx="1362075" cy="457200"/>
          </a:xfrm>
          <a:prstGeom prst="rect">
            <a:avLst/>
          </a:prstGeom>
          <a:noFill/>
          <a:ln w="9525">
            <a:noFill/>
            <a:miter lim="800000"/>
          </a:ln>
        </p:spPr>
        <p:txBody>
          <a:bodyPr>
            <a:spAutoFit/>
          </a:bodyPr>
          <a:lstStyle/>
          <a:p>
            <a:pPr>
              <a:spcBef>
                <a:spcPct val="50000"/>
              </a:spcBef>
            </a:pPr>
            <a:r>
              <a:rPr lang="zh-CN" altLang="en-US" sz="2400" b="1">
                <a:solidFill>
                  <a:schemeClr val="bg1"/>
                </a:solidFill>
                <a:latin typeface="宋体" panose="02010600030101010101" pitchFamily="2" charset="-122"/>
              </a:rPr>
              <a:t>效益</a:t>
            </a:r>
            <a:endParaRPr lang="zh-CN" altLang="en-US" sz="2400" b="1">
              <a:solidFill>
                <a:schemeClr val="bg1"/>
              </a:solidFill>
              <a:latin typeface="宋体" panose="02010600030101010101" pitchFamily="2" charset="-122"/>
            </a:endParaRPr>
          </a:p>
        </p:txBody>
      </p:sp>
      <p:sp>
        <p:nvSpPr>
          <p:cNvPr id="2281525" name="AutoShape 53"/>
          <p:cNvSpPr>
            <a:spLocks noChangeArrowheads="1"/>
          </p:cNvSpPr>
          <p:nvPr/>
        </p:nvSpPr>
        <p:spPr bwMode="auto">
          <a:xfrm>
            <a:off x="5364163" y="2349500"/>
            <a:ext cx="363537" cy="69850"/>
          </a:xfrm>
          <a:prstGeom prst="rightArrow">
            <a:avLst>
              <a:gd name="adj1" fmla="val 50000"/>
              <a:gd name="adj2" fmla="val 130113"/>
            </a:avLst>
          </a:prstGeom>
          <a:solidFill>
            <a:schemeClr val="accent1"/>
          </a:solidFill>
          <a:ln w="9525">
            <a:solidFill>
              <a:schemeClr val="tx1"/>
            </a:solidFill>
            <a:miter lim="800000"/>
          </a:ln>
        </p:spPr>
        <p:txBody>
          <a:bodyPr wrap="none" anchor="ctr"/>
          <a:lstStyle/>
          <a:p>
            <a:pPr algn="ctr"/>
            <a:endParaRPr lang="zh-CN" altLang="en-US" sz="2400">
              <a:latin typeface="宋体" panose="02010600030101010101" pitchFamily="2" charset="-122"/>
            </a:endParaRPr>
          </a:p>
        </p:txBody>
      </p:sp>
      <p:sp>
        <p:nvSpPr>
          <p:cNvPr id="2281526" name="AutoShape 54"/>
          <p:cNvSpPr>
            <a:spLocks noChangeArrowheads="1"/>
          </p:cNvSpPr>
          <p:nvPr/>
        </p:nvSpPr>
        <p:spPr bwMode="auto">
          <a:xfrm>
            <a:off x="5435600" y="2781300"/>
            <a:ext cx="363538" cy="69850"/>
          </a:xfrm>
          <a:prstGeom prst="rightArrow">
            <a:avLst>
              <a:gd name="adj1" fmla="val 50000"/>
              <a:gd name="adj2" fmla="val 130114"/>
            </a:avLst>
          </a:prstGeom>
          <a:solidFill>
            <a:schemeClr val="accent1"/>
          </a:solidFill>
          <a:ln w="9525">
            <a:solidFill>
              <a:schemeClr val="tx1"/>
            </a:solidFill>
            <a:miter lim="800000"/>
          </a:ln>
        </p:spPr>
        <p:txBody>
          <a:bodyPr wrap="none" anchor="ctr"/>
          <a:lstStyle/>
          <a:p>
            <a:pPr algn="ctr"/>
            <a:endParaRPr lang="zh-CN" altLang="en-US" sz="2400">
              <a:latin typeface="宋体" panose="02010600030101010101" pitchFamily="2" charset="-122"/>
            </a:endParaRPr>
          </a:p>
        </p:txBody>
      </p:sp>
      <p:sp>
        <p:nvSpPr>
          <p:cNvPr id="2281527" name="AutoShape 55"/>
          <p:cNvSpPr>
            <a:spLocks noChangeArrowheads="1"/>
          </p:cNvSpPr>
          <p:nvPr/>
        </p:nvSpPr>
        <p:spPr bwMode="auto">
          <a:xfrm>
            <a:off x="5435600" y="3284538"/>
            <a:ext cx="363538" cy="69850"/>
          </a:xfrm>
          <a:prstGeom prst="rightArrow">
            <a:avLst>
              <a:gd name="adj1" fmla="val 50000"/>
              <a:gd name="adj2" fmla="val 130114"/>
            </a:avLst>
          </a:prstGeom>
          <a:solidFill>
            <a:schemeClr val="accent1"/>
          </a:solidFill>
          <a:ln w="9525">
            <a:solidFill>
              <a:schemeClr val="tx1"/>
            </a:solidFill>
            <a:miter lim="800000"/>
          </a:ln>
        </p:spPr>
        <p:txBody>
          <a:bodyPr wrap="none" anchor="ctr"/>
          <a:lstStyle/>
          <a:p>
            <a:pPr algn="ctr"/>
            <a:endParaRPr lang="zh-CN" altLang="en-US" sz="2400">
              <a:latin typeface="宋体" panose="02010600030101010101" pitchFamily="2" charset="-122"/>
            </a:endParaRPr>
          </a:p>
        </p:txBody>
      </p:sp>
      <p:sp>
        <p:nvSpPr>
          <p:cNvPr id="2281528" name="AutoShape 56"/>
          <p:cNvSpPr>
            <a:spLocks noChangeArrowheads="1"/>
          </p:cNvSpPr>
          <p:nvPr/>
        </p:nvSpPr>
        <p:spPr bwMode="auto">
          <a:xfrm>
            <a:off x="6227763" y="2349500"/>
            <a:ext cx="363537" cy="69850"/>
          </a:xfrm>
          <a:prstGeom prst="rightArrow">
            <a:avLst>
              <a:gd name="adj1" fmla="val 50000"/>
              <a:gd name="adj2" fmla="val 130113"/>
            </a:avLst>
          </a:prstGeom>
          <a:solidFill>
            <a:schemeClr val="accent1"/>
          </a:solidFill>
          <a:ln w="9525">
            <a:solidFill>
              <a:schemeClr val="tx1"/>
            </a:solidFill>
            <a:miter lim="800000"/>
          </a:ln>
        </p:spPr>
        <p:txBody>
          <a:bodyPr wrap="none" anchor="ctr"/>
          <a:lstStyle/>
          <a:p>
            <a:pPr algn="ctr"/>
            <a:endParaRPr lang="zh-CN" altLang="en-US" sz="2400" b="1">
              <a:latin typeface="宋体" panose="02010600030101010101" pitchFamily="2" charset="-122"/>
            </a:endParaRPr>
          </a:p>
        </p:txBody>
      </p:sp>
      <p:sp>
        <p:nvSpPr>
          <p:cNvPr id="2281529" name="AutoShape 57"/>
          <p:cNvSpPr>
            <a:spLocks noChangeArrowheads="1"/>
          </p:cNvSpPr>
          <p:nvPr/>
        </p:nvSpPr>
        <p:spPr bwMode="auto">
          <a:xfrm>
            <a:off x="6227763" y="2852738"/>
            <a:ext cx="363537" cy="69850"/>
          </a:xfrm>
          <a:prstGeom prst="rightArrow">
            <a:avLst>
              <a:gd name="adj1" fmla="val 50000"/>
              <a:gd name="adj2" fmla="val 130113"/>
            </a:avLst>
          </a:prstGeom>
          <a:solidFill>
            <a:schemeClr val="accent1"/>
          </a:solidFill>
          <a:ln w="9525">
            <a:solidFill>
              <a:schemeClr val="tx1"/>
            </a:solidFill>
            <a:miter lim="800000"/>
          </a:ln>
        </p:spPr>
        <p:txBody>
          <a:bodyPr wrap="none" anchor="ctr"/>
          <a:lstStyle/>
          <a:p>
            <a:pPr algn="ctr"/>
            <a:endParaRPr lang="zh-CN" altLang="en-US" sz="2400" b="1">
              <a:latin typeface="宋体" panose="02010600030101010101" pitchFamily="2" charset="-122"/>
            </a:endParaRPr>
          </a:p>
        </p:txBody>
      </p:sp>
      <p:sp>
        <p:nvSpPr>
          <p:cNvPr id="2281530" name="AutoShape 58"/>
          <p:cNvSpPr>
            <a:spLocks noChangeArrowheads="1"/>
          </p:cNvSpPr>
          <p:nvPr/>
        </p:nvSpPr>
        <p:spPr bwMode="auto">
          <a:xfrm>
            <a:off x="6300788" y="3357563"/>
            <a:ext cx="363537" cy="69850"/>
          </a:xfrm>
          <a:prstGeom prst="rightArrow">
            <a:avLst>
              <a:gd name="adj1" fmla="val 50000"/>
              <a:gd name="adj2" fmla="val 130113"/>
            </a:avLst>
          </a:prstGeom>
          <a:solidFill>
            <a:schemeClr val="accent1"/>
          </a:solidFill>
          <a:ln w="9525">
            <a:solidFill>
              <a:schemeClr val="tx1"/>
            </a:solidFill>
            <a:miter lim="800000"/>
          </a:ln>
        </p:spPr>
        <p:txBody>
          <a:bodyPr wrap="none" anchor="ctr"/>
          <a:lstStyle/>
          <a:p>
            <a:pPr algn="ctr"/>
            <a:endParaRPr lang="zh-CN" altLang="en-US" sz="2400" b="1">
              <a:latin typeface="宋体" panose="02010600030101010101" pitchFamily="2" charset="-122"/>
            </a:endParaRPr>
          </a:p>
        </p:txBody>
      </p:sp>
      <p:sp>
        <p:nvSpPr>
          <p:cNvPr id="2281539" name="Text Box 67"/>
          <p:cNvSpPr txBox="1">
            <a:spLocks noChangeArrowheads="1"/>
          </p:cNvSpPr>
          <p:nvPr/>
        </p:nvSpPr>
        <p:spPr bwMode="auto">
          <a:xfrm>
            <a:off x="2051050" y="3573463"/>
            <a:ext cx="1636713" cy="457200"/>
          </a:xfrm>
          <a:prstGeom prst="rect">
            <a:avLst/>
          </a:prstGeom>
          <a:noFill/>
          <a:ln w="9525">
            <a:noFill/>
            <a:miter lim="800000"/>
          </a:ln>
        </p:spPr>
        <p:txBody>
          <a:bodyPr>
            <a:spAutoFit/>
          </a:bodyPr>
          <a:lstStyle/>
          <a:p>
            <a:pPr>
              <a:spcBef>
                <a:spcPct val="50000"/>
              </a:spcBef>
            </a:pPr>
            <a:r>
              <a:rPr lang="zh-CN" altLang="en-US" sz="2400" b="1">
                <a:solidFill>
                  <a:srgbClr val="33FF8F"/>
                </a:solidFill>
                <a:latin typeface="宋体" panose="02010600030101010101" pitchFamily="2" charset="-122"/>
              </a:rPr>
              <a:t>品牌阶段</a:t>
            </a:r>
            <a:endParaRPr lang="zh-CN" altLang="en-US" sz="2400" b="1">
              <a:solidFill>
                <a:srgbClr val="33FF8F"/>
              </a:solidFill>
              <a:latin typeface="宋体" panose="02010600030101010101" pitchFamily="2" charset="-122"/>
            </a:endParaRPr>
          </a:p>
        </p:txBody>
      </p:sp>
      <p:sp>
        <p:nvSpPr>
          <p:cNvPr id="2281540" name="Text Box 68"/>
          <p:cNvSpPr txBox="1">
            <a:spLocks noChangeArrowheads="1"/>
          </p:cNvSpPr>
          <p:nvPr/>
        </p:nvSpPr>
        <p:spPr bwMode="auto">
          <a:xfrm>
            <a:off x="3779838" y="3573463"/>
            <a:ext cx="2811462" cy="457200"/>
          </a:xfrm>
          <a:prstGeom prst="rect">
            <a:avLst/>
          </a:prstGeom>
          <a:noFill/>
          <a:ln w="9525">
            <a:noFill/>
            <a:miter lim="800000"/>
          </a:ln>
          <a:effectLst/>
        </p:spPr>
        <p:txBody>
          <a:bodyPr>
            <a:spAutoFit/>
          </a:bodyPr>
          <a:lstStyle/>
          <a:p>
            <a:pPr>
              <a:spcBef>
                <a:spcPct val="50000"/>
              </a:spcBef>
              <a:defRPr/>
            </a:pPr>
            <a:r>
              <a:rPr lang="zh-CN" altLang="en-US" sz="2400" b="1" dirty="0">
                <a:solidFill>
                  <a:schemeClr val="accent2">
                    <a:lumMod val="20000"/>
                    <a:lumOff val="80000"/>
                  </a:schemeClr>
                </a:solidFill>
                <a:latin typeface="宋体" panose="02010600030101010101" pitchFamily="2" charset="-122"/>
              </a:rPr>
              <a:t>输出价值观</a:t>
            </a:r>
            <a:endParaRPr lang="zh-CN" altLang="en-US" sz="2400" b="1" dirty="0">
              <a:solidFill>
                <a:schemeClr val="accent2">
                  <a:lumMod val="20000"/>
                  <a:lumOff val="80000"/>
                </a:schemeClr>
              </a:solidFill>
              <a:latin typeface="宋体" panose="02010600030101010101" pitchFamily="2" charset="-122"/>
            </a:endParaRPr>
          </a:p>
        </p:txBody>
      </p:sp>
      <p:sp>
        <p:nvSpPr>
          <p:cNvPr id="2281541" name="Text Box 69"/>
          <p:cNvSpPr txBox="1">
            <a:spLocks noChangeArrowheads="1"/>
          </p:cNvSpPr>
          <p:nvPr/>
        </p:nvSpPr>
        <p:spPr bwMode="auto">
          <a:xfrm>
            <a:off x="5724525" y="3573463"/>
            <a:ext cx="1008063" cy="457200"/>
          </a:xfrm>
          <a:prstGeom prst="rect">
            <a:avLst/>
          </a:prstGeom>
          <a:noFill/>
          <a:ln w="9525">
            <a:noFill/>
            <a:miter lim="800000"/>
          </a:ln>
        </p:spPr>
        <p:txBody>
          <a:bodyPr>
            <a:spAutoFit/>
          </a:bodyPr>
          <a:lstStyle/>
          <a:p>
            <a:pPr>
              <a:spcBef>
                <a:spcPct val="50000"/>
              </a:spcBef>
            </a:pPr>
            <a:r>
              <a:rPr lang="zh-CN" altLang="en-US" sz="2400" b="1">
                <a:solidFill>
                  <a:srgbClr val="33FF8F"/>
                </a:solidFill>
                <a:latin typeface="宋体" panose="02010600030101010101" pitchFamily="2" charset="-122"/>
              </a:rPr>
              <a:t>优</a:t>
            </a:r>
            <a:endParaRPr lang="zh-CN" altLang="en-US" sz="2400" b="1">
              <a:solidFill>
                <a:srgbClr val="33FF8F"/>
              </a:solidFill>
              <a:latin typeface="宋体" panose="02010600030101010101" pitchFamily="2" charset="-122"/>
            </a:endParaRPr>
          </a:p>
        </p:txBody>
      </p:sp>
      <p:sp>
        <p:nvSpPr>
          <p:cNvPr id="2281542" name="AutoShape 70"/>
          <p:cNvSpPr>
            <a:spLocks noChangeArrowheads="1"/>
          </p:cNvSpPr>
          <p:nvPr/>
        </p:nvSpPr>
        <p:spPr bwMode="auto">
          <a:xfrm>
            <a:off x="3419475" y="3789363"/>
            <a:ext cx="360363" cy="69850"/>
          </a:xfrm>
          <a:prstGeom prst="rightArrow">
            <a:avLst>
              <a:gd name="adj1" fmla="val 50000"/>
              <a:gd name="adj2" fmla="val 128977"/>
            </a:avLst>
          </a:prstGeom>
          <a:solidFill>
            <a:schemeClr val="accent1"/>
          </a:solidFill>
          <a:ln w="9525">
            <a:solidFill>
              <a:schemeClr val="tx1"/>
            </a:solidFill>
            <a:miter lim="800000"/>
          </a:ln>
        </p:spPr>
        <p:txBody>
          <a:bodyPr wrap="none" anchor="ctr"/>
          <a:lstStyle/>
          <a:p>
            <a:endParaRPr lang="zh-CN" altLang="en-US" sz="1800"/>
          </a:p>
        </p:txBody>
      </p:sp>
      <p:sp>
        <p:nvSpPr>
          <p:cNvPr id="2281543" name="Text Box 71"/>
          <p:cNvSpPr txBox="1">
            <a:spLocks noChangeArrowheads="1"/>
          </p:cNvSpPr>
          <p:nvPr/>
        </p:nvSpPr>
        <p:spPr bwMode="auto">
          <a:xfrm>
            <a:off x="6660232" y="3573016"/>
            <a:ext cx="1362075" cy="457200"/>
          </a:xfrm>
          <a:prstGeom prst="rect">
            <a:avLst/>
          </a:prstGeom>
          <a:noFill/>
          <a:ln w="9525">
            <a:noFill/>
            <a:miter lim="800000"/>
          </a:ln>
        </p:spPr>
        <p:txBody>
          <a:bodyPr>
            <a:spAutoFit/>
          </a:bodyPr>
          <a:lstStyle/>
          <a:p>
            <a:pPr>
              <a:spcBef>
                <a:spcPct val="50000"/>
              </a:spcBef>
            </a:pPr>
            <a:r>
              <a:rPr lang="zh-CN" altLang="en-US" sz="2400" b="1" dirty="0">
                <a:solidFill>
                  <a:schemeClr val="bg1"/>
                </a:solidFill>
                <a:latin typeface="宋体" panose="02010600030101010101" pitchFamily="2" charset="-122"/>
              </a:rPr>
              <a:t>文化</a:t>
            </a:r>
            <a:endParaRPr lang="zh-CN" altLang="en-US" sz="2400" b="1" dirty="0">
              <a:solidFill>
                <a:schemeClr val="bg1"/>
              </a:solidFill>
              <a:latin typeface="宋体" panose="02010600030101010101" pitchFamily="2" charset="-122"/>
            </a:endParaRPr>
          </a:p>
        </p:txBody>
      </p:sp>
      <p:sp>
        <p:nvSpPr>
          <p:cNvPr id="2281544" name="AutoShape 72"/>
          <p:cNvSpPr>
            <a:spLocks noChangeArrowheads="1"/>
          </p:cNvSpPr>
          <p:nvPr/>
        </p:nvSpPr>
        <p:spPr bwMode="auto">
          <a:xfrm>
            <a:off x="5435600" y="3789363"/>
            <a:ext cx="363538" cy="69850"/>
          </a:xfrm>
          <a:prstGeom prst="rightArrow">
            <a:avLst>
              <a:gd name="adj1" fmla="val 50000"/>
              <a:gd name="adj2" fmla="val 130114"/>
            </a:avLst>
          </a:prstGeom>
          <a:solidFill>
            <a:schemeClr val="accent1"/>
          </a:solidFill>
          <a:ln w="9525">
            <a:solidFill>
              <a:schemeClr val="tx1"/>
            </a:solidFill>
            <a:miter lim="800000"/>
          </a:ln>
        </p:spPr>
        <p:txBody>
          <a:bodyPr wrap="none" anchor="ctr"/>
          <a:lstStyle/>
          <a:p>
            <a:pPr algn="ctr"/>
            <a:endParaRPr lang="zh-CN" altLang="en-US" sz="2400">
              <a:latin typeface="宋体" panose="02010600030101010101" pitchFamily="2" charset="-122"/>
            </a:endParaRPr>
          </a:p>
        </p:txBody>
      </p:sp>
      <p:sp>
        <p:nvSpPr>
          <p:cNvPr id="2281545" name="AutoShape 73"/>
          <p:cNvSpPr>
            <a:spLocks noChangeArrowheads="1"/>
          </p:cNvSpPr>
          <p:nvPr/>
        </p:nvSpPr>
        <p:spPr bwMode="auto">
          <a:xfrm>
            <a:off x="6300192" y="3789040"/>
            <a:ext cx="363537" cy="69850"/>
          </a:xfrm>
          <a:prstGeom prst="rightArrow">
            <a:avLst>
              <a:gd name="adj1" fmla="val 50000"/>
              <a:gd name="adj2" fmla="val 130113"/>
            </a:avLst>
          </a:prstGeom>
          <a:solidFill>
            <a:schemeClr val="accent1"/>
          </a:solidFill>
          <a:ln w="9525">
            <a:solidFill>
              <a:schemeClr val="tx1"/>
            </a:solidFill>
            <a:miter lim="800000"/>
          </a:ln>
        </p:spPr>
        <p:txBody>
          <a:bodyPr wrap="none" anchor="ctr"/>
          <a:lstStyle/>
          <a:p>
            <a:pPr algn="ctr"/>
            <a:endParaRPr lang="zh-CN" altLang="en-US" sz="2400" b="1">
              <a:latin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81508"/>
                                        </p:tgtEl>
                                        <p:attrNameLst>
                                          <p:attrName>style.visibility</p:attrName>
                                        </p:attrNameLst>
                                      </p:cBhvr>
                                      <p:to>
                                        <p:strVal val="visible"/>
                                      </p:to>
                                    </p:set>
                                    <p:animEffect transition="in" filter="slide(fromBottom)">
                                      <p:cBhvr>
                                        <p:cTn id="7" dur="500"/>
                                        <p:tgtEl>
                                          <p:spTgt spid="228150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281512"/>
                                        </p:tgtEl>
                                        <p:attrNameLst>
                                          <p:attrName>style.visibility</p:attrName>
                                        </p:attrNameLst>
                                      </p:cBhvr>
                                      <p:to>
                                        <p:strVal val="visible"/>
                                      </p:to>
                                    </p:set>
                                    <p:animEffect transition="in" filter="slide(fromLeft)">
                                      <p:cBhvr>
                                        <p:cTn id="12" dur="500"/>
                                        <p:tgtEl>
                                          <p:spTgt spid="22815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281509"/>
                                        </p:tgtEl>
                                        <p:attrNameLst>
                                          <p:attrName>style.visibility</p:attrName>
                                        </p:attrNameLst>
                                      </p:cBhvr>
                                      <p:to>
                                        <p:strVal val="visible"/>
                                      </p:to>
                                    </p:set>
                                    <p:animEffect transition="in" filter="slide(fromLeft)">
                                      <p:cBhvr>
                                        <p:cTn id="17" dur="500"/>
                                        <p:tgtEl>
                                          <p:spTgt spid="228150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281510"/>
                                        </p:tgtEl>
                                        <p:attrNameLst>
                                          <p:attrName>style.visibility</p:attrName>
                                        </p:attrNameLst>
                                      </p:cBhvr>
                                      <p:to>
                                        <p:strVal val="visible"/>
                                      </p:to>
                                    </p:set>
                                    <p:animEffect transition="in" filter="slide(fromLeft)">
                                      <p:cBhvr>
                                        <p:cTn id="22" dur="500"/>
                                        <p:tgtEl>
                                          <p:spTgt spid="22815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281511"/>
                                        </p:tgtEl>
                                        <p:attrNameLst>
                                          <p:attrName>style.visibility</p:attrName>
                                        </p:attrNameLst>
                                      </p:cBhvr>
                                      <p:to>
                                        <p:strVal val="visible"/>
                                      </p:to>
                                    </p:set>
                                    <p:animEffect transition="in" filter="slide(fromLeft)">
                                      <p:cBhvr>
                                        <p:cTn id="27" dur="500"/>
                                        <p:tgtEl>
                                          <p:spTgt spid="22815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2281539"/>
                                        </p:tgtEl>
                                        <p:attrNameLst>
                                          <p:attrName>style.visibility</p:attrName>
                                        </p:attrNameLst>
                                      </p:cBhvr>
                                      <p:to>
                                        <p:strVal val="visible"/>
                                      </p:to>
                                    </p:set>
                                    <p:animEffect transition="in" filter="slide(fromLeft)">
                                      <p:cBhvr>
                                        <p:cTn id="32" dur="500"/>
                                        <p:tgtEl>
                                          <p:spTgt spid="228153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2281513"/>
                                        </p:tgtEl>
                                        <p:attrNameLst>
                                          <p:attrName>style.visibility</p:attrName>
                                        </p:attrNameLst>
                                      </p:cBhvr>
                                      <p:to>
                                        <p:strVal val="visible"/>
                                      </p:to>
                                    </p:set>
                                    <p:animEffect transition="in" filter="slide(fromLeft)">
                                      <p:cBhvr>
                                        <p:cTn id="37" dur="500"/>
                                        <p:tgtEl>
                                          <p:spTgt spid="2281513"/>
                                        </p:tgtEl>
                                      </p:cBhvr>
                                    </p:animEffect>
                                  </p:childTnLst>
                                </p:cTn>
                              </p:par>
                            </p:childTnLst>
                          </p:cTn>
                        </p:par>
                        <p:par>
                          <p:cTn id="38" fill="hold">
                            <p:stCondLst>
                              <p:cond delay="500"/>
                            </p:stCondLst>
                            <p:childTnLst>
                              <p:par>
                                <p:cTn id="39" presetID="5" presetClass="entr" presetSubtype="10" fill="hold" grpId="0" nodeType="afterEffect">
                                  <p:stCondLst>
                                    <p:cond delay="0"/>
                                  </p:stCondLst>
                                  <p:childTnLst>
                                    <p:set>
                                      <p:cBhvr>
                                        <p:cTn id="40" dur="1" fill="hold">
                                          <p:stCondLst>
                                            <p:cond delay="0"/>
                                          </p:stCondLst>
                                        </p:cTn>
                                        <p:tgtEl>
                                          <p:spTgt spid="2281515"/>
                                        </p:tgtEl>
                                        <p:attrNameLst>
                                          <p:attrName>style.visibility</p:attrName>
                                        </p:attrNameLst>
                                      </p:cBhvr>
                                      <p:to>
                                        <p:strVal val="visible"/>
                                      </p:to>
                                    </p:set>
                                    <p:animEffect transition="in" filter="checkerboard(across)">
                                      <p:cBhvr>
                                        <p:cTn id="41" dur="500"/>
                                        <p:tgtEl>
                                          <p:spTgt spid="2281515"/>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8" fill="hold" grpId="0" nodeType="clickEffect">
                                  <p:stCondLst>
                                    <p:cond delay="0"/>
                                  </p:stCondLst>
                                  <p:childTnLst>
                                    <p:set>
                                      <p:cBhvr>
                                        <p:cTn id="45" dur="1" fill="hold">
                                          <p:stCondLst>
                                            <p:cond delay="0"/>
                                          </p:stCondLst>
                                        </p:cTn>
                                        <p:tgtEl>
                                          <p:spTgt spid="2281514"/>
                                        </p:tgtEl>
                                        <p:attrNameLst>
                                          <p:attrName>style.visibility</p:attrName>
                                        </p:attrNameLst>
                                      </p:cBhvr>
                                      <p:to>
                                        <p:strVal val="visible"/>
                                      </p:to>
                                    </p:set>
                                    <p:animEffect transition="in" filter="slide(fromLeft)">
                                      <p:cBhvr>
                                        <p:cTn id="46" dur="500"/>
                                        <p:tgtEl>
                                          <p:spTgt spid="2281514"/>
                                        </p:tgtEl>
                                      </p:cBhvr>
                                    </p:animEffect>
                                  </p:childTnLst>
                                </p:cTn>
                              </p:par>
                            </p:childTnLst>
                          </p:cTn>
                        </p:par>
                        <p:par>
                          <p:cTn id="47" fill="hold">
                            <p:stCondLst>
                              <p:cond delay="500"/>
                            </p:stCondLst>
                            <p:childTnLst>
                              <p:par>
                                <p:cTn id="48" presetID="5" presetClass="entr" presetSubtype="10" fill="hold" grpId="0" nodeType="afterEffect">
                                  <p:stCondLst>
                                    <p:cond delay="0"/>
                                  </p:stCondLst>
                                  <p:childTnLst>
                                    <p:set>
                                      <p:cBhvr>
                                        <p:cTn id="49" dur="1" fill="hold">
                                          <p:stCondLst>
                                            <p:cond delay="0"/>
                                          </p:stCondLst>
                                        </p:cTn>
                                        <p:tgtEl>
                                          <p:spTgt spid="2281516"/>
                                        </p:tgtEl>
                                        <p:attrNameLst>
                                          <p:attrName>style.visibility</p:attrName>
                                        </p:attrNameLst>
                                      </p:cBhvr>
                                      <p:to>
                                        <p:strVal val="visible"/>
                                      </p:to>
                                    </p:set>
                                    <p:animEffect transition="in" filter="checkerboard(across)">
                                      <p:cBhvr>
                                        <p:cTn id="50" dur="500"/>
                                        <p:tgtEl>
                                          <p:spTgt spid="228151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2281521"/>
                                        </p:tgtEl>
                                        <p:attrNameLst>
                                          <p:attrName>style.visibility</p:attrName>
                                        </p:attrNameLst>
                                      </p:cBhvr>
                                      <p:to>
                                        <p:strVal val="visible"/>
                                      </p:to>
                                    </p:set>
                                    <p:animEffect transition="in" filter="slide(fromLeft)">
                                      <p:cBhvr>
                                        <p:cTn id="55" dur="500"/>
                                        <p:tgtEl>
                                          <p:spTgt spid="2281521"/>
                                        </p:tgtEl>
                                      </p:cBhvr>
                                    </p:animEffect>
                                  </p:childTnLst>
                                </p:cTn>
                              </p:par>
                            </p:childTnLst>
                          </p:cTn>
                        </p:par>
                        <p:par>
                          <p:cTn id="56" fill="hold">
                            <p:stCondLst>
                              <p:cond delay="500"/>
                            </p:stCondLst>
                            <p:childTnLst>
                              <p:par>
                                <p:cTn id="57" presetID="5" presetClass="entr" presetSubtype="10" fill="hold" grpId="0" nodeType="afterEffect">
                                  <p:stCondLst>
                                    <p:cond delay="0"/>
                                  </p:stCondLst>
                                  <p:childTnLst>
                                    <p:set>
                                      <p:cBhvr>
                                        <p:cTn id="58" dur="1" fill="hold">
                                          <p:stCondLst>
                                            <p:cond delay="0"/>
                                          </p:stCondLst>
                                        </p:cTn>
                                        <p:tgtEl>
                                          <p:spTgt spid="2281519"/>
                                        </p:tgtEl>
                                        <p:attrNameLst>
                                          <p:attrName>style.visibility</p:attrName>
                                        </p:attrNameLst>
                                      </p:cBhvr>
                                      <p:to>
                                        <p:strVal val="visible"/>
                                      </p:to>
                                    </p:set>
                                    <p:animEffect transition="in" filter="checkerboard(across)">
                                      <p:cBhvr>
                                        <p:cTn id="59" dur="500"/>
                                        <p:tgtEl>
                                          <p:spTgt spid="2281519"/>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8" fill="hold" grpId="0" nodeType="clickEffect">
                                  <p:stCondLst>
                                    <p:cond delay="0"/>
                                  </p:stCondLst>
                                  <p:childTnLst>
                                    <p:set>
                                      <p:cBhvr>
                                        <p:cTn id="63" dur="1" fill="hold">
                                          <p:stCondLst>
                                            <p:cond delay="0"/>
                                          </p:stCondLst>
                                        </p:cTn>
                                        <p:tgtEl>
                                          <p:spTgt spid="2281542"/>
                                        </p:tgtEl>
                                        <p:attrNameLst>
                                          <p:attrName>style.visibility</p:attrName>
                                        </p:attrNameLst>
                                      </p:cBhvr>
                                      <p:to>
                                        <p:strVal val="visible"/>
                                      </p:to>
                                    </p:set>
                                    <p:animEffect transition="in" filter="slide(fromLeft)">
                                      <p:cBhvr>
                                        <p:cTn id="64" dur="500"/>
                                        <p:tgtEl>
                                          <p:spTgt spid="2281542"/>
                                        </p:tgtEl>
                                      </p:cBhvr>
                                    </p:animEffect>
                                  </p:childTnLst>
                                </p:cTn>
                              </p:par>
                            </p:childTnLst>
                          </p:cTn>
                        </p:par>
                        <p:par>
                          <p:cTn id="65" fill="hold">
                            <p:stCondLst>
                              <p:cond delay="500"/>
                            </p:stCondLst>
                            <p:childTnLst>
                              <p:par>
                                <p:cTn id="66" presetID="5" presetClass="entr" presetSubtype="10" fill="hold" grpId="0" nodeType="afterEffect">
                                  <p:stCondLst>
                                    <p:cond delay="0"/>
                                  </p:stCondLst>
                                  <p:childTnLst>
                                    <p:set>
                                      <p:cBhvr>
                                        <p:cTn id="67" dur="1" fill="hold">
                                          <p:stCondLst>
                                            <p:cond delay="0"/>
                                          </p:stCondLst>
                                        </p:cTn>
                                        <p:tgtEl>
                                          <p:spTgt spid="2281540"/>
                                        </p:tgtEl>
                                        <p:attrNameLst>
                                          <p:attrName>style.visibility</p:attrName>
                                        </p:attrNameLst>
                                      </p:cBhvr>
                                      <p:to>
                                        <p:strVal val="visible"/>
                                      </p:to>
                                    </p:set>
                                    <p:animEffect transition="in" filter="checkerboard(across)">
                                      <p:cBhvr>
                                        <p:cTn id="68" dur="500"/>
                                        <p:tgtEl>
                                          <p:spTgt spid="2281540"/>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8" fill="hold" grpId="0" nodeType="clickEffect">
                                  <p:stCondLst>
                                    <p:cond delay="0"/>
                                  </p:stCondLst>
                                  <p:childTnLst>
                                    <p:set>
                                      <p:cBhvr>
                                        <p:cTn id="72" dur="1" fill="hold">
                                          <p:stCondLst>
                                            <p:cond delay="0"/>
                                          </p:stCondLst>
                                        </p:cTn>
                                        <p:tgtEl>
                                          <p:spTgt spid="2281525"/>
                                        </p:tgtEl>
                                        <p:attrNameLst>
                                          <p:attrName>style.visibility</p:attrName>
                                        </p:attrNameLst>
                                      </p:cBhvr>
                                      <p:to>
                                        <p:strVal val="visible"/>
                                      </p:to>
                                    </p:set>
                                    <p:animEffect transition="in" filter="slide(fromLeft)">
                                      <p:cBhvr>
                                        <p:cTn id="73" dur="500"/>
                                        <p:tgtEl>
                                          <p:spTgt spid="2281525"/>
                                        </p:tgtEl>
                                      </p:cBhvr>
                                    </p:animEffect>
                                  </p:childTnLst>
                                </p:cTn>
                              </p:par>
                            </p:childTnLst>
                          </p:cTn>
                        </p:par>
                        <p:par>
                          <p:cTn id="74" fill="hold">
                            <p:stCondLst>
                              <p:cond delay="500"/>
                            </p:stCondLst>
                            <p:childTnLst>
                              <p:par>
                                <p:cTn id="75" presetID="5" presetClass="entr" presetSubtype="10" fill="hold" grpId="0" nodeType="afterEffect">
                                  <p:stCondLst>
                                    <p:cond delay="0"/>
                                  </p:stCondLst>
                                  <p:childTnLst>
                                    <p:set>
                                      <p:cBhvr>
                                        <p:cTn id="76" dur="1" fill="hold">
                                          <p:stCondLst>
                                            <p:cond delay="0"/>
                                          </p:stCondLst>
                                        </p:cTn>
                                        <p:tgtEl>
                                          <p:spTgt spid="2281517"/>
                                        </p:tgtEl>
                                        <p:attrNameLst>
                                          <p:attrName>style.visibility</p:attrName>
                                        </p:attrNameLst>
                                      </p:cBhvr>
                                      <p:to>
                                        <p:strVal val="visible"/>
                                      </p:to>
                                    </p:set>
                                    <p:animEffect transition="in" filter="checkerboard(across)">
                                      <p:cBhvr>
                                        <p:cTn id="77" dur="500"/>
                                        <p:tgtEl>
                                          <p:spTgt spid="2281517"/>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8" fill="hold" grpId="0" nodeType="clickEffect">
                                  <p:stCondLst>
                                    <p:cond delay="0"/>
                                  </p:stCondLst>
                                  <p:childTnLst>
                                    <p:set>
                                      <p:cBhvr>
                                        <p:cTn id="81" dur="1" fill="hold">
                                          <p:stCondLst>
                                            <p:cond delay="0"/>
                                          </p:stCondLst>
                                        </p:cTn>
                                        <p:tgtEl>
                                          <p:spTgt spid="2281526"/>
                                        </p:tgtEl>
                                        <p:attrNameLst>
                                          <p:attrName>style.visibility</p:attrName>
                                        </p:attrNameLst>
                                      </p:cBhvr>
                                      <p:to>
                                        <p:strVal val="visible"/>
                                      </p:to>
                                    </p:set>
                                    <p:animEffect transition="in" filter="slide(fromLeft)">
                                      <p:cBhvr>
                                        <p:cTn id="82" dur="500"/>
                                        <p:tgtEl>
                                          <p:spTgt spid="2281526"/>
                                        </p:tgtEl>
                                      </p:cBhvr>
                                    </p:animEffect>
                                  </p:childTnLst>
                                </p:cTn>
                              </p:par>
                            </p:childTnLst>
                          </p:cTn>
                        </p:par>
                        <p:par>
                          <p:cTn id="83" fill="hold">
                            <p:stCondLst>
                              <p:cond delay="500"/>
                            </p:stCondLst>
                            <p:childTnLst>
                              <p:par>
                                <p:cTn id="84" presetID="5" presetClass="entr" presetSubtype="10" fill="hold" grpId="0" nodeType="afterEffect">
                                  <p:stCondLst>
                                    <p:cond delay="0"/>
                                  </p:stCondLst>
                                  <p:childTnLst>
                                    <p:set>
                                      <p:cBhvr>
                                        <p:cTn id="85" dur="1" fill="hold">
                                          <p:stCondLst>
                                            <p:cond delay="0"/>
                                          </p:stCondLst>
                                        </p:cTn>
                                        <p:tgtEl>
                                          <p:spTgt spid="2281518"/>
                                        </p:tgtEl>
                                        <p:attrNameLst>
                                          <p:attrName>style.visibility</p:attrName>
                                        </p:attrNameLst>
                                      </p:cBhvr>
                                      <p:to>
                                        <p:strVal val="visible"/>
                                      </p:to>
                                    </p:set>
                                    <p:animEffect transition="in" filter="checkerboard(across)">
                                      <p:cBhvr>
                                        <p:cTn id="86" dur="500"/>
                                        <p:tgtEl>
                                          <p:spTgt spid="2281518"/>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8" fill="hold" grpId="0" nodeType="clickEffect">
                                  <p:stCondLst>
                                    <p:cond delay="0"/>
                                  </p:stCondLst>
                                  <p:childTnLst>
                                    <p:set>
                                      <p:cBhvr>
                                        <p:cTn id="90" dur="1" fill="hold">
                                          <p:stCondLst>
                                            <p:cond delay="0"/>
                                          </p:stCondLst>
                                        </p:cTn>
                                        <p:tgtEl>
                                          <p:spTgt spid="2281527"/>
                                        </p:tgtEl>
                                        <p:attrNameLst>
                                          <p:attrName>style.visibility</p:attrName>
                                        </p:attrNameLst>
                                      </p:cBhvr>
                                      <p:to>
                                        <p:strVal val="visible"/>
                                      </p:to>
                                    </p:set>
                                    <p:animEffect transition="in" filter="slide(fromLeft)">
                                      <p:cBhvr>
                                        <p:cTn id="91" dur="500"/>
                                        <p:tgtEl>
                                          <p:spTgt spid="2281527"/>
                                        </p:tgtEl>
                                      </p:cBhvr>
                                    </p:animEffect>
                                  </p:childTnLst>
                                </p:cTn>
                              </p:par>
                            </p:childTnLst>
                          </p:cTn>
                        </p:par>
                        <p:par>
                          <p:cTn id="92" fill="hold">
                            <p:stCondLst>
                              <p:cond delay="500"/>
                            </p:stCondLst>
                            <p:childTnLst>
                              <p:par>
                                <p:cTn id="93" presetID="5" presetClass="entr" presetSubtype="10" fill="hold" grpId="0" nodeType="afterEffect">
                                  <p:stCondLst>
                                    <p:cond delay="0"/>
                                  </p:stCondLst>
                                  <p:childTnLst>
                                    <p:set>
                                      <p:cBhvr>
                                        <p:cTn id="94" dur="1" fill="hold">
                                          <p:stCondLst>
                                            <p:cond delay="0"/>
                                          </p:stCondLst>
                                        </p:cTn>
                                        <p:tgtEl>
                                          <p:spTgt spid="2281520"/>
                                        </p:tgtEl>
                                        <p:attrNameLst>
                                          <p:attrName>style.visibility</p:attrName>
                                        </p:attrNameLst>
                                      </p:cBhvr>
                                      <p:to>
                                        <p:strVal val="visible"/>
                                      </p:to>
                                    </p:set>
                                    <p:animEffect transition="in" filter="checkerboard(across)">
                                      <p:cBhvr>
                                        <p:cTn id="95" dur="500"/>
                                        <p:tgtEl>
                                          <p:spTgt spid="2281520"/>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8" fill="hold" grpId="0" nodeType="clickEffect">
                                  <p:stCondLst>
                                    <p:cond delay="0"/>
                                  </p:stCondLst>
                                  <p:childTnLst>
                                    <p:set>
                                      <p:cBhvr>
                                        <p:cTn id="99" dur="1" fill="hold">
                                          <p:stCondLst>
                                            <p:cond delay="0"/>
                                          </p:stCondLst>
                                        </p:cTn>
                                        <p:tgtEl>
                                          <p:spTgt spid="2281544"/>
                                        </p:tgtEl>
                                        <p:attrNameLst>
                                          <p:attrName>style.visibility</p:attrName>
                                        </p:attrNameLst>
                                      </p:cBhvr>
                                      <p:to>
                                        <p:strVal val="visible"/>
                                      </p:to>
                                    </p:set>
                                    <p:animEffect transition="in" filter="slide(fromLeft)">
                                      <p:cBhvr>
                                        <p:cTn id="100" dur="500"/>
                                        <p:tgtEl>
                                          <p:spTgt spid="2281544"/>
                                        </p:tgtEl>
                                      </p:cBhvr>
                                    </p:animEffect>
                                  </p:childTnLst>
                                </p:cTn>
                              </p:par>
                            </p:childTnLst>
                          </p:cTn>
                        </p:par>
                        <p:par>
                          <p:cTn id="101" fill="hold">
                            <p:stCondLst>
                              <p:cond delay="500"/>
                            </p:stCondLst>
                            <p:childTnLst>
                              <p:par>
                                <p:cTn id="102" presetID="5" presetClass="entr" presetSubtype="10" fill="hold" grpId="0" nodeType="afterEffect">
                                  <p:stCondLst>
                                    <p:cond delay="0"/>
                                  </p:stCondLst>
                                  <p:childTnLst>
                                    <p:set>
                                      <p:cBhvr>
                                        <p:cTn id="103" dur="1" fill="hold">
                                          <p:stCondLst>
                                            <p:cond delay="0"/>
                                          </p:stCondLst>
                                        </p:cTn>
                                        <p:tgtEl>
                                          <p:spTgt spid="2281541"/>
                                        </p:tgtEl>
                                        <p:attrNameLst>
                                          <p:attrName>style.visibility</p:attrName>
                                        </p:attrNameLst>
                                      </p:cBhvr>
                                      <p:to>
                                        <p:strVal val="visible"/>
                                      </p:to>
                                    </p:set>
                                    <p:animEffect transition="in" filter="checkerboard(across)">
                                      <p:cBhvr>
                                        <p:cTn id="104" dur="500"/>
                                        <p:tgtEl>
                                          <p:spTgt spid="2281541"/>
                                        </p:tgtEl>
                                      </p:cBhvr>
                                    </p:animEffect>
                                  </p:childTnLst>
                                </p:cTn>
                              </p:par>
                            </p:childTnLst>
                          </p:cTn>
                        </p:par>
                      </p:childTnLst>
                    </p:cTn>
                  </p:par>
                  <p:par>
                    <p:cTn id="105" fill="hold">
                      <p:stCondLst>
                        <p:cond delay="indefinite"/>
                      </p:stCondLst>
                      <p:childTnLst>
                        <p:par>
                          <p:cTn id="106" fill="hold">
                            <p:stCondLst>
                              <p:cond delay="0"/>
                            </p:stCondLst>
                            <p:childTnLst>
                              <p:par>
                                <p:cTn id="107" presetID="12" presetClass="entr" presetSubtype="8" fill="hold" grpId="0" nodeType="clickEffect">
                                  <p:stCondLst>
                                    <p:cond delay="0"/>
                                  </p:stCondLst>
                                  <p:childTnLst>
                                    <p:set>
                                      <p:cBhvr>
                                        <p:cTn id="108" dur="1" fill="hold">
                                          <p:stCondLst>
                                            <p:cond delay="0"/>
                                          </p:stCondLst>
                                        </p:cTn>
                                        <p:tgtEl>
                                          <p:spTgt spid="2281528"/>
                                        </p:tgtEl>
                                        <p:attrNameLst>
                                          <p:attrName>style.visibility</p:attrName>
                                        </p:attrNameLst>
                                      </p:cBhvr>
                                      <p:to>
                                        <p:strVal val="visible"/>
                                      </p:to>
                                    </p:set>
                                    <p:animEffect transition="in" filter="slide(fromLeft)">
                                      <p:cBhvr>
                                        <p:cTn id="109" dur="500"/>
                                        <p:tgtEl>
                                          <p:spTgt spid="2281528"/>
                                        </p:tgtEl>
                                      </p:cBhvr>
                                    </p:animEffect>
                                  </p:childTnLst>
                                </p:cTn>
                              </p:par>
                            </p:childTnLst>
                          </p:cTn>
                        </p:par>
                        <p:par>
                          <p:cTn id="110" fill="hold">
                            <p:stCondLst>
                              <p:cond delay="500"/>
                            </p:stCondLst>
                            <p:childTnLst>
                              <p:par>
                                <p:cTn id="111" presetID="12" presetClass="entr" presetSubtype="8" fill="hold" grpId="0" nodeType="afterEffect">
                                  <p:stCondLst>
                                    <p:cond delay="0"/>
                                  </p:stCondLst>
                                  <p:childTnLst>
                                    <p:set>
                                      <p:cBhvr>
                                        <p:cTn id="112" dur="1" fill="hold">
                                          <p:stCondLst>
                                            <p:cond delay="0"/>
                                          </p:stCondLst>
                                        </p:cTn>
                                        <p:tgtEl>
                                          <p:spTgt spid="2281522"/>
                                        </p:tgtEl>
                                        <p:attrNameLst>
                                          <p:attrName>style.visibility</p:attrName>
                                        </p:attrNameLst>
                                      </p:cBhvr>
                                      <p:to>
                                        <p:strVal val="visible"/>
                                      </p:to>
                                    </p:set>
                                    <p:animEffect transition="in" filter="slide(fromLeft)">
                                      <p:cBhvr>
                                        <p:cTn id="113" dur="500"/>
                                        <p:tgtEl>
                                          <p:spTgt spid="2281522"/>
                                        </p:tgtEl>
                                      </p:cBhvr>
                                    </p:animEffect>
                                  </p:childTnLst>
                                </p:cTn>
                              </p:par>
                            </p:childTnLst>
                          </p:cTn>
                        </p:par>
                      </p:childTnLst>
                    </p:cTn>
                  </p:par>
                  <p:par>
                    <p:cTn id="114" fill="hold">
                      <p:stCondLst>
                        <p:cond delay="indefinite"/>
                      </p:stCondLst>
                      <p:childTnLst>
                        <p:par>
                          <p:cTn id="115" fill="hold">
                            <p:stCondLst>
                              <p:cond delay="0"/>
                            </p:stCondLst>
                            <p:childTnLst>
                              <p:par>
                                <p:cTn id="116" presetID="12" presetClass="entr" presetSubtype="8" fill="hold" grpId="0" nodeType="clickEffect">
                                  <p:stCondLst>
                                    <p:cond delay="0"/>
                                  </p:stCondLst>
                                  <p:childTnLst>
                                    <p:set>
                                      <p:cBhvr>
                                        <p:cTn id="117" dur="1" fill="hold">
                                          <p:stCondLst>
                                            <p:cond delay="0"/>
                                          </p:stCondLst>
                                        </p:cTn>
                                        <p:tgtEl>
                                          <p:spTgt spid="2281529"/>
                                        </p:tgtEl>
                                        <p:attrNameLst>
                                          <p:attrName>style.visibility</p:attrName>
                                        </p:attrNameLst>
                                      </p:cBhvr>
                                      <p:to>
                                        <p:strVal val="visible"/>
                                      </p:to>
                                    </p:set>
                                    <p:animEffect transition="in" filter="slide(fromLeft)">
                                      <p:cBhvr>
                                        <p:cTn id="118" dur="500"/>
                                        <p:tgtEl>
                                          <p:spTgt spid="2281529"/>
                                        </p:tgtEl>
                                      </p:cBhvr>
                                    </p:animEffect>
                                  </p:childTnLst>
                                </p:cTn>
                              </p:par>
                            </p:childTnLst>
                          </p:cTn>
                        </p:par>
                        <p:par>
                          <p:cTn id="119" fill="hold">
                            <p:stCondLst>
                              <p:cond delay="500"/>
                            </p:stCondLst>
                            <p:childTnLst>
                              <p:par>
                                <p:cTn id="120" presetID="12" presetClass="entr" presetSubtype="8" fill="hold" grpId="0" nodeType="afterEffect">
                                  <p:stCondLst>
                                    <p:cond delay="0"/>
                                  </p:stCondLst>
                                  <p:childTnLst>
                                    <p:set>
                                      <p:cBhvr>
                                        <p:cTn id="121" dur="1" fill="hold">
                                          <p:stCondLst>
                                            <p:cond delay="0"/>
                                          </p:stCondLst>
                                        </p:cTn>
                                        <p:tgtEl>
                                          <p:spTgt spid="2281523"/>
                                        </p:tgtEl>
                                        <p:attrNameLst>
                                          <p:attrName>style.visibility</p:attrName>
                                        </p:attrNameLst>
                                      </p:cBhvr>
                                      <p:to>
                                        <p:strVal val="visible"/>
                                      </p:to>
                                    </p:set>
                                    <p:animEffect transition="in" filter="slide(fromLeft)">
                                      <p:cBhvr>
                                        <p:cTn id="122" dur="500"/>
                                        <p:tgtEl>
                                          <p:spTgt spid="2281523"/>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2281530"/>
                                        </p:tgtEl>
                                        <p:attrNameLst>
                                          <p:attrName>style.visibility</p:attrName>
                                        </p:attrNameLst>
                                      </p:cBhvr>
                                      <p:to>
                                        <p:strVal val="visible"/>
                                      </p:to>
                                    </p:set>
                                    <p:animEffect transition="in" filter="blinds(horizontal)">
                                      <p:cBhvr>
                                        <p:cTn id="127" dur="500"/>
                                        <p:tgtEl>
                                          <p:spTgt spid="2281530"/>
                                        </p:tgtEl>
                                      </p:cBhvr>
                                    </p:animEffect>
                                  </p:childTnLst>
                                </p:cTn>
                              </p:par>
                            </p:childTnLst>
                          </p:cTn>
                        </p:par>
                        <p:par>
                          <p:cTn id="128" fill="hold">
                            <p:stCondLst>
                              <p:cond delay="500"/>
                            </p:stCondLst>
                            <p:childTnLst>
                              <p:par>
                                <p:cTn id="129" presetID="3" presetClass="entr" presetSubtype="10" fill="hold" grpId="0" nodeType="afterEffect">
                                  <p:stCondLst>
                                    <p:cond delay="0"/>
                                  </p:stCondLst>
                                  <p:childTnLst>
                                    <p:set>
                                      <p:cBhvr>
                                        <p:cTn id="130" dur="1" fill="hold">
                                          <p:stCondLst>
                                            <p:cond delay="0"/>
                                          </p:stCondLst>
                                        </p:cTn>
                                        <p:tgtEl>
                                          <p:spTgt spid="2281524"/>
                                        </p:tgtEl>
                                        <p:attrNameLst>
                                          <p:attrName>style.visibility</p:attrName>
                                        </p:attrNameLst>
                                      </p:cBhvr>
                                      <p:to>
                                        <p:strVal val="visible"/>
                                      </p:to>
                                    </p:set>
                                    <p:animEffect transition="in" filter="blinds(horizontal)">
                                      <p:cBhvr>
                                        <p:cTn id="131" dur="500"/>
                                        <p:tgtEl>
                                          <p:spTgt spid="2281524"/>
                                        </p:tgtEl>
                                      </p:cBhvr>
                                    </p:animEffect>
                                  </p:childTnLst>
                                </p:cTn>
                              </p:par>
                            </p:childTnLst>
                          </p:cTn>
                        </p:par>
                      </p:childTnLst>
                    </p:cTn>
                  </p:par>
                  <p:par>
                    <p:cTn id="132" fill="hold">
                      <p:stCondLst>
                        <p:cond delay="indefinite"/>
                      </p:stCondLst>
                      <p:childTnLst>
                        <p:par>
                          <p:cTn id="133" fill="hold">
                            <p:stCondLst>
                              <p:cond delay="0"/>
                            </p:stCondLst>
                            <p:childTnLst>
                              <p:par>
                                <p:cTn id="134" presetID="3" presetClass="entr" presetSubtype="10" fill="hold" grpId="0" nodeType="clickEffect">
                                  <p:stCondLst>
                                    <p:cond delay="0"/>
                                  </p:stCondLst>
                                  <p:childTnLst>
                                    <p:set>
                                      <p:cBhvr>
                                        <p:cTn id="135" dur="1" fill="hold">
                                          <p:stCondLst>
                                            <p:cond delay="0"/>
                                          </p:stCondLst>
                                        </p:cTn>
                                        <p:tgtEl>
                                          <p:spTgt spid="2281545"/>
                                        </p:tgtEl>
                                        <p:attrNameLst>
                                          <p:attrName>style.visibility</p:attrName>
                                        </p:attrNameLst>
                                      </p:cBhvr>
                                      <p:to>
                                        <p:strVal val="visible"/>
                                      </p:to>
                                    </p:set>
                                    <p:animEffect transition="in" filter="blinds(horizontal)">
                                      <p:cBhvr>
                                        <p:cTn id="136" dur="500"/>
                                        <p:tgtEl>
                                          <p:spTgt spid="2281545"/>
                                        </p:tgtEl>
                                      </p:cBhvr>
                                    </p:animEffect>
                                  </p:childTnLst>
                                </p:cTn>
                              </p:par>
                            </p:childTnLst>
                          </p:cTn>
                        </p:par>
                        <p:par>
                          <p:cTn id="137" fill="hold">
                            <p:stCondLst>
                              <p:cond delay="500"/>
                            </p:stCondLst>
                            <p:childTnLst>
                              <p:par>
                                <p:cTn id="138" presetID="3" presetClass="entr" presetSubtype="10" fill="hold" grpId="0" nodeType="afterEffect">
                                  <p:stCondLst>
                                    <p:cond delay="0"/>
                                  </p:stCondLst>
                                  <p:childTnLst>
                                    <p:set>
                                      <p:cBhvr>
                                        <p:cTn id="139" dur="1" fill="hold">
                                          <p:stCondLst>
                                            <p:cond delay="0"/>
                                          </p:stCondLst>
                                        </p:cTn>
                                        <p:tgtEl>
                                          <p:spTgt spid="2281543"/>
                                        </p:tgtEl>
                                        <p:attrNameLst>
                                          <p:attrName>style.visibility</p:attrName>
                                        </p:attrNameLst>
                                      </p:cBhvr>
                                      <p:to>
                                        <p:strVal val="visible"/>
                                      </p:to>
                                    </p:set>
                                    <p:animEffect transition="in" filter="blinds(horizontal)">
                                      <p:cBhvr>
                                        <p:cTn id="140" dur="500"/>
                                        <p:tgtEl>
                                          <p:spTgt spid="2281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1508" grpId="0" autoUpdateAnimBg="0"/>
      <p:bldP spid="2281509" grpId="0" autoUpdateAnimBg="0"/>
      <p:bldP spid="2281510" grpId="0" autoUpdateAnimBg="0"/>
      <p:bldP spid="2281511" grpId="0" autoUpdateAnimBg="0"/>
      <p:bldP spid="2281512" grpId="0" animBg="1"/>
      <p:bldP spid="2281513" grpId="0" animBg="1"/>
      <p:bldP spid="2281514" grpId="0" animBg="1"/>
      <p:bldP spid="2281515" grpId="0" autoUpdateAnimBg="0"/>
      <p:bldP spid="2281516" grpId="0" autoUpdateAnimBg="0"/>
      <p:bldP spid="2281517" grpId="0" autoUpdateAnimBg="0"/>
      <p:bldP spid="2281518" grpId="0" autoUpdateAnimBg="0"/>
      <p:bldP spid="2281519" grpId="0" autoUpdateAnimBg="0"/>
      <p:bldP spid="2281520" grpId="0" autoUpdateAnimBg="0"/>
      <p:bldP spid="2281521" grpId="0" animBg="1"/>
      <p:bldP spid="2281522" grpId="0" autoUpdateAnimBg="0"/>
      <p:bldP spid="2281523" grpId="0" autoUpdateAnimBg="0"/>
      <p:bldP spid="2281524" grpId="0" autoUpdateAnimBg="0"/>
      <p:bldP spid="2281525" grpId="0" animBg="1"/>
      <p:bldP spid="2281526" grpId="0" animBg="1"/>
      <p:bldP spid="2281527" grpId="0" animBg="1"/>
      <p:bldP spid="2281528" grpId="0" animBg="1"/>
      <p:bldP spid="2281529" grpId="0" animBg="1"/>
      <p:bldP spid="2281530" grpId="0" animBg="1"/>
      <p:bldP spid="2281539" grpId="0" autoUpdateAnimBg="0"/>
      <p:bldP spid="2281540" grpId="0" autoUpdateAnimBg="0"/>
      <p:bldP spid="2281541" grpId="0" autoUpdateAnimBg="0"/>
      <p:bldP spid="2281542" grpId="0" animBg="1"/>
      <p:bldP spid="2281543" grpId="0" autoUpdateAnimBg="0"/>
      <p:bldP spid="2281544" grpId="0" animBg="1"/>
      <p:bldP spid="228154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p:nvPr/>
        </p:nvSpPr>
        <p:spPr>
          <a:xfrm>
            <a:off x="467544" y="404813"/>
            <a:ext cx="8424936" cy="6119812"/>
          </a:xfrm>
          <a:prstGeom prst="rect">
            <a:avLst/>
          </a:prstGeom>
        </p:spPr>
        <p:style>
          <a:lnRef idx="1">
            <a:schemeClr val="accent6"/>
          </a:lnRef>
          <a:fillRef idx="3">
            <a:schemeClr val="accent6"/>
          </a:fillRef>
          <a:effectRef idx="2">
            <a:schemeClr val="accent6"/>
          </a:effectRef>
          <a:fontRef idx="minor">
            <a:schemeClr val="lt1"/>
          </a:fontRef>
        </p:style>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lnSpc>
                <a:spcPct val="110000"/>
              </a:lnSpc>
              <a:buNone/>
            </a:pPr>
            <a:endParaRPr lang="zh-CN" altLang="en-US" sz="2800" dirty="0">
              <a:latin typeface="Garamond" panose="02020404030301010803" pitchFamily="18" charset="0"/>
            </a:endParaRPr>
          </a:p>
        </p:txBody>
      </p:sp>
      <p:grpSp>
        <p:nvGrpSpPr>
          <p:cNvPr id="2" name="Group 3"/>
          <p:cNvGrpSpPr/>
          <p:nvPr/>
        </p:nvGrpSpPr>
        <p:grpSpPr>
          <a:xfrm>
            <a:off x="611188" y="476250"/>
            <a:ext cx="8532812" cy="5759450"/>
            <a:chOff x="0" y="0"/>
            <a:chExt cx="2858" cy="2869"/>
          </a:xfrm>
        </p:grpSpPr>
        <p:sp>
          <p:nvSpPr>
            <p:cNvPr id="55305" name="AutoShape 4"/>
            <p:cNvSpPr>
              <a:spLocks noChangeAspect="1" noTextEdit="1"/>
            </p:cNvSpPr>
            <p:nvPr/>
          </p:nvSpPr>
          <p:spPr>
            <a:xfrm>
              <a:off x="0" y="0"/>
              <a:ext cx="2858" cy="2869"/>
            </a:xfrm>
            <a:prstGeom prst="rect">
              <a:avLst/>
            </a:prstGeom>
            <a:noFill/>
            <a:ln w="9525">
              <a:noFill/>
            </a:ln>
          </p:spPr>
          <p:txBody>
            <a:bodyPr/>
            <a:lstStyle/>
            <a:p>
              <a:endParaRPr lang="zh-CN" altLang="en-US"/>
            </a:p>
          </p:txBody>
        </p:sp>
        <p:sp>
          <p:nvSpPr>
            <p:cNvPr id="55306" name="_s100357"/>
            <p:cNvSpPr/>
            <p:nvPr/>
          </p:nvSpPr>
          <p:spPr>
            <a:xfrm flipH="1" flipV="1">
              <a:off x="840" y="1089"/>
              <a:ext cx="296" cy="171"/>
            </a:xfrm>
            <a:prstGeom prst="line">
              <a:avLst/>
            </a:prstGeom>
            <a:ln w="38100" cap="flat" cmpd="sng">
              <a:solidFill>
                <a:srgbClr val="000000"/>
              </a:solidFill>
              <a:prstDash val="solid"/>
              <a:headEnd type="none" w="med" len="med"/>
              <a:tailEnd type="none" w="med" len="med"/>
            </a:ln>
          </p:spPr>
        </p:sp>
        <p:sp>
          <p:nvSpPr>
            <p:cNvPr id="55307" name="_s100358"/>
            <p:cNvSpPr/>
            <p:nvPr/>
          </p:nvSpPr>
          <p:spPr>
            <a:xfrm>
              <a:off x="208" y="581"/>
              <a:ext cx="679" cy="753"/>
            </a:xfrm>
            <a:prstGeom prst="ellipse">
              <a:avLst/>
            </a:prstGeom>
            <a:solidFill>
              <a:srgbClr val="9966FF"/>
            </a:solidFill>
            <a:ln w="28575" cap="flat" cmpd="sng">
              <a:solidFill>
                <a:srgbClr val="5F0FFF"/>
              </a:solidFill>
              <a:prstDash val="solid"/>
              <a:headEnd type="none" w="med" len="med"/>
              <a:tailEnd type="none" w="med" len="med"/>
            </a:ln>
            <a:effectLst>
              <a:outerShdw dist="107763" dir="8100000" algn="ctr" rotWithShape="0">
                <a:srgbClr val="808080">
                  <a:alpha val="50000"/>
                </a:srgbClr>
              </a:outerShdw>
            </a:effectLst>
          </p:spPr>
          <p:txBody>
            <a:bodyPr wrap="none" lIns="0" tIns="0"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lnSpc>
                  <a:spcPct val="110000"/>
                </a:lnSpc>
                <a:buNone/>
              </a:pPr>
              <a:r>
                <a:rPr lang="zh-CN" altLang="en-US" sz="2400" dirty="0">
                  <a:latin typeface="Garamond" panose="02020404030301010803" pitchFamily="18" charset="0"/>
                  <a:ea typeface="黑体" panose="02010609060101010101" pitchFamily="49" charset="-122"/>
                </a:rPr>
                <a:t>管理模式特色</a:t>
              </a:r>
              <a:endParaRPr lang="zh-CN" altLang="en-US" sz="2400" dirty="0">
                <a:latin typeface="Garamond" panose="02020404030301010803" pitchFamily="18" charset="0"/>
                <a:ea typeface="黑体" panose="02010609060101010101" pitchFamily="49" charset="-122"/>
              </a:endParaRPr>
            </a:p>
          </p:txBody>
        </p:sp>
        <p:sp>
          <p:nvSpPr>
            <p:cNvPr id="55308" name="_s100359"/>
            <p:cNvSpPr/>
            <p:nvPr/>
          </p:nvSpPr>
          <p:spPr>
            <a:xfrm flipH="1">
              <a:off x="841" y="1598"/>
              <a:ext cx="296" cy="171"/>
            </a:xfrm>
            <a:prstGeom prst="line">
              <a:avLst/>
            </a:prstGeom>
            <a:ln w="38100" cap="flat" cmpd="sng">
              <a:solidFill>
                <a:srgbClr val="000000"/>
              </a:solidFill>
              <a:prstDash val="solid"/>
              <a:headEnd type="none" w="med" len="med"/>
              <a:tailEnd type="none" w="med" len="med"/>
            </a:ln>
          </p:spPr>
        </p:sp>
        <p:sp>
          <p:nvSpPr>
            <p:cNvPr id="55309" name="_s100360"/>
            <p:cNvSpPr/>
            <p:nvPr/>
          </p:nvSpPr>
          <p:spPr>
            <a:xfrm>
              <a:off x="193" y="1616"/>
              <a:ext cx="679" cy="679"/>
            </a:xfrm>
            <a:prstGeom prst="ellipse">
              <a:avLst/>
            </a:prstGeom>
            <a:solidFill>
              <a:srgbClr val="FF00FF"/>
            </a:solidFill>
            <a:ln w="28575" cap="flat" cmpd="sng">
              <a:solidFill>
                <a:srgbClr val="CA00CA"/>
              </a:solidFill>
              <a:prstDash val="solid"/>
              <a:headEnd type="none" w="med" len="med"/>
              <a:tailEnd type="none" w="med" len="med"/>
            </a:ln>
            <a:effectLst>
              <a:outerShdw dist="107763" dir="8100000" algn="ctr" rotWithShape="0">
                <a:srgbClr val="808080">
                  <a:alpha val="50000"/>
                </a:srgbClr>
              </a:outerShdw>
            </a:effectLst>
          </p:spPr>
          <p:txBody>
            <a:bodyPr wrap="none" lIns="0" tIns="0"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lnSpc>
                  <a:spcPct val="110000"/>
                </a:lnSpc>
                <a:buNone/>
              </a:pPr>
              <a:r>
                <a:rPr lang="zh-CN" altLang="en-US" sz="2400" b="1" dirty="0">
                  <a:latin typeface="Garamond" panose="02020404030301010803" pitchFamily="18" charset="0"/>
                  <a:ea typeface="黑体" panose="02010609060101010101" pitchFamily="49" charset="-122"/>
                </a:rPr>
                <a:t>教师队伍特色 </a:t>
              </a:r>
              <a:endParaRPr lang="zh-CN" altLang="en-US" sz="2400" b="1" dirty="0">
                <a:latin typeface="Garamond" panose="02020404030301010803" pitchFamily="18" charset="0"/>
                <a:ea typeface="黑体" panose="02010609060101010101" pitchFamily="49" charset="-122"/>
              </a:endParaRPr>
            </a:p>
          </p:txBody>
        </p:sp>
        <p:sp>
          <p:nvSpPr>
            <p:cNvPr id="55310" name="_s100361"/>
            <p:cNvSpPr/>
            <p:nvPr/>
          </p:nvSpPr>
          <p:spPr>
            <a:xfrm>
              <a:off x="1423" y="2071"/>
              <a:ext cx="1" cy="343"/>
            </a:xfrm>
            <a:prstGeom prst="line">
              <a:avLst/>
            </a:prstGeom>
            <a:ln w="38100" cap="flat" cmpd="sng">
              <a:solidFill>
                <a:srgbClr val="000000"/>
              </a:solidFill>
              <a:prstDash val="solid"/>
              <a:headEnd type="none" w="med" len="med"/>
              <a:tailEnd type="none" w="med" len="med"/>
            </a:ln>
          </p:spPr>
        </p:sp>
        <p:sp>
          <p:nvSpPr>
            <p:cNvPr id="55311" name="_s100362"/>
            <p:cNvSpPr/>
            <p:nvPr/>
          </p:nvSpPr>
          <p:spPr>
            <a:xfrm>
              <a:off x="1085" y="2318"/>
              <a:ext cx="679" cy="551"/>
            </a:xfrm>
            <a:prstGeom prst="ellipse">
              <a:avLst/>
            </a:prstGeom>
            <a:solidFill>
              <a:srgbClr val="FF0000"/>
            </a:solidFill>
            <a:ln w="28575" cap="flat" cmpd="sng">
              <a:solidFill>
                <a:srgbClr val="BE0000"/>
              </a:solidFill>
              <a:prstDash val="solid"/>
              <a:headEnd type="none" w="med" len="med"/>
              <a:tailEnd type="none" w="med" len="med"/>
            </a:ln>
            <a:effectLst>
              <a:outerShdw dist="35921" dir="2699999" algn="ctr" rotWithShape="0">
                <a:srgbClr val="808080"/>
              </a:outerShdw>
            </a:effectLst>
          </p:spPr>
          <p:txBody>
            <a:bodyPr wrap="none" lIns="0" tIns="0"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lnSpc>
                  <a:spcPct val="110000"/>
                </a:lnSpc>
                <a:buNone/>
              </a:pPr>
              <a:r>
                <a:rPr lang="zh-CN" altLang="en-US" sz="2400" b="1" dirty="0">
                  <a:latin typeface="Garamond" panose="02020404030301010803" pitchFamily="18" charset="0"/>
                </a:rPr>
                <a:t>课程教学特色 </a:t>
              </a:r>
              <a:endParaRPr lang="zh-CN" altLang="en-US" sz="2400" b="1" dirty="0">
                <a:latin typeface="Garamond" panose="02020404030301010803" pitchFamily="18" charset="0"/>
              </a:endParaRPr>
            </a:p>
          </p:txBody>
        </p:sp>
        <p:sp>
          <p:nvSpPr>
            <p:cNvPr id="55312" name="_s100363"/>
            <p:cNvSpPr/>
            <p:nvPr/>
          </p:nvSpPr>
          <p:spPr>
            <a:xfrm>
              <a:off x="1722" y="1597"/>
              <a:ext cx="296" cy="170"/>
            </a:xfrm>
            <a:prstGeom prst="line">
              <a:avLst/>
            </a:prstGeom>
            <a:ln w="38100" cap="flat" cmpd="sng">
              <a:solidFill>
                <a:srgbClr val="000000"/>
              </a:solidFill>
              <a:prstDash val="solid"/>
              <a:headEnd type="none" w="med" len="med"/>
              <a:tailEnd type="none" w="med" len="med"/>
            </a:ln>
          </p:spPr>
        </p:sp>
        <p:sp>
          <p:nvSpPr>
            <p:cNvPr id="55313" name="_s100364"/>
            <p:cNvSpPr/>
            <p:nvPr/>
          </p:nvSpPr>
          <p:spPr>
            <a:xfrm>
              <a:off x="2002" y="1616"/>
              <a:ext cx="679" cy="679"/>
            </a:xfrm>
            <a:prstGeom prst="ellipse">
              <a:avLst/>
            </a:prstGeom>
            <a:solidFill>
              <a:srgbClr val="01BD0A"/>
            </a:solidFill>
            <a:ln w="28575" cap="flat" cmpd="sng">
              <a:solidFill>
                <a:srgbClr val="019308"/>
              </a:solidFill>
              <a:prstDash val="solid"/>
              <a:headEnd type="none" w="med" len="med"/>
              <a:tailEnd type="none" w="med" len="med"/>
            </a:ln>
            <a:effectLst>
              <a:outerShdw dist="107763" dir="2699999" algn="ctr" rotWithShape="0">
                <a:srgbClr val="808080">
                  <a:alpha val="50000"/>
                </a:srgbClr>
              </a:outerShdw>
            </a:effectLst>
          </p:spPr>
          <p:txBody>
            <a:bodyPr wrap="none" lIns="0" tIns="0"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lnSpc>
                  <a:spcPct val="110000"/>
                </a:lnSpc>
                <a:buNone/>
              </a:pPr>
              <a:r>
                <a:rPr lang="zh-CN" altLang="en-US" sz="2400" b="1" dirty="0">
                  <a:latin typeface="Garamond" panose="02020404030301010803" pitchFamily="18" charset="0"/>
                  <a:ea typeface="黑体" panose="02010609060101010101" pitchFamily="49" charset="-122"/>
                </a:rPr>
                <a:t>培养模式特色 </a:t>
              </a:r>
              <a:endParaRPr lang="zh-CN" altLang="en-US" sz="2400" b="1" dirty="0">
                <a:latin typeface="Garamond" panose="02020404030301010803" pitchFamily="18" charset="0"/>
                <a:ea typeface="黑体" panose="02010609060101010101" pitchFamily="49" charset="-122"/>
              </a:endParaRPr>
            </a:p>
          </p:txBody>
        </p:sp>
        <p:sp>
          <p:nvSpPr>
            <p:cNvPr id="55314" name="_s100365"/>
            <p:cNvSpPr/>
            <p:nvPr/>
          </p:nvSpPr>
          <p:spPr>
            <a:xfrm flipV="1">
              <a:off x="1722" y="1088"/>
              <a:ext cx="295" cy="171"/>
            </a:xfrm>
            <a:prstGeom prst="line">
              <a:avLst/>
            </a:prstGeom>
            <a:ln w="38100" cap="flat" cmpd="sng">
              <a:solidFill>
                <a:srgbClr val="000000"/>
              </a:solidFill>
              <a:prstDash val="solid"/>
              <a:headEnd type="none" w="med" len="med"/>
              <a:tailEnd type="none" w="med" len="med"/>
            </a:ln>
          </p:spPr>
        </p:sp>
        <p:sp>
          <p:nvSpPr>
            <p:cNvPr id="55315" name="_s100366"/>
            <p:cNvSpPr/>
            <p:nvPr/>
          </p:nvSpPr>
          <p:spPr>
            <a:xfrm>
              <a:off x="1972" y="580"/>
              <a:ext cx="679" cy="679"/>
            </a:xfrm>
            <a:prstGeom prst="ellipse">
              <a:avLst/>
            </a:prstGeom>
            <a:solidFill>
              <a:srgbClr val="0399FF"/>
            </a:solidFill>
            <a:ln w="28575" cap="flat" cmpd="sng">
              <a:solidFill>
                <a:srgbClr val="4B595B"/>
              </a:solidFill>
              <a:prstDash val="solid"/>
              <a:headEnd type="none" w="med" len="med"/>
              <a:tailEnd type="none" w="med" len="med"/>
            </a:ln>
            <a:effectLst>
              <a:outerShdw dist="107763" dir="2699999" algn="ctr" rotWithShape="0">
                <a:srgbClr val="808080">
                  <a:alpha val="50000"/>
                </a:srgbClr>
              </a:outerShdw>
            </a:effectLst>
          </p:spPr>
          <p:txBody>
            <a:bodyPr wrap="none" lIns="0" tIns="0"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lnSpc>
                  <a:spcPct val="110000"/>
                </a:lnSpc>
                <a:buNone/>
              </a:pPr>
              <a:r>
                <a:rPr lang="zh-CN" altLang="en-US" sz="2400" b="1" dirty="0">
                  <a:latin typeface="Garamond" panose="02020404030301010803" pitchFamily="18" charset="0"/>
                </a:rPr>
                <a:t>层次类型特色</a:t>
              </a:r>
              <a:endParaRPr lang="zh-CN" altLang="en-US" sz="2400" b="1" dirty="0">
                <a:latin typeface="Garamond" panose="02020404030301010803" pitchFamily="18" charset="0"/>
              </a:endParaRPr>
            </a:p>
          </p:txBody>
        </p:sp>
        <p:sp>
          <p:nvSpPr>
            <p:cNvPr id="55316" name="_s100367"/>
            <p:cNvSpPr/>
            <p:nvPr/>
          </p:nvSpPr>
          <p:spPr>
            <a:xfrm flipV="1">
              <a:off x="1429" y="749"/>
              <a:ext cx="0" cy="341"/>
            </a:xfrm>
            <a:prstGeom prst="line">
              <a:avLst/>
            </a:prstGeom>
            <a:ln w="38100" cap="flat" cmpd="sng">
              <a:solidFill>
                <a:srgbClr val="000000"/>
              </a:solidFill>
              <a:prstDash val="solid"/>
              <a:headEnd type="none" w="med" len="med"/>
              <a:tailEnd type="none" w="med" len="med"/>
            </a:ln>
          </p:spPr>
        </p:sp>
        <p:sp>
          <p:nvSpPr>
            <p:cNvPr id="55317" name="_s100368"/>
            <p:cNvSpPr/>
            <p:nvPr/>
          </p:nvSpPr>
          <p:spPr>
            <a:xfrm>
              <a:off x="1085" y="2"/>
              <a:ext cx="679" cy="679"/>
            </a:xfrm>
            <a:prstGeom prst="ellipse">
              <a:avLst/>
            </a:prstGeom>
            <a:solidFill>
              <a:srgbClr val="FF8C01"/>
            </a:solidFill>
            <a:ln w="28575" cap="flat" cmpd="sng">
              <a:solidFill>
                <a:srgbClr val="D87600"/>
              </a:solidFill>
              <a:prstDash val="solid"/>
              <a:headEnd type="none" w="med" len="med"/>
              <a:tailEnd type="none" w="med" len="med"/>
            </a:ln>
            <a:effectLst>
              <a:outerShdw dist="35921" dir="2699999" algn="ctr" rotWithShape="0">
                <a:srgbClr val="808080">
                  <a:alpha val="50000"/>
                </a:srgbClr>
              </a:outerShdw>
            </a:effectLst>
          </p:spPr>
          <p:txBody>
            <a:bodyPr wrap="none" lIns="0" tIns="0"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lnSpc>
                  <a:spcPct val="110000"/>
                </a:lnSpc>
                <a:buNone/>
              </a:pPr>
              <a:r>
                <a:rPr lang="zh-CN" altLang="en-US" sz="2400" b="1" dirty="0">
                  <a:latin typeface="Garamond" panose="02020404030301010803" pitchFamily="18" charset="0"/>
                </a:rPr>
                <a:t>学科专业特色 </a:t>
              </a:r>
              <a:endParaRPr lang="zh-CN" altLang="en-US" sz="2400" b="1" dirty="0">
                <a:latin typeface="Garamond" panose="02020404030301010803" pitchFamily="18" charset="0"/>
              </a:endParaRPr>
            </a:p>
          </p:txBody>
        </p:sp>
        <p:sp>
          <p:nvSpPr>
            <p:cNvPr id="55318" name="_s100369"/>
            <p:cNvSpPr/>
            <p:nvPr/>
          </p:nvSpPr>
          <p:spPr>
            <a:xfrm>
              <a:off x="1013" y="968"/>
              <a:ext cx="868" cy="1076"/>
            </a:xfrm>
            <a:prstGeom prst="ellipse">
              <a:avLst/>
            </a:prstGeom>
            <a:solidFill>
              <a:srgbClr val="F1FD09"/>
            </a:solidFill>
            <a:ln w="28575" cap="flat" cmpd="sng">
              <a:solidFill>
                <a:srgbClr val="CAD402"/>
              </a:solidFill>
              <a:prstDash val="solid"/>
              <a:headEnd type="none" w="med" len="med"/>
              <a:tailEnd type="none" w="med" len="med"/>
            </a:ln>
            <a:effectLst>
              <a:outerShdw dist="35921" dir="2699999" algn="ctr" rotWithShape="0">
                <a:srgbClr val="808080"/>
              </a:outerShdw>
            </a:effectLst>
          </p:spPr>
          <p:txBody>
            <a:bodyPr wrap="none" lIns="0" tIns="0"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lnSpc>
                  <a:spcPct val="110000"/>
                </a:lnSpc>
                <a:buNone/>
              </a:pPr>
              <a:r>
                <a:rPr lang="zh-CN" altLang="en-US" sz="4000" b="1" dirty="0">
                  <a:solidFill>
                    <a:schemeClr val="accent2"/>
                  </a:solidFill>
                  <a:latin typeface="Garamond" panose="02020404030301010803" pitchFamily="18" charset="0"/>
                  <a:ea typeface="黑体" panose="02010609060101010101" pitchFamily="49" charset="-122"/>
                </a:rPr>
                <a:t>特色</a:t>
              </a:r>
              <a:endParaRPr lang="zh-CN" altLang="en-US" sz="4000" b="1" dirty="0">
                <a:solidFill>
                  <a:schemeClr val="accent2"/>
                </a:solidFill>
                <a:latin typeface="Garamond" panose="02020404030301010803" pitchFamily="18" charset="0"/>
                <a:ea typeface="黑体" panose="02010609060101010101" pitchFamily="49" charset="-122"/>
              </a:endParaRPr>
            </a:p>
            <a:p>
              <a:pPr marL="342900" lvl="0" indent="-342900" algn="ctr" eaLnBrk="1" hangingPunct="1">
                <a:lnSpc>
                  <a:spcPct val="110000"/>
                </a:lnSpc>
                <a:buNone/>
              </a:pPr>
              <a:r>
                <a:rPr lang="zh-CN" altLang="en-US" sz="4000" b="1" dirty="0">
                  <a:solidFill>
                    <a:schemeClr val="accent2"/>
                  </a:solidFill>
                  <a:latin typeface="Garamond" panose="02020404030301010803" pitchFamily="18" charset="0"/>
                  <a:ea typeface="黑体" panose="02010609060101010101" pitchFamily="49" charset="-122"/>
                </a:rPr>
                <a:t>发展</a:t>
              </a:r>
              <a:endParaRPr lang="zh-CN" altLang="en-US" sz="4000" b="1" dirty="0">
                <a:solidFill>
                  <a:schemeClr val="accent2"/>
                </a:solidFill>
                <a:latin typeface="Garamond" panose="02020404030301010803" pitchFamily="18" charset="0"/>
                <a:ea typeface="黑体" panose="02010609060101010101" pitchFamily="49" charset="-122"/>
              </a:endParaRPr>
            </a:p>
          </p:txBody>
        </p:sp>
      </p:grpSp>
      <p:sp>
        <p:nvSpPr>
          <p:cNvPr id="55300" name="Rectangle 18"/>
          <p:cNvSpPr/>
          <p:nvPr/>
        </p:nvSpPr>
        <p:spPr>
          <a:xfrm>
            <a:off x="684213" y="765175"/>
            <a:ext cx="2520950" cy="647700"/>
          </a:xfrm>
          <a:prstGeom prst="rect">
            <a:avLst/>
          </a:prstGeom>
          <a:solidFill>
            <a:srgbClr val="969696"/>
          </a:soli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buNone/>
            </a:pPr>
            <a:r>
              <a:rPr lang="zh-CN" altLang="en-US" sz="2800" b="1" dirty="0">
                <a:latin typeface="Garamond" panose="02020404030301010803" pitchFamily="18" charset="0"/>
                <a:ea typeface="幼圆" panose="02010509060101010101" pitchFamily="49" charset="-122"/>
              </a:rPr>
              <a:t>办学理念特色</a:t>
            </a:r>
            <a:r>
              <a:rPr lang="zh-CN" altLang="en-US" sz="2800" b="1" dirty="0">
                <a:solidFill>
                  <a:schemeClr val="bg1"/>
                </a:solidFill>
                <a:latin typeface="Garamond" panose="02020404030301010803" pitchFamily="18" charset="0"/>
                <a:ea typeface="幼圆" panose="02010509060101010101" pitchFamily="49" charset="-122"/>
              </a:rPr>
              <a:t> </a:t>
            </a:r>
            <a:endParaRPr lang="zh-CN" altLang="en-US" sz="2800" b="1" dirty="0">
              <a:solidFill>
                <a:schemeClr val="bg1"/>
              </a:solidFill>
              <a:latin typeface="Garamond" panose="02020404030301010803" pitchFamily="18" charset="0"/>
              <a:ea typeface="幼圆" panose="02010509060101010101" pitchFamily="49" charset="-122"/>
            </a:endParaRPr>
          </a:p>
        </p:txBody>
      </p:sp>
      <p:sp>
        <p:nvSpPr>
          <p:cNvPr id="55301" name="Rectangle 19"/>
          <p:cNvSpPr/>
          <p:nvPr/>
        </p:nvSpPr>
        <p:spPr>
          <a:xfrm>
            <a:off x="6443663" y="620713"/>
            <a:ext cx="2376487" cy="719137"/>
          </a:xfrm>
          <a:prstGeom prst="rect">
            <a:avLst/>
          </a:prstGeom>
          <a:solidFill>
            <a:srgbClr val="CC99FF"/>
          </a:soli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buNone/>
            </a:pPr>
            <a:r>
              <a:rPr lang="zh-CN" altLang="en-US" sz="2800" b="1" dirty="0">
                <a:latin typeface="Garamond" panose="02020404030301010803" pitchFamily="18" charset="0"/>
                <a:ea typeface="幼圆" panose="02010509060101010101" pitchFamily="49" charset="-122"/>
              </a:rPr>
              <a:t>培养目标特色 </a:t>
            </a:r>
            <a:endParaRPr lang="zh-CN" altLang="en-US" sz="2800" b="1" dirty="0">
              <a:latin typeface="Garamond" panose="02020404030301010803" pitchFamily="18" charset="0"/>
              <a:ea typeface="幼圆" panose="02010509060101010101" pitchFamily="49" charset="-122"/>
            </a:endParaRPr>
          </a:p>
        </p:txBody>
      </p:sp>
      <p:sp>
        <p:nvSpPr>
          <p:cNvPr id="55302" name="Rectangle 20"/>
          <p:cNvSpPr/>
          <p:nvPr/>
        </p:nvSpPr>
        <p:spPr>
          <a:xfrm>
            <a:off x="827088" y="5734050"/>
            <a:ext cx="2449512" cy="647700"/>
          </a:xfrm>
          <a:prstGeom prst="rect">
            <a:avLst/>
          </a:prstGeom>
          <a:solidFill>
            <a:srgbClr val="99CCFF"/>
          </a:soli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buNone/>
            </a:pPr>
            <a:r>
              <a:rPr lang="zh-CN" altLang="en-US" sz="2800" b="1" dirty="0">
                <a:latin typeface="Garamond" panose="02020404030301010803" pitchFamily="18" charset="0"/>
                <a:ea typeface="幼圆" panose="02010509060101010101" pitchFamily="49" charset="-122"/>
              </a:rPr>
              <a:t>服务面向特色 </a:t>
            </a:r>
            <a:endParaRPr lang="zh-CN" altLang="en-US" sz="2800" b="1" dirty="0">
              <a:latin typeface="Garamond" panose="02020404030301010803" pitchFamily="18" charset="0"/>
              <a:ea typeface="幼圆" panose="02010509060101010101" pitchFamily="49" charset="-122"/>
            </a:endParaRPr>
          </a:p>
        </p:txBody>
      </p:sp>
      <p:sp>
        <p:nvSpPr>
          <p:cNvPr id="55303" name="Rectangle 21"/>
          <p:cNvSpPr/>
          <p:nvPr/>
        </p:nvSpPr>
        <p:spPr>
          <a:xfrm>
            <a:off x="6300788" y="5734050"/>
            <a:ext cx="2374900" cy="647700"/>
          </a:xfrm>
          <a:prstGeom prst="rect">
            <a:avLst/>
          </a:prstGeom>
          <a:solidFill>
            <a:srgbClr val="FFCC99"/>
          </a:soli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gn="ctr" eaLnBrk="1" hangingPunct="1">
              <a:buNone/>
            </a:pPr>
            <a:r>
              <a:rPr lang="zh-CN" altLang="en-US" sz="2800" b="1" dirty="0">
                <a:latin typeface="Garamond" panose="02020404030301010803" pitchFamily="18" charset="0"/>
                <a:ea typeface="幼圆" panose="02010509060101010101" pitchFamily="49" charset="-122"/>
              </a:rPr>
              <a:t>校园文化建设 </a:t>
            </a:r>
            <a:endParaRPr lang="zh-CN" altLang="en-US" sz="2800" b="1" dirty="0">
              <a:latin typeface="Garamond" panose="02020404030301010803" pitchFamily="18" charset="0"/>
              <a:ea typeface="幼圆" panose="02010509060101010101" pitchFamily="49" charset="-122"/>
            </a:endParaRPr>
          </a:p>
        </p:txBody>
      </p:sp>
    </p:spTree>
  </p:cSld>
  <p:clrMapOvr>
    <a:masterClrMapping/>
  </p:clrMapOvr>
  <p:transition>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6730" y="731838"/>
            <a:ext cx="8229600" cy="1143000"/>
          </a:xfrm>
        </p:spPr>
        <p:txBody>
          <a:bodyPr/>
          <a:lstStyle/>
          <a:p>
            <a:r>
              <a:rPr lang="zh-CN" altLang="en-US" sz="3200" b="1">
                <a:solidFill>
                  <a:srgbClr val="FFFF00"/>
                </a:solidFill>
                <a:latin typeface="微软雅黑" panose="020B0503020204020204" charset="-122"/>
                <a:ea typeface="微软雅黑" panose="020B0503020204020204" charset="-122"/>
              </a:rPr>
              <a:t>学院发展目标新表述</a:t>
            </a:r>
            <a:endParaRPr lang="zh-CN" altLang="en-US" sz="3200" b="1">
              <a:solidFill>
                <a:srgbClr val="FFFF00"/>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506730" y="1957705"/>
            <a:ext cx="8229600" cy="4525963"/>
          </a:xfrm>
        </p:spPr>
        <p:txBody>
          <a:bodyPr/>
          <a:lstStyle/>
          <a:p>
            <a:pPr latinLnBrk="0">
              <a:lnSpc>
                <a:spcPts val="3980"/>
              </a:lnSpc>
              <a:spcBef>
                <a:spcPts val="0"/>
              </a:spcBef>
            </a:pPr>
            <a:r>
              <a:rPr lang="zh-CN" altLang="en-US" sz="2400" b="1" dirty="0">
                <a:solidFill>
                  <a:schemeClr val="bg1"/>
                </a:solidFill>
                <a:latin typeface="楷体" panose="02010609060101010101" pitchFamily="49" charset="-122"/>
                <a:ea typeface="楷体" panose="02010609060101010101" pitchFamily="49" charset="-122"/>
              </a:rPr>
              <a:t>紧紧围绕南充区域中心城市的建设目标，立足南充、服务四川、辐射西部，</a:t>
            </a:r>
            <a:r>
              <a:rPr lang="zh-CN" altLang="en-US" sz="2400" b="1" dirty="0">
                <a:solidFill>
                  <a:schemeClr val="bg1"/>
                </a:solidFill>
                <a:latin typeface="楷体" panose="02010609060101010101" pitchFamily="49" charset="-122"/>
                <a:ea typeface="楷体" panose="02010609060101010101" pitchFamily="49" charset="-122"/>
                <a:sym typeface="+mn-ea"/>
              </a:rPr>
              <a:t>产教深度融合，校企校地合作，产学研结合，坚持立德树人，着力培养高素质技术技能人才，把学院建设成为创新能力强、综合实力强、人才培养质量高、办学特色鲜明、具有区域引领力的西部一流、国内先进的优质高职院校，为建设应用技术大学打下坚实的基础。</a:t>
            </a:r>
            <a:endParaRPr lang="zh-CN" altLang="en-US" sz="2400" b="1" dirty="0">
              <a:solidFill>
                <a:schemeClr val="bg1"/>
              </a:solidFill>
              <a:latin typeface="楷体" panose="02010609060101010101" pitchFamily="49" charset="-122"/>
              <a:ea typeface="楷体" panose="02010609060101010101" pitchFamily="49" charset="-122"/>
              <a:sym typeface="+mn-ea"/>
            </a:endParaRPr>
          </a:p>
          <a:p>
            <a:endParaRPr lang="zh-CN" altLang="en-US" sz="2400" b="1" dirty="0">
              <a:solidFill>
                <a:schemeClr val="bg1"/>
              </a:solidFill>
              <a:latin typeface="楷体" panose="02010609060101010101" pitchFamily="49" charset="-122"/>
              <a:ea typeface="楷体" panose="02010609060101010101" pitchFamily="49" charset="-122"/>
              <a:sym typeface="+mn-ea"/>
            </a:endParaRPr>
          </a:p>
          <a:p>
            <a:endParaRPr lang="zh-CN" altLang="en-US" sz="2400" b="1" dirty="0">
              <a:solidFill>
                <a:schemeClr val="bg1"/>
              </a:solidFill>
              <a:latin typeface="楷体" panose="02010609060101010101" pitchFamily="49" charset="-122"/>
              <a:ea typeface="楷体" panose="02010609060101010101" pitchFamily="49" charset="-122"/>
              <a:sym typeface="+mn-ea"/>
            </a:endParaRPr>
          </a:p>
          <a:p>
            <a:endParaRPr lang="zh-CN" altLang="en-US" sz="2400" b="1" dirty="0">
              <a:solidFill>
                <a:schemeClr val="bg1"/>
              </a:solidFill>
              <a:latin typeface="楷体" panose="02010609060101010101" pitchFamily="49" charset="-122"/>
              <a:ea typeface="楷体" panose="02010609060101010101" pitchFamily="49" charset="-122"/>
              <a:sym typeface="+mn-ea"/>
            </a:endParaRPr>
          </a:p>
          <a:p>
            <a:endParaRPr lang="zh-CN" altLang="en-US" sz="2400" b="1" dirty="0">
              <a:solidFill>
                <a:schemeClr val="bg1"/>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标题 1"/>
          <p:cNvSpPr>
            <a:spLocks noGrp="1"/>
          </p:cNvSpPr>
          <p:nvPr>
            <p:ph type="title"/>
          </p:nvPr>
        </p:nvSpPr>
        <p:spPr>
          <a:xfrm>
            <a:off x="457200" y="786448"/>
            <a:ext cx="8229600" cy="1143000"/>
          </a:xfrm>
        </p:spPr>
        <p:txBody>
          <a:bodyPr/>
          <a:lstStyle/>
          <a:p>
            <a:r>
              <a:rPr lang="en-US" altLang="zh-CN" sz="2800" b="1">
                <a:solidFill>
                  <a:srgbClr val="FFFF00"/>
                </a:solidFill>
                <a:latin typeface="微软雅黑" panose="020B0503020204020204" charset="-122"/>
                <a:ea typeface="微软雅黑" panose="020B0503020204020204" charset="-122"/>
              </a:rPr>
              <a:t>（二）关于两</a:t>
            </a:r>
            <a:r>
              <a:rPr lang="zh-CN" altLang="en-US" sz="2800" b="1">
                <a:solidFill>
                  <a:srgbClr val="FFFF00"/>
                </a:solidFill>
                <a:latin typeface="微软雅黑" panose="020B0503020204020204" charset="-122"/>
                <a:ea typeface="微软雅黑" panose="020B0503020204020204" charset="-122"/>
              </a:rPr>
              <a:t>手</a:t>
            </a:r>
            <a:r>
              <a:rPr lang="en-US" altLang="zh-CN" sz="2800" b="1">
                <a:solidFill>
                  <a:srgbClr val="FFFF00"/>
                </a:solidFill>
                <a:latin typeface="微软雅黑" panose="020B0503020204020204" charset="-122"/>
                <a:ea typeface="微软雅黑" panose="020B0503020204020204" charset="-122"/>
              </a:rPr>
              <a:t>抓</a:t>
            </a:r>
            <a:r>
              <a:rPr lang="zh-CN" altLang="en-US" sz="2800" b="1">
                <a:solidFill>
                  <a:srgbClr val="FFFF00"/>
                </a:solidFill>
                <a:latin typeface="微软雅黑" panose="020B0503020204020204" charset="-122"/>
                <a:ea typeface="微软雅黑" panose="020B0503020204020204" charset="-122"/>
              </a:rPr>
              <a:t>两</a:t>
            </a:r>
            <a:r>
              <a:rPr lang="en-US" altLang="zh-CN" sz="2800" b="1">
                <a:solidFill>
                  <a:srgbClr val="FFFF00"/>
                </a:solidFill>
                <a:latin typeface="微软雅黑" panose="020B0503020204020204" charset="-122"/>
                <a:ea typeface="微软雅黑" panose="020B0503020204020204" charset="-122"/>
              </a:rPr>
              <a:t>促进</a:t>
            </a:r>
            <a:r>
              <a:rPr lang="zh-CN" altLang="en-US" sz="2800" b="1">
                <a:solidFill>
                  <a:srgbClr val="FFFF00"/>
                </a:solidFill>
                <a:latin typeface="微软雅黑" panose="020B0503020204020204" charset="-122"/>
                <a:ea typeface="微软雅黑" panose="020B0503020204020204" charset="-122"/>
                <a:sym typeface="+mn-ea"/>
              </a:rPr>
              <a:t>（</a:t>
            </a:r>
            <a:r>
              <a:rPr lang="en-US" altLang="zh-CN" sz="2800" b="1">
                <a:solidFill>
                  <a:srgbClr val="FFFF00"/>
                </a:solidFill>
                <a:latin typeface="微软雅黑" panose="020B0503020204020204" charset="-122"/>
                <a:ea typeface="微软雅黑" panose="020B0503020204020204" charset="-122"/>
                <a:sym typeface="+mn-ea"/>
              </a:rPr>
              <a:t>1210</a:t>
            </a:r>
            <a:r>
              <a:rPr lang="zh-CN" altLang="en-US" sz="2800" b="1">
                <a:solidFill>
                  <a:srgbClr val="FFFF00"/>
                </a:solidFill>
                <a:latin typeface="微软雅黑" panose="020B0503020204020204" charset="-122"/>
                <a:ea typeface="微软雅黑" panose="020B0503020204020204" charset="-122"/>
                <a:sym typeface="+mn-ea"/>
              </a:rPr>
              <a:t>中的</a:t>
            </a:r>
            <a:r>
              <a:rPr lang="en-US" altLang="zh-CN" sz="2800" b="1">
                <a:solidFill>
                  <a:srgbClr val="FFFF00"/>
                </a:solidFill>
                <a:latin typeface="微软雅黑" panose="020B0503020204020204" charset="-122"/>
                <a:ea typeface="微软雅黑" panose="020B0503020204020204" charset="-122"/>
                <a:sym typeface="+mn-ea"/>
              </a:rPr>
              <a:t>“2”</a:t>
            </a:r>
            <a:r>
              <a:rPr lang="zh-CN" altLang="en-US" sz="2800" b="1">
                <a:solidFill>
                  <a:srgbClr val="FFFF00"/>
                </a:solidFill>
                <a:latin typeface="微软雅黑" panose="020B0503020204020204" charset="-122"/>
                <a:ea typeface="微软雅黑" panose="020B0503020204020204" charset="-122"/>
                <a:sym typeface="+mn-ea"/>
              </a:rPr>
              <a:t>）</a:t>
            </a:r>
            <a:endParaRPr lang="zh-CN" altLang="en-US" sz="2800" smtClean="0"/>
          </a:p>
        </p:txBody>
      </p:sp>
      <p:sp>
        <p:nvSpPr>
          <p:cNvPr id="91138" name="内容占位符 2"/>
          <p:cNvSpPr>
            <a:spLocks noGrp="1"/>
          </p:cNvSpPr>
          <p:nvPr>
            <p:ph idx="1"/>
          </p:nvPr>
        </p:nvSpPr>
        <p:spPr>
          <a:xfrm>
            <a:off x="1062990" y="1698625"/>
            <a:ext cx="7386955" cy="4526280"/>
          </a:xfrm>
        </p:spPr>
        <p:txBody>
          <a:bodyPr/>
          <a:lstStyle/>
          <a:p>
            <a:pPr marL="0" indent="0" latinLnBrk="0">
              <a:lnSpc>
                <a:spcPts val="3800"/>
              </a:lnSpc>
              <a:spcBef>
                <a:spcPts val="0"/>
              </a:spcBef>
              <a:buNone/>
            </a:pPr>
            <a:endParaRPr lang="zh-CN" altLang="en-US" b="1" dirty="0">
              <a:solidFill>
                <a:schemeClr val="bg1"/>
              </a:solidFill>
            </a:endParaRPr>
          </a:p>
          <a:p>
            <a:pPr latinLnBrk="0">
              <a:lnSpc>
                <a:spcPts val="5000"/>
              </a:lnSpc>
              <a:spcBef>
                <a:spcPts val="0"/>
              </a:spcBef>
            </a:pPr>
            <a:r>
              <a:rPr lang="zh-CN" altLang="en-US" sz="2800" b="1" dirty="0">
                <a:solidFill>
                  <a:schemeClr val="bg1"/>
                </a:solidFill>
                <a:latin typeface="楷体" panose="02010609060101010101" pitchFamily="49" charset="-122"/>
                <a:ea typeface="楷体" panose="02010609060101010101" pitchFamily="49" charset="-122"/>
                <a:sym typeface="+mn-ea"/>
              </a:rPr>
              <a:t>一手抓内涵建设，促进办学质量的提升；</a:t>
            </a:r>
            <a:endParaRPr lang="zh-CN" altLang="en-US" sz="2800" b="1" dirty="0">
              <a:solidFill>
                <a:schemeClr val="bg1"/>
              </a:solidFill>
              <a:latin typeface="楷体" panose="02010609060101010101" pitchFamily="49" charset="-122"/>
              <a:ea typeface="楷体" panose="02010609060101010101" pitchFamily="49" charset="-122"/>
            </a:endParaRPr>
          </a:p>
          <a:p>
            <a:pPr latinLnBrk="0">
              <a:lnSpc>
                <a:spcPts val="5000"/>
              </a:lnSpc>
              <a:spcBef>
                <a:spcPts val="0"/>
              </a:spcBef>
            </a:pPr>
            <a:r>
              <a:rPr lang="zh-CN" altLang="en-US" sz="2800" b="1" dirty="0">
                <a:solidFill>
                  <a:schemeClr val="bg1"/>
                </a:solidFill>
                <a:latin typeface="楷体" panose="02010609060101010101" pitchFamily="49" charset="-122"/>
                <a:ea typeface="楷体" panose="02010609060101010101" pitchFamily="49" charset="-122"/>
                <a:sym typeface="+mn-ea"/>
              </a:rPr>
              <a:t>一手抓条件建设，促进办学条件的改善。</a:t>
            </a:r>
            <a:endParaRPr lang="zh-CN" altLang="en-US" sz="2800" b="1" dirty="0">
              <a:solidFill>
                <a:schemeClr val="bg1"/>
              </a:solidFill>
              <a:latin typeface="楷体" panose="02010609060101010101" pitchFamily="49" charset="-122"/>
              <a:ea typeface="楷体" panose="02010609060101010101" pitchFamily="49" charset="-122"/>
            </a:endParaRPr>
          </a:p>
          <a:p>
            <a:pPr latinLnBrk="0">
              <a:lnSpc>
                <a:spcPts val="4360"/>
              </a:lnSpc>
            </a:pPr>
            <a:endParaRPr lang="zh-CN" altLang="en-US" sz="2800" dirty="0" smtClean="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2445" y="703898"/>
            <a:ext cx="8229600" cy="1143000"/>
          </a:xfrm>
        </p:spPr>
        <p:txBody>
          <a:bodyPr/>
          <a:lstStyle/>
          <a:p>
            <a:r>
              <a:rPr lang="en-US" altLang="zh-CN" sz="2800" b="1">
                <a:solidFill>
                  <a:srgbClr val="FFFF00"/>
                </a:solidFill>
                <a:latin typeface="微软雅黑" panose="020B0503020204020204" charset="-122"/>
                <a:ea typeface="微软雅黑" panose="020B0503020204020204" charset="-122"/>
                <a:sym typeface="+mn-ea"/>
              </a:rPr>
              <a:t>（二）关于</a:t>
            </a:r>
            <a:r>
              <a:rPr lang="zh-CN" altLang="en-US" sz="2800" b="1">
                <a:solidFill>
                  <a:srgbClr val="FFFF00"/>
                </a:solidFill>
                <a:latin typeface="微软雅黑" panose="020B0503020204020204" charset="-122"/>
                <a:ea typeface="微软雅黑" panose="020B0503020204020204" charset="-122"/>
                <a:sym typeface="+mn-ea"/>
              </a:rPr>
              <a:t>十大行动计划（</a:t>
            </a:r>
            <a:r>
              <a:rPr lang="en-US" altLang="zh-CN" sz="2800" b="1">
                <a:solidFill>
                  <a:srgbClr val="FFFF00"/>
                </a:solidFill>
                <a:latin typeface="微软雅黑" panose="020B0503020204020204" charset="-122"/>
                <a:ea typeface="微软雅黑" panose="020B0503020204020204" charset="-122"/>
                <a:sym typeface="+mn-ea"/>
              </a:rPr>
              <a:t>1210</a:t>
            </a:r>
            <a:r>
              <a:rPr lang="zh-CN" altLang="en-US" sz="2800" b="1">
                <a:solidFill>
                  <a:srgbClr val="FFFF00"/>
                </a:solidFill>
                <a:latin typeface="微软雅黑" panose="020B0503020204020204" charset="-122"/>
                <a:ea typeface="微软雅黑" panose="020B0503020204020204" charset="-122"/>
                <a:sym typeface="+mn-ea"/>
              </a:rPr>
              <a:t>中的</a:t>
            </a:r>
            <a:r>
              <a:rPr lang="en-US" altLang="zh-CN" sz="2800" b="1">
                <a:solidFill>
                  <a:srgbClr val="FFFF00"/>
                </a:solidFill>
                <a:latin typeface="微软雅黑" panose="020B0503020204020204" charset="-122"/>
                <a:ea typeface="微软雅黑" panose="020B0503020204020204" charset="-122"/>
                <a:sym typeface="+mn-ea"/>
              </a:rPr>
              <a:t>“10”</a:t>
            </a:r>
            <a:r>
              <a:rPr lang="zh-CN" altLang="en-US" sz="2800" b="1">
                <a:solidFill>
                  <a:srgbClr val="FFFF00"/>
                </a:solidFill>
                <a:latin typeface="微软雅黑" panose="020B0503020204020204" charset="-122"/>
                <a:ea typeface="微软雅黑" panose="020B0503020204020204" charset="-122"/>
                <a:sym typeface="+mn-ea"/>
              </a:rPr>
              <a:t>）</a:t>
            </a:r>
            <a:endParaRPr lang="zh-CN" altLang="en-US" sz="2800"/>
          </a:p>
        </p:txBody>
      </p:sp>
      <p:sp>
        <p:nvSpPr>
          <p:cNvPr id="3" name="内容占位符 2"/>
          <p:cNvSpPr>
            <a:spLocks noGrp="1"/>
          </p:cNvSpPr>
          <p:nvPr>
            <p:ph idx="1"/>
          </p:nvPr>
        </p:nvSpPr>
        <p:spPr>
          <a:xfrm>
            <a:off x="2699792" y="1700808"/>
            <a:ext cx="3241025" cy="4526280"/>
          </a:xfrm>
        </p:spPr>
        <p:style>
          <a:lnRef idx="1">
            <a:schemeClr val="accent5"/>
          </a:lnRef>
          <a:fillRef idx="3">
            <a:schemeClr val="accent5"/>
          </a:fillRef>
          <a:effectRef idx="2">
            <a:schemeClr val="accent5"/>
          </a:effectRef>
          <a:fontRef idx="minor">
            <a:schemeClr val="lt1"/>
          </a:fontRef>
        </p:style>
        <p:txBody>
          <a:bodyPr/>
          <a:lstStyle/>
          <a:p>
            <a:r>
              <a:rPr lang="zh-CN" altLang="en-US" sz="2400" b="1" dirty="0">
                <a:solidFill>
                  <a:srgbClr val="FF0000"/>
                </a:solidFill>
                <a:latin typeface="楷体" panose="02010609060101010101" pitchFamily="49" charset="-122"/>
                <a:ea typeface="楷体" panose="02010609060101010101" pitchFamily="49" charset="-122"/>
              </a:rPr>
              <a:t>一流师资建设计划</a:t>
            </a:r>
            <a:endParaRPr lang="zh-CN" altLang="en-US" sz="2400" b="1" dirty="0">
              <a:solidFill>
                <a:srgbClr val="FF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楷体" panose="02010609060101010101" pitchFamily="49" charset="-122"/>
                <a:ea typeface="楷体" panose="02010609060101010101" pitchFamily="49" charset="-122"/>
              </a:rPr>
              <a:t>一流专业建设计划</a:t>
            </a:r>
            <a:endParaRPr lang="zh-CN" altLang="en-US" sz="2400" b="1" dirty="0">
              <a:solidFill>
                <a:srgbClr val="FF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楷体" panose="02010609060101010101" pitchFamily="49" charset="-122"/>
                <a:ea typeface="楷体" panose="02010609060101010101" pitchFamily="49" charset="-122"/>
              </a:rPr>
              <a:t>一流课程建设计划</a:t>
            </a:r>
            <a:endParaRPr lang="zh-CN" altLang="en-US" sz="2400" b="1" dirty="0">
              <a:solidFill>
                <a:srgbClr val="FF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楷体" panose="02010609060101010101" pitchFamily="49" charset="-122"/>
                <a:ea typeface="楷体" panose="02010609060101010101" pitchFamily="49" charset="-122"/>
                <a:sym typeface="+mn-ea"/>
              </a:rPr>
              <a:t>实训条件改善计划</a:t>
            </a:r>
            <a:endParaRPr lang="zh-CN" altLang="en-US" sz="2400" b="1" dirty="0">
              <a:solidFill>
                <a:srgbClr val="FF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楷体" panose="02010609060101010101" pitchFamily="49" charset="-122"/>
                <a:ea typeface="楷体" panose="02010609060101010101" pitchFamily="49" charset="-122"/>
              </a:rPr>
              <a:t>科研服务提升计划</a:t>
            </a:r>
            <a:endParaRPr lang="zh-CN" altLang="en-US" sz="2400" b="1" dirty="0">
              <a:solidFill>
                <a:srgbClr val="FF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楷体" panose="02010609060101010101" pitchFamily="49" charset="-122"/>
                <a:ea typeface="楷体" panose="02010609060101010101" pitchFamily="49" charset="-122"/>
              </a:rPr>
              <a:t>国际交流推进计划</a:t>
            </a:r>
            <a:endParaRPr lang="zh-CN" altLang="en-US" sz="2400" b="1" dirty="0">
              <a:solidFill>
                <a:srgbClr val="FF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楷体" panose="02010609060101010101" pitchFamily="49" charset="-122"/>
                <a:ea typeface="楷体" panose="02010609060101010101" pitchFamily="49" charset="-122"/>
              </a:rPr>
              <a:t>智慧校园建设计划</a:t>
            </a:r>
            <a:endParaRPr lang="zh-CN" altLang="en-US" sz="2400" b="1" dirty="0">
              <a:solidFill>
                <a:srgbClr val="FF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楷体" panose="02010609060101010101" pitchFamily="49" charset="-122"/>
                <a:ea typeface="楷体" panose="02010609060101010101" pitchFamily="49" charset="-122"/>
              </a:rPr>
              <a:t>美丽校园建设计划</a:t>
            </a:r>
            <a:endParaRPr lang="zh-CN" altLang="en-US" sz="2400" b="1" dirty="0">
              <a:solidFill>
                <a:srgbClr val="FF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楷体" panose="02010609060101010101" pitchFamily="49" charset="-122"/>
                <a:ea typeface="楷体" panose="02010609060101010101" pitchFamily="49" charset="-122"/>
              </a:rPr>
              <a:t>文化校园建设计划</a:t>
            </a:r>
            <a:endParaRPr lang="zh-CN" altLang="en-US" sz="2400" b="1" dirty="0">
              <a:solidFill>
                <a:srgbClr val="FF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楷体" panose="02010609060101010101" pitchFamily="49" charset="-122"/>
                <a:ea typeface="楷体" panose="02010609060101010101" pitchFamily="49" charset="-122"/>
              </a:rPr>
              <a:t>治校水平提升计划</a:t>
            </a:r>
            <a:endParaRPr lang="zh-CN" altLang="en-US" sz="2400" b="1" dirty="0">
              <a:solidFill>
                <a:srgbClr val="FF0000"/>
              </a:solidFill>
              <a:latin typeface="楷体" panose="02010609060101010101" pitchFamily="49" charset="-122"/>
              <a:ea typeface="楷体" panose="02010609060101010101" pitchFamily="49" charset="-122"/>
            </a:endParaRPr>
          </a:p>
          <a:p>
            <a:endParaRPr lang="zh-CN" altLang="en-US" sz="2400" b="1" dirty="0">
              <a:solidFill>
                <a:schemeClr val="bg1"/>
              </a:solidFill>
              <a:latin typeface="楷体" panose="02010609060101010101" pitchFamily="49" charset="-122"/>
              <a:ea typeface="楷体" panose="02010609060101010101" pitchFamily="49" charset="-122"/>
            </a:endParaRPr>
          </a:p>
          <a:p>
            <a:pPr marL="0" indent="0">
              <a:buNone/>
            </a:pPr>
            <a:endParaRPr lang="zh-CN" altLang="en-US" sz="2400" b="1" dirty="0">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66562" name="标题 1"/>
          <p:cNvSpPr>
            <a:spLocks noGrp="1"/>
          </p:cNvSpPr>
          <p:nvPr>
            <p:ph type="title"/>
          </p:nvPr>
        </p:nvSpPr>
        <p:spPr/>
        <p:txBody>
          <a:bodyPr/>
          <a:lstStyle/>
          <a:p>
            <a:endParaRPr lang="zh-CN" altLang="en-US" smtClean="0"/>
          </a:p>
        </p:txBody>
      </p:sp>
      <p:sp>
        <p:nvSpPr>
          <p:cNvPr id="66563" name="内容占位符 2"/>
          <p:cNvSpPr>
            <a:spLocks noGrp="1"/>
          </p:cNvSpPr>
          <p:nvPr>
            <p:ph idx="1"/>
          </p:nvPr>
        </p:nvSpPr>
        <p:spPr>
          <a:xfrm>
            <a:off x="611188" y="1722120"/>
            <a:ext cx="8229600" cy="4525963"/>
          </a:xfrm>
        </p:spPr>
        <p:txBody>
          <a:bodyPr/>
          <a:lstStyle/>
          <a:p>
            <a:pPr>
              <a:buFontTx/>
              <a:buNone/>
            </a:pPr>
            <a:r>
              <a:rPr lang="en-US" altLang="zh-CN" sz="2400" b="1" smtClean="0">
                <a:solidFill>
                  <a:srgbClr val="33FF8F"/>
                </a:solidFill>
                <a:latin typeface="黑体" panose="02010609060101010101" pitchFamily="49" charset="-122"/>
                <a:ea typeface="黑体" panose="02010609060101010101" pitchFamily="49" charset="-122"/>
              </a:rPr>
              <a:t>  </a:t>
            </a:r>
            <a:r>
              <a:rPr lang="zh-CN" altLang="zh-CN" sz="2400" b="1" smtClean="0">
                <a:solidFill>
                  <a:srgbClr val="33FF8F"/>
                </a:solidFill>
                <a:latin typeface="黑体" panose="02010609060101010101" pitchFamily="49" charset="-122"/>
                <a:ea typeface="黑体" panose="02010609060101010101" pitchFamily="49" charset="-122"/>
              </a:rPr>
              <a:t>申优重点建设任务之一：双师型教师队伍建设</a:t>
            </a:r>
            <a:endParaRPr lang="zh-CN" altLang="zh-CN" sz="2400" b="1" smtClean="0">
              <a:solidFill>
                <a:srgbClr val="33FF8F"/>
              </a:solidFill>
              <a:latin typeface="黑体" panose="02010609060101010101" pitchFamily="49" charset="-122"/>
              <a:ea typeface="黑体" panose="02010609060101010101" pitchFamily="49" charset="-122"/>
            </a:endParaRPr>
          </a:p>
          <a:p>
            <a:pPr>
              <a:lnSpc>
                <a:spcPts val="3600"/>
              </a:lnSpc>
            </a:pPr>
            <a:r>
              <a:rPr lang="zh-CN" altLang="en-US" sz="2400" b="1" smtClean="0">
                <a:solidFill>
                  <a:schemeClr val="bg1"/>
                </a:solidFill>
                <a:latin typeface="楷体" panose="02010609060101010101" pitchFamily="49" charset="-122"/>
                <a:ea typeface="楷体" panose="02010609060101010101" pitchFamily="49" charset="-122"/>
              </a:rPr>
              <a:t>目标：</a:t>
            </a:r>
            <a:r>
              <a:rPr lang="zh-CN" altLang="zh-CN" sz="2400" b="1" smtClean="0">
                <a:solidFill>
                  <a:schemeClr val="bg1"/>
                </a:solidFill>
                <a:latin typeface="楷体" panose="02010609060101010101" pitchFamily="49" charset="-122"/>
                <a:ea typeface="楷体" panose="02010609060101010101" pitchFamily="49" charset="-122"/>
              </a:rPr>
              <a:t>大力提升教师专业技能、实践教学、信息技术应用和教学研究</a:t>
            </a:r>
            <a:r>
              <a:rPr lang="zh-CN" altLang="zh-CN" sz="2400" b="1" smtClean="0">
                <a:solidFill>
                  <a:srgbClr val="33FF8F"/>
                </a:solidFill>
                <a:latin typeface="楷体" panose="02010609060101010101" pitchFamily="49" charset="-122"/>
                <a:ea typeface="楷体" panose="02010609060101010101" pitchFamily="49" charset="-122"/>
              </a:rPr>
              <a:t>能力</a:t>
            </a:r>
            <a:r>
              <a:rPr lang="zh-CN" altLang="en-US" sz="2400" b="1" smtClean="0">
                <a:solidFill>
                  <a:srgbClr val="33FF8F"/>
                </a:solidFill>
                <a:latin typeface="楷体" panose="02010609060101010101" pitchFamily="49" charset="-122"/>
                <a:ea typeface="楷体" panose="02010609060101010101" pitchFamily="49" charset="-122"/>
              </a:rPr>
              <a:t>（四个能力）</a:t>
            </a:r>
            <a:r>
              <a:rPr lang="zh-CN" altLang="en-US" sz="2400" b="1" smtClean="0">
                <a:solidFill>
                  <a:schemeClr val="bg1"/>
                </a:solidFill>
                <a:latin typeface="楷体" panose="02010609060101010101" pitchFamily="49" charset="-122"/>
                <a:ea typeface="楷体" panose="02010609060101010101" pitchFamily="49" charset="-122"/>
              </a:rPr>
              <a:t>；</a:t>
            </a:r>
            <a:r>
              <a:rPr lang="zh-CN" altLang="zh-CN" sz="2400" b="1" smtClean="0">
                <a:solidFill>
                  <a:schemeClr val="bg1"/>
                </a:solidFill>
                <a:latin typeface="楷体" panose="02010609060101010101" pitchFamily="49" charset="-122"/>
                <a:ea typeface="楷体" panose="02010609060101010101" pitchFamily="49" charset="-122"/>
              </a:rPr>
              <a:t>提高“双师型”教师</a:t>
            </a:r>
            <a:r>
              <a:rPr lang="zh-CN" altLang="zh-CN" sz="2400" b="1" smtClean="0">
                <a:solidFill>
                  <a:srgbClr val="33FF8F"/>
                </a:solidFill>
                <a:latin typeface="楷体" panose="02010609060101010101" pitchFamily="49" charset="-122"/>
                <a:ea typeface="楷体" panose="02010609060101010101" pitchFamily="49" charset="-122"/>
              </a:rPr>
              <a:t>比例</a:t>
            </a:r>
            <a:r>
              <a:rPr lang="zh-CN" altLang="en-US" sz="2400" b="1" smtClean="0">
                <a:solidFill>
                  <a:srgbClr val="FFFF00"/>
                </a:solidFill>
                <a:latin typeface="楷体" panose="02010609060101010101" pitchFamily="49" charset="-122"/>
                <a:ea typeface="楷体" panose="02010609060101010101" pitchFamily="49" charset="-122"/>
              </a:rPr>
              <a:t>；</a:t>
            </a:r>
            <a:r>
              <a:rPr lang="zh-CN" altLang="zh-CN" sz="2400" b="1" smtClean="0">
                <a:solidFill>
                  <a:schemeClr val="bg1"/>
                </a:solidFill>
                <a:latin typeface="楷体" panose="02010609060101010101" pitchFamily="49" charset="-122"/>
                <a:ea typeface="楷体" panose="02010609060101010101" pitchFamily="49" charset="-122"/>
              </a:rPr>
              <a:t>培养造就一批社会知名度高、行业影响力大的</a:t>
            </a:r>
            <a:r>
              <a:rPr lang="zh-CN" altLang="zh-CN" sz="2400" b="1" smtClean="0">
                <a:solidFill>
                  <a:srgbClr val="33FF8F"/>
                </a:solidFill>
                <a:latin typeface="楷体" panose="02010609060101010101" pitchFamily="49" charset="-122"/>
                <a:ea typeface="楷体" panose="02010609060101010101" pitchFamily="49" charset="-122"/>
              </a:rPr>
              <a:t>教学名师</a:t>
            </a:r>
            <a:r>
              <a:rPr lang="zh-CN" altLang="zh-CN" sz="2400" b="1" smtClean="0">
                <a:solidFill>
                  <a:schemeClr val="bg1"/>
                </a:solidFill>
                <a:latin typeface="楷体" panose="02010609060101010101" pitchFamily="49" charset="-122"/>
                <a:ea typeface="楷体" panose="02010609060101010101" pitchFamily="49" charset="-122"/>
              </a:rPr>
              <a:t>和</a:t>
            </a:r>
            <a:r>
              <a:rPr lang="zh-CN" altLang="zh-CN" sz="2400" b="1" smtClean="0">
                <a:solidFill>
                  <a:srgbClr val="33FF8F"/>
                </a:solidFill>
                <a:latin typeface="楷体" panose="02010609060101010101" pitchFamily="49" charset="-122"/>
                <a:ea typeface="楷体" panose="02010609060101010101" pitchFamily="49" charset="-122"/>
              </a:rPr>
              <a:t>专业带头人</a:t>
            </a:r>
            <a:r>
              <a:rPr lang="zh-CN" altLang="zh-CN" sz="2400" b="1" smtClean="0">
                <a:solidFill>
                  <a:schemeClr val="bg1"/>
                </a:solidFill>
                <a:latin typeface="楷体" panose="02010609060101010101" pitchFamily="49" charset="-122"/>
                <a:ea typeface="楷体" panose="02010609060101010101" pitchFamily="49" charset="-122"/>
              </a:rPr>
              <a:t>，建成一支在行业有影响力的“双师型”师资队伍。</a:t>
            </a:r>
            <a:endParaRPr lang="zh-CN" altLang="zh-CN" sz="2400" b="1" smtClean="0">
              <a:solidFill>
                <a:schemeClr val="bg1"/>
              </a:solidFill>
              <a:latin typeface="楷体" panose="02010609060101010101" pitchFamily="49" charset="-122"/>
              <a:ea typeface="楷体" panose="02010609060101010101" pitchFamily="49" charset="-122"/>
            </a:endParaRPr>
          </a:p>
          <a:p>
            <a:pPr>
              <a:lnSpc>
                <a:spcPts val="3600"/>
              </a:lnSpc>
            </a:pPr>
            <a:r>
              <a:rPr lang="zh-CN" altLang="en-US" sz="2400" b="1" smtClean="0">
                <a:solidFill>
                  <a:schemeClr val="bg1"/>
                </a:solidFill>
                <a:latin typeface="楷体" panose="02010609060101010101" pitchFamily="49" charset="-122"/>
                <a:ea typeface="楷体" panose="02010609060101010101" pitchFamily="49" charset="-122"/>
              </a:rPr>
              <a:t>措施：</a:t>
            </a:r>
            <a:r>
              <a:rPr lang="zh-CN" altLang="zh-CN" sz="2400" b="1" smtClean="0">
                <a:solidFill>
                  <a:schemeClr val="bg1"/>
                </a:solidFill>
                <a:latin typeface="楷体" panose="02010609060101010101" pitchFamily="49" charset="-122"/>
                <a:ea typeface="楷体" panose="02010609060101010101" pitchFamily="49" charset="-122"/>
              </a:rPr>
              <a:t>积极探索“双师型”教师队伍培养模式</a:t>
            </a:r>
            <a:r>
              <a:rPr lang="zh-CN" altLang="en-US" sz="2400" b="1" smtClean="0">
                <a:solidFill>
                  <a:schemeClr val="bg1"/>
                </a:solidFill>
                <a:latin typeface="楷体" panose="02010609060101010101" pitchFamily="49" charset="-122"/>
                <a:ea typeface="楷体" panose="02010609060101010101" pitchFamily="49" charset="-122"/>
              </a:rPr>
              <a:t>，</a:t>
            </a:r>
            <a:r>
              <a:rPr lang="zh-CN" altLang="zh-CN" sz="2400" b="1" smtClean="0">
                <a:solidFill>
                  <a:schemeClr val="bg1"/>
                </a:solidFill>
                <a:latin typeface="楷体" panose="02010609060101010101" pitchFamily="49" charset="-122"/>
                <a:ea typeface="楷体" panose="02010609060101010101" pitchFamily="49" charset="-122"/>
              </a:rPr>
              <a:t>推进与大中型企业共建“双师型”</a:t>
            </a:r>
            <a:r>
              <a:rPr lang="zh-CN" altLang="zh-CN" sz="2400" b="1" smtClean="0">
                <a:solidFill>
                  <a:srgbClr val="33FF8F"/>
                </a:solidFill>
                <a:latin typeface="楷体" panose="02010609060101010101" pitchFamily="49" charset="-122"/>
                <a:ea typeface="楷体" panose="02010609060101010101" pitchFamily="49" charset="-122"/>
              </a:rPr>
              <a:t>教师培养培训基地</a:t>
            </a:r>
            <a:r>
              <a:rPr lang="zh-CN" altLang="en-US" sz="2400" b="1" smtClean="0">
                <a:solidFill>
                  <a:srgbClr val="33FF8F"/>
                </a:solidFill>
                <a:latin typeface="楷体" panose="02010609060101010101" pitchFamily="49" charset="-122"/>
                <a:ea typeface="楷体" panose="02010609060101010101" pitchFamily="49" charset="-122"/>
              </a:rPr>
              <a:t>。</a:t>
            </a:r>
            <a:endParaRPr lang="zh-CN" altLang="en-US" sz="2400" b="1" smtClean="0">
              <a:solidFill>
                <a:srgbClr val="33FF8F"/>
              </a:solidFill>
              <a:latin typeface="楷体" panose="02010609060101010101" pitchFamily="49" charset="-122"/>
              <a:ea typeface="楷体" panose="02010609060101010101" pitchFamily="49" charset="-122"/>
            </a:endParaRPr>
          </a:p>
          <a:p>
            <a:pPr>
              <a:lnSpc>
                <a:spcPts val="3600"/>
              </a:lnSpc>
            </a:pPr>
            <a:endParaRPr lang="zh-CN" altLang="en-US" smtClean="0"/>
          </a:p>
        </p:txBody>
      </p:sp>
      <p:sp>
        <p:nvSpPr>
          <p:cNvPr id="2" name="标题 1"/>
          <p:cNvSpPr>
            <a:spLocks noGrp="1"/>
          </p:cNvSpPr>
          <p:nvPr/>
        </p:nvSpPr>
        <p:spPr>
          <a:xfrm>
            <a:off x="457200" y="841375"/>
            <a:ext cx="8229600" cy="615315"/>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br>
              <a:rPr lang="en-US" altLang="zh-CN" sz="3200" b="1">
                <a:solidFill>
                  <a:srgbClr val="FFFF00"/>
                </a:solidFill>
                <a:latin typeface="微软雅黑" panose="020B0503020204020204" charset="-122"/>
                <a:ea typeface="微软雅黑" panose="020B0503020204020204" charset="-122"/>
              </a:rPr>
            </a:br>
            <a:r>
              <a:rPr lang="en-US" altLang="zh-CN" sz="3200" b="1">
                <a:solidFill>
                  <a:srgbClr val="FFFF00"/>
                </a:solidFill>
                <a:latin typeface="微软雅黑" panose="020B0503020204020204" charset="-122"/>
                <a:ea typeface="微软雅黑" panose="020B0503020204020204" charset="-122"/>
              </a:rPr>
              <a:t>1.  </a:t>
            </a:r>
            <a:r>
              <a:rPr lang="zh-CN" altLang="en-US" sz="3200" b="1">
                <a:solidFill>
                  <a:srgbClr val="FFFF00"/>
                </a:solidFill>
                <a:latin typeface="微软雅黑" panose="020B0503020204020204" charset="-122"/>
                <a:ea typeface="微软雅黑" panose="020B0503020204020204" charset="-122"/>
                <a:sym typeface="+mn-ea"/>
              </a:rPr>
              <a:t>一流师资建设计划</a:t>
            </a:r>
            <a:br>
              <a:rPr lang="zh-CN" altLang="en-US" sz="3200" b="1">
                <a:solidFill>
                  <a:srgbClr val="FFFF00"/>
                </a:solidFill>
                <a:latin typeface="微软雅黑" panose="020B0503020204020204" charset="-122"/>
                <a:ea typeface="微软雅黑" panose="020B0503020204020204" charset="-122"/>
              </a:rPr>
            </a:br>
            <a:endParaRPr lang="zh-CN" altLang="en-US" sz="3200" b="1">
              <a:solidFill>
                <a:srgbClr val="FFFF00"/>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标题 1"/>
          <p:cNvSpPr>
            <a:spLocks noGrp="1"/>
          </p:cNvSpPr>
          <p:nvPr>
            <p:ph type="title"/>
          </p:nvPr>
        </p:nvSpPr>
        <p:spPr/>
        <p:txBody>
          <a:bodyPr/>
          <a:lstStyle/>
          <a:p>
            <a:endParaRPr lang="zh-CN" altLang="en-US" smtClean="0"/>
          </a:p>
        </p:txBody>
      </p:sp>
      <p:sp>
        <p:nvSpPr>
          <p:cNvPr id="28674" name="内容占位符 2"/>
          <p:cNvSpPr>
            <a:spLocks noGrp="1"/>
          </p:cNvSpPr>
          <p:nvPr>
            <p:ph idx="1"/>
          </p:nvPr>
        </p:nvSpPr>
        <p:spPr>
          <a:xfrm>
            <a:off x="539552" y="764704"/>
            <a:ext cx="8229600" cy="4525962"/>
          </a:xfrm>
        </p:spPr>
        <p:txBody>
          <a:bodyPr/>
          <a:lstStyle/>
          <a:p>
            <a:pPr>
              <a:buFontTx/>
              <a:buNone/>
            </a:pPr>
            <a:r>
              <a:rPr lang="en-US" altLang="zh-CN" sz="2800" b="1" dirty="0" smtClean="0">
                <a:solidFill>
                  <a:srgbClr val="FFFF00"/>
                </a:solidFill>
              </a:rPr>
              <a:t>   3.</a:t>
            </a:r>
            <a:r>
              <a:rPr lang="zh-CN" altLang="en-US" sz="2800" b="1" dirty="0" smtClean="0">
                <a:solidFill>
                  <a:srgbClr val="FFFF00"/>
                </a:solidFill>
              </a:rPr>
              <a:t>全国高职院校创新发展影响力排行榜</a:t>
            </a:r>
            <a:endParaRPr lang="en-US" altLang="zh-CN" sz="2800" b="1" dirty="0" smtClean="0">
              <a:solidFill>
                <a:srgbClr val="FFFF00"/>
              </a:solidFill>
            </a:endParaRPr>
          </a:p>
          <a:p>
            <a:pPr>
              <a:buFontTx/>
              <a:buNone/>
            </a:pPr>
            <a:endParaRPr lang="en-US" altLang="zh-CN" sz="2800" b="1" u="sng" dirty="0" smtClean="0">
              <a:solidFill>
                <a:schemeClr val="bg1"/>
              </a:solidFill>
            </a:endParaRPr>
          </a:p>
          <a:p>
            <a:pPr>
              <a:lnSpc>
                <a:spcPts val="2600"/>
              </a:lnSpc>
            </a:pPr>
            <a:r>
              <a:rPr lang="zh-CN" altLang="en-US" sz="2000" b="1" dirty="0" smtClean="0">
                <a:solidFill>
                  <a:schemeClr val="bg1"/>
                </a:solidFill>
              </a:rPr>
              <a:t>近年来，四川高等职业教育取得长足进步，在</a:t>
            </a:r>
            <a:r>
              <a:rPr lang="zh-CN" altLang="en-US" sz="2000" b="1" dirty="0" smtClean="0">
                <a:solidFill>
                  <a:srgbClr val="33FF8F"/>
                </a:solidFill>
              </a:rPr>
              <a:t>专利创新、技能人才培养、网络影响力</a:t>
            </a:r>
            <a:r>
              <a:rPr lang="zh-CN" altLang="en-US" sz="2000" b="1" dirty="0" smtClean="0">
                <a:solidFill>
                  <a:schemeClr val="bg1"/>
                </a:solidFill>
              </a:rPr>
              <a:t>等方面表现突出。四川共</a:t>
            </a:r>
            <a:r>
              <a:rPr lang="en-US" altLang="zh-CN" sz="2000" b="1" dirty="0" smtClean="0">
                <a:solidFill>
                  <a:srgbClr val="33FF8F"/>
                </a:solidFill>
              </a:rPr>
              <a:t>55</a:t>
            </a:r>
            <a:r>
              <a:rPr lang="zh-CN" altLang="en-US" sz="2000" b="1" dirty="0" smtClean="0">
                <a:solidFill>
                  <a:schemeClr val="bg1"/>
                </a:solidFill>
              </a:rPr>
              <a:t>所高校上榜，包括四川国际标榜职业学院等</a:t>
            </a:r>
            <a:r>
              <a:rPr lang="en-US" altLang="zh-CN" sz="2000" b="1" dirty="0" smtClean="0">
                <a:solidFill>
                  <a:schemeClr val="bg1"/>
                </a:solidFill>
              </a:rPr>
              <a:t>5</a:t>
            </a:r>
            <a:r>
              <a:rPr lang="zh-CN" altLang="en-US" sz="2000" b="1" dirty="0" smtClean="0">
                <a:solidFill>
                  <a:schemeClr val="bg1"/>
                </a:solidFill>
              </a:rPr>
              <a:t>所高职院校位列全国高职院校创新发展影响力排行榜</a:t>
            </a:r>
            <a:r>
              <a:rPr lang="en-US" altLang="zh-CN" sz="2000" b="1" dirty="0" smtClean="0">
                <a:solidFill>
                  <a:schemeClr val="bg1"/>
                </a:solidFill>
              </a:rPr>
              <a:t>Top200</a:t>
            </a:r>
            <a:r>
              <a:rPr lang="zh-CN" altLang="en-US" sz="2000" b="1" dirty="0" smtClean="0">
                <a:solidFill>
                  <a:schemeClr val="bg1"/>
                </a:solidFill>
              </a:rPr>
              <a:t>。</a:t>
            </a:r>
            <a:endParaRPr lang="en-US" altLang="zh-CN" sz="2000" b="1" dirty="0" smtClean="0">
              <a:solidFill>
                <a:schemeClr val="bg1"/>
              </a:solidFill>
            </a:endParaRPr>
          </a:p>
          <a:p>
            <a:pPr>
              <a:lnSpc>
                <a:spcPts val="2600"/>
              </a:lnSpc>
            </a:pPr>
            <a:r>
              <a:rPr lang="zh-CN" altLang="en-US" sz="2000" b="1" dirty="0" smtClean="0">
                <a:solidFill>
                  <a:schemeClr val="bg1"/>
                </a:solidFill>
              </a:rPr>
              <a:t>中国高职院校创新发展影响力排名是一项综合排名，以产出为导向，进行多目标属性的大系统综合比较与评价。</a:t>
            </a:r>
            <a:endParaRPr lang="en-US" altLang="zh-CN" sz="2000" b="1" dirty="0" smtClean="0">
              <a:solidFill>
                <a:schemeClr val="bg1"/>
              </a:solidFill>
            </a:endParaRPr>
          </a:p>
          <a:p>
            <a:pPr>
              <a:lnSpc>
                <a:spcPts val="2600"/>
              </a:lnSpc>
            </a:pPr>
            <a:r>
              <a:rPr lang="zh-CN" altLang="en-US" sz="2000" b="1" dirty="0" smtClean="0">
                <a:solidFill>
                  <a:schemeClr val="bg1"/>
                </a:solidFill>
              </a:rPr>
              <a:t>中国高职院校创新发展影响力排名开发了全新的评价指标体系。</a:t>
            </a:r>
            <a:endParaRPr lang="zh-CN" altLang="en-US" sz="2000" b="1" dirty="0" smtClean="0">
              <a:solidFill>
                <a:schemeClr val="bg1"/>
              </a:solidFill>
            </a:endParaRPr>
          </a:p>
          <a:p>
            <a:pPr>
              <a:lnSpc>
                <a:spcPts val="2600"/>
              </a:lnSpc>
            </a:pPr>
            <a:r>
              <a:rPr lang="zh-CN" altLang="en-US" sz="2000" b="1" dirty="0" smtClean="0">
                <a:solidFill>
                  <a:schemeClr val="bg1"/>
                </a:solidFill>
              </a:rPr>
              <a:t>高职院校排名是为了</a:t>
            </a:r>
            <a:r>
              <a:rPr lang="zh-CN" altLang="en-US" sz="2000" b="1" dirty="0" smtClean="0">
                <a:solidFill>
                  <a:srgbClr val="33FF8F"/>
                </a:solidFill>
              </a:rPr>
              <a:t>鼓励我国高职院校获得更多的专利授权，强化学校的技术创新能力；激励我国高职院校院校在国内技能大赛、世界技能大赛中摘金夺银，培育更多更好的高技能人才；提升我国高职院校对网络影响力的关注度，建设功能更为完善的网站，更好地服务社会与公众。</a:t>
            </a:r>
            <a:r>
              <a:rPr lang="zh-CN" altLang="en-US" sz="2000" b="1" dirty="0" smtClean="0">
                <a:solidFill>
                  <a:schemeClr val="bg1"/>
                </a:solidFill>
              </a:rPr>
              <a:t>进而，增强我国高职院校整体的创新发展影响力。</a:t>
            </a:r>
            <a:endParaRPr lang="zh-CN" altLang="en-US" sz="2000" b="1" dirty="0" smtClean="0">
              <a:solidFill>
                <a:schemeClr val="bg1"/>
              </a:solidFill>
            </a:endParaRPr>
          </a:p>
          <a:p>
            <a:pPr>
              <a:buNone/>
            </a:pPr>
            <a:br>
              <a:rPr lang="zh-CN" altLang="en-US" sz="2000" dirty="0" smtClean="0"/>
            </a:br>
            <a:endParaRPr lang="en-US" altLang="zh-CN" sz="2000"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stretch>
            <a:fillRect/>
          </a:stretch>
        </p:blipFill>
        <p:spPr>
          <a:xfrm>
            <a:off x="1397000" y="926465"/>
            <a:ext cx="6050280" cy="2378075"/>
          </a:xfrm>
          <a:prstGeom prst="rect">
            <a:avLst/>
          </a:prstGeom>
        </p:spPr>
      </p:pic>
      <p:pic>
        <p:nvPicPr>
          <p:cNvPr id="5" name="图片 4"/>
          <p:cNvPicPr>
            <a:picLocks noChangeAspect="1"/>
          </p:cNvPicPr>
          <p:nvPr/>
        </p:nvPicPr>
        <p:blipFill>
          <a:blip r:embed="rId2" cstate="print"/>
          <a:stretch>
            <a:fillRect/>
          </a:stretch>
        </p:blipFill>
        <p:spPr>
          <a:xfrm>
            <a:off x="221615" y="3592830"/>
            <a:ext cx="2792730" cy="2161540"/>
          </a:xfrm>
          <a:prstGeom prst="rect">
            <a:avLst/>
          </a:prstGeom>
        </p:spPr>
      </p:pic>
      <p:pic>
        <p:nvPicPr>
          <p:cNvPr id="6" name="图片 5"/>
          <p:cNvPicPr>
            <a:picLocks noChangeAspect="1"/>
          </p:cNvPicPr>
          <p:nvPr/>
        </p:nvPicPr>
        <p:blipFill>
          <a:blip r:embed="rId3" cstate="print"/>
          <a:stretch>
            <a:fillRect/>
          </a:stretch>
        </p:blipFill>
        <p:spPr>
          <a:xfrm>
            <a:off x="3195955" y="3592830"/>
            <a:ext cx="2583815" cy="2211705"/>
          </a:xfrm>
          <a:prstGeom prst="rect">
            <a:avLst/>
          </a:prstGeom>
        </p:spPr>
      </p:pic>
      <p:pic>
        <p:nvPicPr>
          <p:cNvPr id="7" name="图片 6"/>
          <p:cNvPicPr>
            <a:picLocks noChangeAspect="1"/>
          </p:cNvPicPr>
          <p:nvPr/>
        </p:nvPicPr>
        <p:blipFill>
          <a:blip r:embed="rId4" cstate="print"/>
          <a:stretch>
            <a:fillRect/>
          </a:stretch>
        </p:blipFill>
        <p:spPr>
          <a:xfrm>
            <a:off x="5961380" y="3592830"/>
            <a:ext cx="2774950" cy="2275205"/>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5" name="内容占位符 4"/>
          <p:cNvSpPr>
            <a:spLocks noGrp="1"/>
          </p:cNvSpPr>
          <p:nvPr>
            <p:ph idx="1"/>
          </p:nvPr>
        </p:nvSpPr>
        <p:spPr>
          <a:xfrm>
            <a:off x="457200" y="824865"/>
            <a:ext cx="8229600" cy="4525963"/>
          </a:xfrm>
        </p:spPr>
        <p:txBody>
          <a:bodyPr/>
          <a:lstStyle/>
          <a:p>
            <a:pPr latinLnBrk="0">
              <a:lnSpc>
                <a:spcPts val="3680"/>
              </a:lnSpc>
              <a:spcBef>
                <a:spcPts val="0"/>
              </a:spcBef>
            </a:pPr>
            <a:r>
              <a:rPr lang="zh-CN" altLang="en-US" sz="2400" b="1">
                <a:solidFill>
                  <a:srgbClr val="FFFF00"/>
                </a:solidFill>
                <a:latin typeface="楷体" panose="02010609060101010101" pitchFamily="49" charset="-122"/>
                <a:ea typeface="楷体" panose="02010609060101010101" pitchFamily="49" charset="-122"/>
              </a:rPr>
              <a:t>师资队伍建设总体建设目标：</a:t>
            </a:r>
            <a:endParaRPr lang="zh-CN" altLang="en-US" sz="2400" b="1">
              <a:solidFill>
                <a:srgbClr val="FFFF00"/>
              </a:solidFill>
              <a:latin typeface="楷体" panose="02010609060101010101" pitchFamily="49" charset="-122"/>
              <a:ea typeface="楷体" panose="02010609060101010101" pitchFamily="49" charset="-122"/>
            </a:endParaRPr>
          </a:p>
          <a:p>
            <a:pPr latinLnBrk="0">
              <a:lnSpc>
                <a:spcPts val="3680"/>
              </a:lnSpc>
              <a:spcBef>
                <a:spcPts val="0"/>
              </a:spcBef>
            </a:pPr>
            <a:r>
              <a:rPr lang="zh-CN" altLang="en-US" sz="2400" b="1">
                <a:solidFill>
                  <a:schemeClr val="bg1"/>
                </a:solidFill>
                <a:latin typeface="楷体" panose="02010609060101010101" pitchFamily="49" charset="-122"/>
                <a:ea typeface="楷体" panose="02010609060101010101" pitchFamily="49" charset="-122"/>
              </a:rPr>
              <a:t>建立和完善教师全面发展的管理机制，建立校企合作共建的</a:t>
            </a:r>
            <a:r>
              <a:rPr lang="zh-CN" altLang="en-US" sz="2400" b="1">
                <a:solidFill>
                  <a:srgbClr val="33FF8F"/>
                </a:solidFill>
                <a:latin typeface="楷体" panose="02010609060101010101" pitchFamily="49" charset="-122"/>
                <a:ea typeface="楷体" panose="02010609060101010101" pitchFamily="49" charset="-122"/>
              </a:rPr>
              <a:t>“双师型”</a:t>
            </a:r>
            <a:r>
              <a:rPr lang="zh-CN" altLang="en-US" sz="2400" b="1">
                <a:solidFill>
                  <a:schemeClr val="bg1"/>
                </a:solidFill>
                <a:latin typeface="楷体" panose="02010609060101010101" pitchFamily="49" charset="-122"/>
                <a:ea typeface="楷体" panose="02010609060101010101" pitchFamily="49" charset="-122"/>
              </a:rPr>
              <a:t>教师培训实践基地，以实施“师德标兵”工程、“高层次专业领军人才”工程、“</a:t>
            </a:r>
            <a:r>
              <a:rPr lang="zh-CN" altLang="en-US" sz="2400" b="1">
                <a:solidFill>
                  <a:srgbClr val="33FF8F"/>
                </a:solidFill>
                <a:latin typeface="楷体" panose="02010609060101010101" pitchFamily="49" charset="-122"/>
                <a:ea typeface="楷体" panose="02010609060101010101" pitchFamily="49" charset="-122"/>
              </a:rPr>
              <a:t>双师素质</a:t>
            </a:r>
            <a:r>
              <a:rPr lang="zh-CN" altLang="en-US" sz="2400" b="1">
                <a:solidFill>
                  <a:schemeClr val="bg1"/>
                </a:solidFill>
                <a:latin typeface="楷体" panose="02010609060101010101" pitchFamily="49" charset="-122"/>
                <a:ea typeface="楷体" panose="02010609060101010101" pitchFamily="49" charset="-122"/>
              </a:rPr>
              <a:t>提升”工程、“骨干教师培养”工程、“能工巧匠进校园”工程和建立院系两级教师发展中心为抓手，进一步推进和完善人事分配制度改革，建成一支与学院事业发展相适应的高水平的专兼职教师队伍。</a:t>
            </a:r>
            <a:endParaRPr lang="zh-CN" altLang="en-US" sz="2400" b="1">
              <a:solidFill>
                <a:schemeClr val="bg1"/>
              </a:solidFill>
              <a:latin typeface="楷体" panose="02010609060101010101" pitchFamily="49" charset="-122"/>
              <a:ea typeface="楷体" panose="02010609060101010101" pitchFamily="49" charset="-122"/>
            </a:endParaRPr>
          </a:p>
          <a:p>
            <a:pPr latinLnBrk="0">
              <a:lnSpc>
                <a:spcPts val="3680"/>
              </a:lnSpc>
              <a:spcBef>
                <a:spcPts val="0"/>
              </a:spcBef>
            </a:pPr>
            <a:endParaRPr lang="zh-CN" altLang="en-US" sz="2400" b="1">
              <a:solidFill>
                <a:schemeClr val="bg1"/>
              </a:solidFill>
              <a:latin typeface="楷体" panose="02010609060101010101" pitchFamily="49" charset="-122"/>
              <a:ea typeface="楷体" panose="02010609060101010101" pitchFamily="49" charset="-122"/>
            </a:endParaRPr>
          </a:p>
          <a:p>
            <a:pPr latinLnBrk="0">
              <a:lnSpc>
                <a:spcPts val="3680"/>
              </a:lnSpc>
              <a:spcBef>
                <a:spcPts val="0"/>
              </a:spcBef>
            </a:pPr>
            <a:r>
              <a:rPr lang="zh-CN" altLang="en-US" sz="2400" b="1">
                <a:solidFill>
                  <a:srgbClr val="33FF8F"/>
                </a:solidFill>
                <a:latin typeface="楷体" panose="02010609060101010101" pitchFamily="49" charset="-122"/>
                <a:ea typeface="楷体" panose="02010609060101010101" pitchFamily="49" charset="-122"/>
              </a:rPr>
              <a:t>双师型</a:t>
            </a:r>
            <a:r>
              <a:rPr lang="zh-CN" altLang="en-US" sz="2400" b="1">
                <a:solidFill>
                  <a:schemeClr val="bg1"/>
                </a:solidFill>
                <a:latin typeface="楷体" panose="02010609060101010101" pitchFamily="49" charset="-122"/>
                <a:ea typeface="楷体" panose="02010609060101010101" pitchFamily="49" charset="-122"/>
              </a:rPr>
              <a:t>：既是教师又是工程师、会计师等</a:t>
            </a:r>
            <a:endParaRPr lang="zh-CN" altLang="en-US" sz="2400" b="1">
              <a:solidFill>
                <a:schemeClr val="bg1"/>
              </a:solidFill>
              <a:latin typeface="楷体" panose="02010609060101010101" pitchFamily="49" charset="-122"/>
              <a:ea typeface="楷体" panose="02010609060101010101" pitchFamily="49" charset="-122"/>
            </a:endParaRPr>
          </a:p>
          <a:p>
            <a:pPr latinLnBrk="0">
              <a:lnSpc>
                <a:spcPts val="3680"/>
              </a:lnSpc>
              <a:spcBef>
                <a:spcPts val="0"/>
              </a:spcBef>
            </a:pPr>
            <a:r>
              <a:rPr lang="zh-CN" altLang="en-US" sz="2400" b="1">
                <a:solidFill>
                  <a:srgbClr val="33FF8F"/>
                </a:solidFill>
                <a:latin typeface="楷体" panose="02010609060101010101" pitchFamily="49" charset="-122"/>
                <a:ea typeface="楷体" panose="02010609060101010101" pitchFamily="49" charset="-122"/>
              </a:rPr>
              <a:t>双师素质</a:t>
            </a:r>
            <a:r>
              <a:rPr lang="zh-CN" altLang="en-US" sz="2400" b="1">
                <a:solidFill>
                  <a:schemeClr val="bg1"/>
                </a:solidFill>
                <a:latin typeface="楷体" panose="02010609060101010101" pitchFamily="49" charset="-122"/>
                <a:ea typeface="楷体" panose="02010609060101010101" pitchFamily="49" charset="-122"/>
              </a:rPr>
              <a:t>：强调技能水平的提高和增加企业一线经历</a:t>
            </a:r>
            <a:endParaRPr lang="zh-CN" altLang="en-US" sz="2400" b="1">
              <a:solidFill>
                <a:schemeClr val="bg1"/>
              </a:solidFill>
              <a:latin typeface="楷体" panose="02010609060101010101" pitchFamily="49" charset="-122"/>
              <a:ea typeface="楷体" panose="02010609060101010101" pitchFamily="49" charset="-122"/>
            </a:endParaRPr>
          </a:p>
          <a:p>
            <a:pPr latinLnBrk="0">
              <a:lnSpc>
                <a:spcPts val="3680"/>
              </a:lnSpc>
              <a:spcBef>
                <a:spcPts val="0"/>
              </a:spcBef>
            </a:pPr>
            <a:endParaRPr lang="zh-CN" altLang="en-US" sz="2400" b="1">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矩形 281603"/>
          <p:cNvSpPr/>
          <p:nvPr/>
        </p:nvSpPr>
        <p:spPr>
          <a:xfrm>
            <a:off x="214948" y="1512570"/>
            <a:ext cx="8713787" cy="4685030"/>
          </a:xfrm>
          <a:prstGeom prst="rect">
            <a:avLst/>
          </a:prstGeom>
          <a:noFill/>
          <a:ln w="38100">
            <a:noFill/>
          </a:ln>
        </p:spPr>
        <p:txBody>
          <a:bodyPr>
            <a:spAutoFit/>
          </a:bodyPr>
          <a:lstStyle/>
          <a:p>
            <a:pPr eaLnBrk="1" latinLnBrk="0" hangingPunct="1">
              <a:lnSpc>
                <a:spcPts val="3980"/>
              </a:lnSpc>
            </a:pPr>
            <a:r>
              <a:rPr lang="en-US" altLang="zh-CN" sz="2800">
                <a:latin typeface="华文新魏" panose="02010800040101010101" charset="-122"/>
                <a:ea typeface="华文新魏" panose="02010800040101010101" charset="-122"/>
              </a:rPr>
              <a:t>  </a:t>
            </a:r>
            <a:r>
              <a:rPr lang="en-US" altLang="zh-CN" sz="2400">
                <a:latin typeface="华文新魏" panose="02010800040101010101" charset="-122"/>
                <a:ea typeface="华文新魏" panose="02010800040101010101" charset="-122"/>
              </a:rPr>
              <a:t>  </a:t>
            </a:r>
            <a:r>
              <a:rPr lang="en-US" altLang="zh-CN" sz="2400" b="1">
                <a:solidFill>
                  <a:schemeClr val="bg1"/>
                </a:solidFill>
                <a:latin typeface="华文新魏" panose="02010800040101010101" charset="-122"/>
                <a:ea typeface="华文新魏" panose="02010800040101010101" charset="-122"/>
              </a:rPr>
              <a:t>1.</a:t>
            </a:r>
            <a:r>
              <a:rPr lang="zh-CN" altLang="en-US" sz="2400" b="1" dirty="0">
                <a:solidFill>
                  <a:schemeClr val="bg1"/>
                </a:solidFill>
                <a:latin typeface="楷体" panose="02010609060101010101" pitchFamily="49" charset="-122"/>
                <a:ea typeface="楷体" panose="02010609060101010101" pitchFamily="49" charset="-122"/>
              </a:rPr>
              <a:t>应该了解所任课专业的人才培养方案、课程体系、所教课程在专业人才培养中的地位、作用、职责和任务。</a:t>
            </a:r>
            <a:endParaRPr lang="zh-CN" altLang="en-US" sz="2400" b="1" dirty="0">
              <a:solidFill>
                <a:schemeClr val="bg1"/>
              </a:solidFill>
              <a:latin typeface="楷体" panose="02010609060101010101" pitchFamily="49" charset="-122"/>
              <a:ea typeface="楷体" panose="02010609060101010101" pitchFamily="49" charset="-122"/>
            </a:endParaRPr>
          </a:p>
          <a:p>
            <a:pPr eaLnBrk="1" latinLnBrk="0" hangingPunct="1">
              <a:lnSpc>
                <a:spcPts val="3980"/>
              </a:lnSpc>
            </a:pPr>
            <a:r>
              <a:rPr lang="zh-CN" altLang="en-US" sz="2400" b="1" dirty="0">
                <a:solidFill>
                  <a:schemeClr val="bg1"/>
                </a:solidFill>
                <a:latin typeface="楷体" panose="02010609060101010101" pitchFamily="49" charset="-122"/>
                <a:ea typeface="楷体" panose="02010609060101010101" pitchFamily="49" charset="-122"/>
              </a:rPr>
              <a:t>    </a:t>
            </a:r>
            <a:r>
              <a:rPr lang="en-US" altLang="zh-CN" sz="2400" b="1" dirty="0">
                <a:solidFill>
                  <a:schemeClr val="bg1"/>
                </a:solidFill>
                <a:latin typeface="楷体" panose="02010609060101010101" pitchFamily="49" charset="-122"/>
                <a:ea typeface="楷体" panose="02010609060101010101" pitchFamily="49" charset="-122"/>
              </a:rPr>
              <a:t>2.</a:t>
            </a:r>
            <a:r>
              <a:rPr lang="zh-CN" altLang="en-US" sz="2400" b="1" dirty="0">
                <a:solidFill>
                  <a:schemeClr val="bg1"/>
                </a:solidFill>
                <a:latin typeface="楷体" panose="02010609060101010101" pitchFamily="49" charset="-122"/>
                <a:ea typeface="楷体" panose="02010609060101010101" pitchFamily="49" charset="-122"/>
              </a:rPr>
              <a:t>应该了解所任课专业与社会、行业、企业的相互依联，熟悉几个企业、交几个企业界的朋友、积累企业工作经历。</a:t>
            </a:r>
            <a:endParaRPr lang="zh-CN" altLang="en-US" sz="2400" b="1" dirty="0">
              <a:solidFill>
                <a:schemeClr val="bg1"/>
              </a:solidFill>
              <a:latin typeface="楷体" panose="02010609060101010101" pitchFamily="49" charset="-122"/>
              <a:ea typeface="楷体" panose="02010609060101010101" pitchFamily="49" charset="-122"/>
            </a:endParaRPr>
          </a:p>
          <a:p>
            <a:pPr eaLnBrk="1" latinLnBrk="0" hangingPunct="1">
              <a:lnSpc>
                <a:spcPts val="3980"/>
              </a:lnSpc>
            </a:pPr>
            <a:r>
              <a:rPr lang="zh-CN" altLang="en-US" sz="2400" b="1" dirty="0">
                <a:solidFill>
                  <a:schemeClr val="bg1"/>
                </a:solidFill>
                <a:latin typeface="楷体" panose="02010609060101010101" pitchFamily="49" charset="-122"/>
                <a:ea typeface="楷体" panose="02010609060101010101" pitchFamily="49" charset="-122"/>
              </a:rPr>
              <a:t>    </a:t>
            </a:r>
            <a:r>
              <a:rPr lang="en-US" altLang="zh-CN" sz="2400" b="1" dirty="0">
                <a:solidFill>
                  <a:schemeClr val="bg1"/>
                </a:solidFill>
                <a:latin typeface="楷体" panose="02010609060101010101" pitchFamily="49" charset="-122"/>
                <a:ea typeface="楷体" panose="02010609060101010101" pitchFamily="49" charset="-122"/>
              </a:rPr>
              <a:t>3.</a:t>
            </a:r>
            <a:r>
              <a:rPr lang="zh-CN" altLang="en-US" sz="2400" b="1" dirty="0">
                <a:solidFill>
                  <a:schemeClr val="bg1"/>
                </a:solidFill>
                <a:latin typeface="楷体" panose="02010609060101010101" pitchFamily="49" charset="-122"/>
                <a:ea typeface="楷体" panose="02010609060101010101" pitchFamily="49" charset="-122"/>
              </a:rPr>
              <a:t>积极参加工学结合课程、精品课程的研究与开发，提高工学结合课程开发和教学设计组织能力。</a:t>
            </a:r>
            <a:endParaRPr lang="zh-CN" altLang="en-US" sz="2400" b="1" dirty="0">
              <a:solidFill>
                <a:schemeClr val="bg1"/>
              </a:solidFill>
              <a:latin typeface="楷体" panose="02010609060101010101" pitchFamily="49" charset="-122"/>
              <a:ea typeface="楷体" panose="02010609060101010101" pitchFamily="49" charset="-122"/>
            </a:endParaRPr>
          </a:p>
          <a:p>
            <a:pPr eaLnBrk="1" latinLnBrk="0" hangingPunct="1">
              <a:lnSpc>
                <a:spcPts val="3980"/>
              </a:lnSpc>
            </a:pPr>
            <a:r>
              <a:rPr lang="zh-CN" altLang="en-US" sz="2400" b="1" dirty="0">
                <a:solidFill>
                  <a:schemeClr val="bg1"/>
                </a:solidFill>
                <a:latin typeface="楷体" panose="02010609060101010101" pitchFamily="49" charset="-122"/>
                <a:ea typeface="楷体" panose="02010609060101010101" pitchFamily="49" charset="-122"/>
              </a:rPr>
              <a:t>    </a:t>
            </a:r>
            <a:r>
              <a:rPr lang="en-US" altLang="zh-CN" sz="2400" b="1" dirty="0">
                <a:solidFill>
                  <a:schemeClr val="bg1"/>
                </a:solidFill>
                <a:latin typeface="楷体" panose="02010609060101010101" pitchFamily="49" charset="-122"/>
                <a:ea typeface="楷体" panose="02010609060101010101" pitchFamily="49" charset="-122"/>
              </a:rPr>
              <a:t>4.</a:t>
            </a:r>
            <a:r>
              <a:rPr lang="zh-CN" altLang="en-US" sz="2400" b="1" dirty="0">
                <a:solidFill>
                  <a:schemeClr val="bg1"/>
                </a:solidFill>
                <a:latin typeface="楷体" panose="02010609060101010101" pitchFamily="49" charset="-122"/>
                <a:ea typeface="楷体" panose="02010609060101010101" pitchFamily="49" charset="-122"/>
              </a:rPr>
              <a:t>努力改革和创新人才培养模式和教学模式。</a:t>
            </a:r>
            <a:endParaRPr lang="zh-CN" altLang="en-US" sz="2400" b="1" dirty="0">
              <a:solidFill>
                <a:schemeClr val="bg1"/>
              </a:solidFill>
              <a:latin typeface="楷体" panose="02010609060101010101" pitchFamily="49" charset="-122"/>
              <a:ea typeface="楷体" panose="02010609060101010101" pitchFamily="49" charset="-122"/>
            </a:endParaRPr>
          </a:p>
          <a:p>
            <a:pPr eaLnBrk="1" latinLnBrk="0" hangingPunct="1">
              <a:lnSpc>
                <a:spcPts val="3980"/>
              </a:lnSpc>
            </a:pPr>
            <a:r>
              <a:rPr lang="zh-CN" altLang="en-US" sz="2400" b="1" dirty="0">
                <a:solidFill>
                  <a:schemeClr val="bg1"/>
                </a:solidFill>
                <a:latin typeface="楷体" panose="02010609060101010101" pitchFamily="49" charset="-122"/>
                <a:ea typeface="楷体" panose="02010609060101010101" pitchFamily="49" charset="-122"/>
              </a:rPr>
              <a:t>    </a:t>
            </a:r>
            <a:r>
              <a:rPr lang="en-US" altLang="zh-CN" sz="2400" b="1" dirty="0">
                <a:solidFill>
                  <a:schemeClr val="bg1"/>
                </a:solidFill>
                <a:latin typeface="楷体" panose="02010609060101010101" pitchFamily="49" charset="-122"/>
                <a:ea typeface="楷体" panose="02010609060101010101" pitchFamily="49" charset="-122"/>
              </a:rPr>
              <a:t>5.</a:t>
            </a:r>
            <a:r>
              <a:rPr lang="zh-CN" altLang="en-US" sz="2400" b="1" dirty="0">
                <a:solidFill>
                  <a:schemeClr val="bg1"/>
                </a:solidFill>
                <a:latin typeface="楷体" panose="02010609060101010101" pitchFamily="49" charset="-122"/>
                <a:ea typeface="楷体" panose="02010609060101010101" pitchFamily="49" charset="-122"/>
              </a:rPr>
              <a:t>积报参与科研技术开发和实验实训室建设管理，提高工程实践能力和科研及技术开发服务能力</a:t>
            </a:r>
            <a:r>
              <a:rPr lang="zh-CN" altLang="en-US" sz="2400" dirty="0">
                <a:latin typeface="华文新魏" panose="02010800040101010101" charset="-122"/>
                <a:ea typeface="华文新魏" panose="02010800040101010101" charset="-122"/>
              </a:rPr>
              <a:t>。</a:t>
            </a:r>
            <a:endParaRPr lang="zh-CN" altLang="en-US" sz="2400" dirty="0">
              <a:latin typeface="华文新魏" panose="02010800040101010101" charset="-122"/>
              <a:ea typeface="华文新魏" panose="02010800040101010101" charset="-122"/>
            </a:endParaRPr>
          </a:p>
        </p:txBody>
      </p:sp>
      <p:sp>
        <p:nvSpPr>
          <p:cNvPr id="87042" name="矩形 281604"/>
          <p:cNvSpPr/>
          <p:nvPr/>
        </p:nvSpPr>
        <p:spPr>
          <a:xfrm>
            <a:off x="831533" y="948690"/>
            <a:ext cx="4911725" cy="521970"/>
          </a:xfrm>
          <a:prstGeom prst="rect">
            <a:avLst/>
          </a:prstGeom>
          <a:noFill/>
          <a:ln w="38100">
            <a:noFill/>
          </a:ln>
        </p:spPr>
        <p:txBody>
          <a:bodyPr wrap="none">
            <a:spAutoFit/>
          </a:bodyPr>
          <a:lstStyle/>
          <a:p>
            <a:pPr algn="ctr"/>
            <a:r>
              <a:rPr lang="en-US" altLang="zh-CN" sz="2800" b="1">
                <a:solidFill>
                  <a:srgbClr val="FFFF00"/>
                </a:solidFill>
                <a:latin typeface="微软雅黑" panose="020B0503020204020204" charset="-122"/>
                <a:ea typeface="微软雅黑" panose="020B0503020204020204" charset="-122"/>
              </a:rPr>
              <a:t>“</a:t>
            </a:r>
            <a:r>
              <a:rPr lang="zh-CN" altLang="en-US" sz="2800" b="1" dirty="0">
                <a:solidFill>
                  <a:srgbClr val="FFFF00"/>
                </a:solidFill>
                <a:latin typeface="微软雅黑" panose="020B0503020204020204" charset="-122"/>
                <a:ea typeface="微软雅黑" panose="020B0503020204020204" charset="-122"/>
              </a:rPr>
              <a:t>双师型” 教师的五项要求：</a:t>
            </a:r>
            <a:endParaRPr lang="zh-CN" altLang="en-US" sz="2800" b="1" dirty="0">
              <a:solidFill>
                <a:srgbClr val="FFFF00"/>
              </a:solidFill>
              <a:latin typeface="微软雅黑" panose="020B0503020204020204" charset="-122"/>
              <a:ea typeface="微软雅黑" panose="020B0503020204020204" charset="-122"/>
            </a:endParaRPr>
          </a:p>
        </p:txBody>
      </p:sp>
    </p:spTree>
  </p:cSld>
  <p:clrMapOvr>
    <a:masterClrMapping/>
  </p:clrMapOvr>
  <p:transition spd="med">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矩形 162845"/>
          <p:cNvSpPr/>
          <p:nvPr/>
        </p:nvSpPr>
        <p:spPr>
          <a:xfrm>
            <a:off x="468313" y="4941888"/>
            <a:ext cx="3489325" cy="460375"/>
          </a:xfrm>
          <a:prstGeom prst="rect">
            <a:avLst/>
          </a:prstGeom>
          <a:noFill/>
          <a:ln w="9525">
            <a:noFill/>
          </a:ln>
        </p:spPr>
        <p:txBody>
          <a:bodyPr>
            <a:spAutoFit/>
          </a:bodyPr>
          <a:lstStyle/>
          <a:p>
            <a:r>
              <a:rPr lang="zh-CN" altLang="en-US" sz="2400" b="1" dirty="0">
                <a:solidFill>
                  <a:schemeClr val="bg1"/>
                </a:solidFill>
                <a:latin typeface="黑体" panose="02010609060101010101" pitchFamily="49" charset="-122"/>
                <a:ea typeface="黑体" panose="02010609060101010101" pitchFamily="49" charset="-122"/>
              </a:rPr>
              <a:t>校企双方提供双向保障</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88066" name="矩形 162846"/>
          <p:cNvSpPr/>
          <p:nvPr/>
        </p:nvSpPr>
        <p:spPr>
          <a:xfrm>
            <a:off x="179388" y="4292600"/>
            <a:ext cx="4005262" cy="460375"/>
          </a:xfrm>
          <a:prstGeom prst="rect">
            <a:avLst/>
          </a:prstGeom>
          <a:noFill/>
          <a:ln w="9525">
            <a:noFill/>
          </a:ln>
        </p:spPr>
        <p:txBody>
          <a:bodyPr>
            <a:spAutoFit/>
          </a:bodyPr>
          <a:lstStyle/>
          <a:p>
            <a:r>
              <a:rPr lang="zh-CN" altLang="en-US" sz="2400" b="1" dirty="0">
                <a:solidFill>
                  <a:schemeClr val="bg1"/>
                </a:solidFill>
                <a:latin typeface="黑体" panose="02010609060101010101" pitchFamily="49" charset="-122"/>
                <a:ea typeface="黑体" panose="02010609060101010101" pitchFamily="49" charset="-122"/>
              </a:rPr>
              <a:t>校企人员双向兼职双重身份</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88067" name="矩形 162847"/>
          <p:cNvSpPr/>
          <p:nvPr/>
        </p:nvSpPr>
        <p:spPr>
          <a:xfrm>
            <a:off x="327025" y="3573463"/>
            <a:ext cx="3590925" cy="460375"/>
          </a:xfrm>
          <a:prstGeom prst="rect">
            <a:avLst/>
          </a:prstGeom>
          <a:noFill/>
          <a:ln w="9525">
            <a:noFill/>
          </a:ln>
        </p:spPr>
        <p:txBody>
          <a:bodyPr>
            <a:spAutoFit/>
          </a:bodyPr>
          <a:lstStyle/>
          <a:p>
            <a:r>
              <a:rPr lang="zh-CN" altLang="en-US" sz="2400" b="1" dirty="0">
                <a:solidFill>
                  <a:schemeClr val="bg1"/>
                </a:solidFill>
                <a:latin typeface="黑体" panose="02010609060101010101" pitchFamily="49" charset="-122"/>
                <a:ea typeface="黑体" panose="02010609060101010101" pitchFamily="49" charset="-122"/>
              </a:rPr>
              <a:t>课程建设校企双骨干教师</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88068" name="Rectangle 9"/>
          <p:cNvSpPr txBox="1"/>
          <p:nvPr/>
        </p:nvSpPr>
        <p:spPr>
          <a:xfrm>
            <a:off x="179388" y="1052513"/>
            <a:ext cx="8443912" cy="792162"/>
          </a:xfrm>
          <a:prstGeom prst="rect">
            <a:avLst/>
          </a:prstGeom>
          <a:noFill/>
          <a:ln w="9525">
            <a:noFill/>
          </a:ln>
        </p:spPr>
        <p:txBody>
          <a:bodyPr/>
          <a:lstStyle/>
          <a:p>
            <a:pPr latinLnBrk="1">
              <a:lnSpc>
                <a:spcPct val="130000"/>
              </a:lnSpc>
              <a:buFont typeface="Arial" panose="020B0604020202020204" pitchFamily="34" charset="0"/>
            </a:pPr>
            <a:r>
              <a:rPr lang="en-US" altLang="zh-CN" sz="2400" b="1">
                <a:solidFill>
                  <a:srgbClr val="FFFF00"/>
                </a:solidFill>
                <a:latin typeface="华文新魏" panose="02010800040101010101" charset="-122"/>
                <a:ea typeface="华文新魏" panose="02010800040101010101" charset="-122"/>
              </a:rPr>
              <a:t>“</a:t>
            </a:r>
            <a:r>
              <a:rPr lang="zh-CN" altLang="en-US" sz="2400" b="1" dirty="0">
                <a:solidFill>
                  <a:srgbClr val="FFFF00"/>
                </a:solidFill>
                <a:latin typeface="华文新魏" panose="02010800040101010101" charset="-122"/>
                <a:ea typeface="华文新魏" panose="02010800040101010101" charset="-122"/>
              </a:rPr>
              <a:t>双师型”结构教学团队建设战略措施：</a:t>
            </a:r>
            <a:endParaRPr lang="zh-CN" altLang="en-US" sz="2400" b="1" dirty="0">
              <a:solidFill>
                <a:srgbClr val="FFFF00"/>
              </a:solidFill>
              <a:latin typeface="华文新魏" panose="02010800040101010101" charset="-122"/>
              <a:ea typeface="华文新魏" panose="02010800040101010101" charset="-122"/>
            </a:endParaRPr>
          </a:p>
        </p:txBody>
      </p:sp>
      <p:sp>
        <p:nvSpPr>
          <p:cNvPr id="88069" name="椭圆 162823"/>
          <p:cNvSpPr/>
          <p:nvPr/>
        </p:nvSpPr>
        <p:spPr>
          <a:xfrm rot="-1543677">
            <a:off x="8035925" y="3419475"/>
            <a:ext cx="1060450" cy="304800"/>
          </a:xfrm>
          <a:prstGeom prst="ellipse">
            <a:avLst/>
          </a:prstGeom>
          <a:gradFill rotWithShape="1">
            <a:gsLst>
              <a:gs pos="0">
                <a:srgbClr val="5F5F5F"/>
              </a:gs>
              <a:gs pos="100000">
                <a:srgbClr val="84A5CA"/>
              </a:gs>
            </a:gsLst>
            <a:lin ang="0" scaled="1"/>
            <a:tileRect/>
          </a:gradFill>
          <a:ln w="9525">
            <a:noFill/>
          </a:ln>
        </p:spPr>
        <p:txBody>
          <a:bodyPr/>
          <a:lstStyle/>
          <a:p>
            <a:pPr algn="ctr"/>
            <a:endParaRPr lang="zh-CN" altLang="en-US" dirty="0">
              <a:latin typeface="Arial" panose="020B0604020202020204" pitchFamily="34" charset="0"/>
            </a:endParaRPr>
          </a:p>
        </p:txBody>
      </p:sp>
      <p:sp>
        <p:nvSpPr>
          <p:cNvPr id="88070" name="椭圆 162826"/>
          <p:cNvSpPr/>
          <p:nvPr/>
        </p:nvSpPr>
        <p:spPr>
          <a:xfrm rot="-1543677">
            <a:off x="8137525" y="5029200"/>
            <a:ext cx="1006475" cy="266700"/>
          </a:xfrm>
          <a:prstGeom prst="ellipse">
            <a:avLst/>
          </a:prstGeom>
          <a:gradFill rotWithShape="1">
            <a:gsLst>
              <a:gs pos="0">
                <a:srgbClr val="5F5F5F"/>
              </a:gs>
              <a:gs pos="100000">
                <a:srgbClr val="84A5CA"/>
              </a:gs>
            </a:gsLst>
            <a:lin ang="0" scaled="1"/>
            <a:tileRect/>
          </a:gradFill>
          <a:ln w="9525">
            <a:noFill/>
          </a:ln>
        </p:spPr>
        <p:txBody>
          <a:bodyPr/>
          <a:lstStyle/>
          <a:p>
            <a:pPr algn="ctr"/>
            <a:endParaRPr lang="zh-CN" altLang="en-US" dirty="0">
              <a:latin typeface="Arial" panose="020B0604020202020204" pitchFamily="34" charset="0"/>
            </a:endParaRPr>
          </a:p>
        </p:txBody>
      </p:sp>
      <p:sp>
        <p:nvSpPr>
          <p:cNvPr id="88071" name="任意多边形 162818"/>
          <p:cNvSpPr>
            <a:spLocks noEditPoints="1"/>
          </p:cNvSpPr>
          <p:nvPr/>
        </p:nvSpPr>
        <p:spPr>
          <a:xfrm rot="-1358056">
            <a:off x="4475163" y="3355975"/>
            <a:ext cx="4170362" cy="1814513"/>
          </a:xfrm>
          <a:custGeom>
            <a:avLst/>
            <a:gdLst/>
            <a:ahLst/>
            <a:cxnLst/>
            <a:rect l="0" t="0" r="0" b="0"/>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rgbClr val="D9D9D9">
                  <a:alpha val="35999"/>
                </a:srgbClr>
              </a:gs>
              <a:gs pos="100000">
                <a:schemeClr val="bg2"/>
              </a:gs>
            </a:gsLst>
            <a:lin ang="0" scaled="1"/>
            <a:tileRect/>
          </a:gradFill>
          <a:ln w="0">
            <a:noFill/>
          </a:ln>
        </p:spPr>
        <p:txBody>
          <a:bodyPr/>
          <a:lstStyle/>
          <a:p>
            <a:endParaRPr lang="zh-CN" altLang="en-US"/>
          </a:p>
        </p:txBody>
      </p:sp>
      <p:sp>
        <p:nvSpPr>
          <p:cNvPr id="88072" name="椭圆 162820"/>
          <p:cNvSpPr/>
          <p:nvPr/>
        </p:nvSpPr>
        <p:spPr>
          <a:xfrm rot="-1543677">
            <a:off x="4608513" y="4533900"/>
            <a:ext cx="900112" cy="247650"/>
          </a:xfrm>
          <a:prstGeom prst="ellipse">
            <a:avLst/>
          </a:prstGeom>
          <a:gradFill rotWithShape="1">
            <a:gsLst>
              <a:gs pos="0">
                <a:srgbClr val="5F5F5F"/>
              </a:gs>
              <a:gs pos="100000">
                <a:srgbClr val="84A5CA"/>
              </a:gs>
            </a:gsLst>
            <a:lin ang="0" scaled="1"/>
            <a:tileRect/>
          </a:gradFill>
          <a:ln w="9525">
            <a:noFill/>
          </a:ln>
        </p:spPr>
        <p:txBody>
          <a:bodyPr/>
          <a:lstStyle/>
          <a:p>
            <a:pPr algn="ctr"/>
            <a:endParaRPr lang="zh-CN" altLang="en-US" dirty="0">
              <a:latin typeface="Arial" panose="020B0604020202020204" pitchFamily="34" charset="0"/>
            </a:endParaRPr>
          </a:p>
        </p:txBody>
      </p:sp>
      <p:sp>
        <p:nvSpPr>
          <p:cNvPr id="88073" name="椭圆 162821"/>
          <p:cNvSpPr/>
          <p:nvPr/>
        </p:nvSpPr>
        <p:spPr>
          <a:xfrm>
            <a:off x="4211638" y="3933825"/>
            <a:ext cx="962025" cy="893763"/>
          </a:xfrm>
          <a:prstGeom prst="ellipse">
            <a:avLst/>
          </a:prstGeom>
          <a:gradFill rotWithShape="1">
            <a:gsLst>
              <a:gs pos="0">
                <a:srgbClr val="FF9933"/>
              </a:gs>
              <a:gs pos="100000">
                <a:srgbClr val="503010"/>
              </a:gs>
            </a:gsLst>
            <a:path path="shape">
              <a:fillToRect l="50000" t="50000" r="50000" b="50000"/>
            </a:path>
            <a:tileRect/>
          </a:gradFill>
          <a:ln w="9525">
            <a:noFill/>
          </a:ln>
        </p:spPr>
        <p:txBody>
          <a:bodyPr wrap="none" anchor="ctr"/>
          <a:lstStyle/>
          <a:p>
            <a:pPr algn="ctr"/>
            <a:endParaRPr lang="zh-CN" altLang="en-US" sz="1400" dirty="0">
              <a:latin typeface="黑体" panose="02010609060101010101" pitchFamily="49" charset="-122"/>
              <a:ea typeface="黑体" panose="02010609060101010101" pitchFamily="49" charset="-122"/>
            </a:endParaRPr>
          </a:p>
        </p:txBody>
      </p:sp>
      <p:sp>
        <p:nvSpPr>
          <p:cNvPr id="88074" name="文本框 162822"/>
          <p:cNvSpPr txBox="1"/>
          <p:nvPr/>
        </p:nvSpPr>
        <p:spPr>
          <a:xfrm>
            <a:off x="4310063" y="4235450"/>
            <a:ext cx="909637" cy="336550"/>
          </a:xfrm>
          <a:prstGeom prst="rect">
            <a:avLst/>
          </a:prstGeom>
          <a:noFill/>
          <a:ln w="9525">
            <a:noFill/>
          </a:ln>
        </p:spPr>
        <p:txBody>
          <a:bodyPr>
            <a:spAutoFit/>
          </a:bodyPr>
          <a:lstStyle/>
          <a:p>
            <a:pPr eaLnBrk="0" hangingPunct="0"/>
            <a:r>
              <a:rPr lang="zh-CN" altLang="en-US" sz="1600" dirty="0">
                <a:solidFill>
                  <a:schemeClr val="bg1"/>
                </a:solidFill>
                <a:latin typeface="黑体" panose="02010609060101010101" pitchFamily="49" charset="-122"/>
                <a:ea typeface="黑体" panose="02010609060101010101" pitchFamily="49" charset="-122"/>
              </a:rPr>
              <a:t>定规划</a:t>
            </a:r>
            <a:endParaRPr lang="zh-CN" altLang="en-US" sz="1600">
              <a:solidFill>
                <a:schemeClr val="bg1"/>
              </a:solidFill>
              <a:latin typeface="黑体" panose="02010609060101010101" pitchFamily="49" charset="-122"/>
              <a:ea typeface="黑体" panose="02010609060101010101" pitchFamily="49" charset="-122"/>
            </a:endParaRPr>
          </a:p>
        </p:txBody>
      </p:sp>
      <p:sp>
        <p:nvSpPr>
          <p:cNvPr id="88075" name="椭圆 162824"/>
          <p:cNvSpPr/>
          <p:nvPr/>
        </p:nvSpPr>
        <p:spPr>
          <a:xfrm>
            <a:off x="7140575" y="2492375"/>
            <a:ext cx="1073150" cy="1103313"/>
          </a:xfrm>
          <a:prstGeom prst="ellipse">
            <a:avLst/>
          </a:prstGeom>
          <a:gradFill rotWithShape="1">
            <a:gsLst>
              <a:gs pos="0">
                <a:schemeClr val="folHlink"/>
              </a:gs>
              <a:gs pos="100000">
                <a:srgbClr val="354600"/>
              </a:gs>
            </a:gsLst>
            <a:path path="shape">
              <a:fillToRect l="50000" t="50000" r="50000" b="50000"/>
            </a:path>
            <a:tileRect/>
          </a:gradFill>
          <a:ln w="9525">
            <a:noFill/>
          </a:ln>
        </p:spPr>
        <p:txBody>
          <a:bodyPr wrap="none" anchor="ctr"/>
          <a:lstStyle/>
          <a:p>
            <a:pPr algn="ctr"/>
            <a:endParaRPr lang="zh-CN" altLang="en-US" sz="1400" dirty="0">
              <a:latin typeface="黑体" panose="02010609060101010101" pitchFamily="49" charset="-122"/>
              <a:ea typeface="黑体" panose="02010609060101010101" pitchFamily="49" charset="-122"/>
            </a:endParaRPr>
          </a:p>
        </p:txBody>
      </p:sp>
      <p:sp>
        <p:nvSpPr>
          <p:cNvPr id="88076" name="文本框 162825"/>
          <p:cNvSpPr txBox="1"/>
          <p:nvPr/>
        </p:nvSpPr>
        <p:spPr>
          <a:xfrm>
            <a:off x="7264400" y="2882900"/>
            <a:ext cx="868363" cy="336550"/>
          </a:xfrm>
          <a:prstGeom prst="rect">
            <a:avLst/>
          </a:prstGeom>
          <a:noFill/>
          <a:ln w="9525">
            <a:noFill/>
          </a:ln>
        </p:spPr>
        <p:txBody>
          <a:bodyPr>
            <a:spAutoFit/>
          </a:bodyPr>
          <a:lstStyle/>
          <a:p>
            <a:pPr algn="ctr" eaLnBrk="0" hangingPunct="0"/>
            <a:r>
              <a:rPr lang="zh-CN" altLang="en-US" sz="1600" dirty="0">
                <a:solidFill>
                  <a:schemeClr val="bg1"/>
                </a:solidFill>
                <a:latin typeface="黑体" panose="02010609060101010101" pitchFamily="49" charset="-122"/>
                <a:ea typeface="黑体" panose="02010609060101010101" pitchFamily="49" charset="-122"/>
              </a:rPr>
              <a:t>定标准</a:t>
            </a:r>
            <a:endParaRPr lang="zh-CN" altLang="en-US" sz="1600">
              <a:solidFill>
                <a:schemeClr val="bg1"/>
              </a:solidFill>
              <a:latin typeface="黑体" panose="02010609060101010101" pitchFamily="49" charset="-122"/>
              <a:ea typeface="黑体" panose="02010609060101010101" pitchFamily="49" charset="-122"/>
            </a:endParaRPr>
          </a:p>
        </p:txBody>
      </p:sp>
      <p:sp>
        <p:nvSpPr>
          <p:cNvPr id="88077" name="椭圆 162827"/>
          <p:cNvSpPr/>
          <p:nvPr/>
        </p:nvSpPr>
        <p:spPr>
          <a:xfrm>
            <a:off x="7173913" y="4173538"/>
            <a:ext cx="1076325" cy="958850"/>
          </a:xfrm>
          <a:prstGeom prst="ellipse">
            <a:avLst/>
          </a:prstGeom>
          <a:gradFill rotWithShape="1">
            <a:gsLst>
              <a:gs pos="0">
                <a:schemeClr val="bg2"/>
              </a:gs>
              <a:gs pos="100000">
                <a:srgbClr val="2E2E2E"/>
              </a:gs>
            </a:gsLst>
            <a:path path="shape">
              <a:fillToRect l="50000" t="50000" r="50000" b="50000"/>
            </a:path>
            <a:tileRect/>
          </a:gradFill>
          <a:ln w="9525">
            <a:noFill/>
          </a:ln>
        </p:spPr>
        <p:txBody>
          <a:bodyPr wrap="none" anchor="ctr"/>
          <a:lstStyle/>
          <a:p>
            <a:pPr algn="ctr"/>
            <a:endParaRPr lang="zh-CN" altLang="en-US" sz="1800" dirty="0">
              <a:latin typeface="黑体" panose="02010609060101010101" pitchFamily="49" charset="-122"/>
              <a:ea typeface="黑体" panose="02010609060101010101" pitchFamily="49" charset="-122"/>
            </a:endParaRPr>
          </a:p>
        </p:txBody>
      </p:sp>
      <p:sp>
        <p:nvSpPr>
          <p:cNvPr id="88078" name="文本框 162828"/>
          <p:cNvSpPr txBox="1"/>
          <p:nvPr/>
        </p:nvSpPr>
        <p:spPr>
          <a:xfrm>
            <a:off x="7269163" y="4481513"/>
            <a:ext cx="798512" cy="336550"/>
          </a:xfrm>
          <a:prstGeom prst="rect">
            <a:avLst/>
          </a:prstGeom>
          <a:noFill/>
          <a:ln w="9525">
            <a:noFill/>
          </a:ln>
        </p:spPr>
        <p:txBody>
          <a:bodyPr wrap="none">
            <a:spAutoFit/>
          </a:bodyPr>
          <a:lstStyle/>
          <a:p>
            <a:pPr algn="ctr" eaLnBrk="0" hangingPunct="0"/>
            <a:r>
              <a:rPr lang="zh-CN" altLang="en-US" sz="1600" dirty="0">
                <a:solidFill>
                  <a:schemeClr val="bg1"/>
                </a:solidFill>
                <a:latin typeface="黑体" panose="02010609060101010101" pitchFamily="49" charset="-122"/>
                <a:ea typeface="黑体" panose="02010609060101010101" pitchFamily="49" charset="-122"/>
              </a:rPr>
              <a:t>定政策</a:t>
            </a:r>
            <a:endParaRPr lang="zh-CN" altLang="en-US" sz="1600">
              <a:solidFill>
                <a:schemeClr val="bg1"/>
              </a:solidFill>
              <a:latin typeface="黑体" panose="02010609060101010101" pitchFamily="49" charset="-122"/>
              <a:ea typeface="黑体" panose="02010609060101010101" pitchFamily="49" charset="-122"/>
            </a:endParaRPr>
          </a:p>
        </p:txBody>
      </p:sp>
      <p:sp>
        <p:nvSpPr>
          <p:cNvPr id="88079" name="椭圆 162829"/>
          <p:cNvSpPr/>
          <p:nvPr/>
        </p:nvSpPr>
        <p:spPr>
          <a:xfrm rot="-1543677">
            <a:off x="5864225" y="5359400"/>
            <a:ext cx="919163" cy="238125"/>
          </a:xfrm>
          <a:prstGeom prst="ellipse">
            <a:avLst/>
          </a:prstGeom>
          <a:gradFill rotWithShape="1">
            <a:gsLst>
              <a:gs pos="0">
                <a:srgbClr val="5F5F5F"/>
              </a:gs>
              <a:gs pos="100000">
                <a:srgbClr val="84A5CA"/>
              </a:gs>
            </a:gsLst>
            <a:lin ang="0" scaled="1"/>
            <a:tileRect/>
          </a:gradFill>
          <a:ln w="9525">
            <a:noFill/>
          </a:ln>
        </p:spPr>
        <p:txBody>
          <a:bodyPr/>
          <a:lstStyle/>
          <a:p>
            <a:pPr algn="ctr"/>
            <a:endParaRPr lang="zh-CN" altLang="en-US" dirty="0">
              <a:latin typeface="Arial" panose="020B0604020202020204" pitchFamily="34" charset="0"/>
            </a:endParaRPr>
          </a:p>
        </p:txBody>
      </p:sp>
      <p:sp>
        <p:nvSpPr>
          <p:cNvPr id="88080" name="椭圆 162830"/>
          <p:cNvSpPr/>
          <p:nvPr/>
        </p:nvSpPr>
        <p:spPr>
          <a:xfrm>
            <a:off x="5411788" y="4795838"/>
            <a:ext cx="982662" cy="862012"/>
          </a:xfrm>
          <a:prstGeom prst="ellipse">
            <a:avLst/>
          </a:prstGeom>
          <a:gradFill rotWithShape="1">
            <a:gsLst>
              <a:gs pos="0">
                <a:schemeClr val="accent2"/>
              </a:gs>
              <a:gs pos="100000">
                <a:srgbClr val="121237"/>
              </a:gs>
            </a:gsLst>
            <a:path path="shape">
              <a:fillToRect l="50000" t="50000" r="50000" b="50000"/>
            </a:path>
            <a:tileRect/>
          </a:gradFill>
          <a:ln w="9525">
            <a:noFill/>
          </a:ln>
        </p:spPr>
        <p:txBody>
          <a:bodyPr wrap="none" anchor="ctr"/>
          <a:lstStyle/>
          <a:p>
            <a:pPr algn="ctr"/>
            <a:endParaRPr lang="zh-CN" altLang="en-US" sz="1400" dirty="0">
              <a:latin typeface="黑体" panose="02010609060101010101" pitchFamily="49" charset="-122"/>
              <a:ea typeface="黑体" panose="02010609060101010101" pitchFamily="49" charset="-122"/>
            </a:endParaRPr>
          </a:p>
        </p:txBody>
      </p:sp>
      <p:sp>
        <p:nvSpPr>
          <p:cNvPr id="88081" name="文本框 162831"/>
          <p:cNvSpPr txBox="1"/>
          <p:nvPr/>
        </p:nvSpPr>
        <p:spPr>
          <a:xfrm>
            <a:off x="5511800" y="5051425"/>
            <a:ext cx="798513" cy="336550"/>
          </a:xfrm>
          <a:prstGeom prst="rect">
            <a:avLst/>
          </a:prstGeom>
          <a:noFill/>
          <a:ln w="9525">
            <a:noFill/>
          </a:ln>
        </p:spPr>
        <p:txBody>
          <a:bodyPr wrap="none">
            <a:spAutoFit/>
          </a:bodyPr>
          <a:lstStyle/>
          <a:p>
            <a:pPr eaLnBrk="0" hangingPunct="0"/>
            <a:r>
              <a:rPr lang="zh-CN" altLang="en-US" sz="1600" dirty="0">
                <a:solidFill>
                  <a:schemeClr val="bg1"/>
                </a:solidFill>
                <a:latin typeface="黑体" panose="02010609060101010101" pitchFamily="49" charset="-122"/>
                <a:ea typeface="黑体" panose="02010609060101010101" pitchFamily="49" charset="-122"/>
              </a:rPr>
              <a:t>定制度</a:t>
            </a:r>
            <a:endParaRPr lang="zh-CN" altLang="en-US" sz="1600">
              <a:solidFill>
                <a:schemeClr val="bg1"/>
              </a:solidFill>
              <a:latin typeface="黑体" panose="02010609060101010101" pitchFamily="49" charset="-122"/>
              <a:ea typeface="黑体" panose="02010609060101010101" pitchFamily="49" charset="-122"/>
            </a:endParaRPr>
          </a:p>
        </p:txBody>
      </p:sp>
      <p:sp>
        <p:nvSpPr>
          <p:cNvPr id="88082" name="文本框 162832"/>
          <p:cNvSpPr txBox="1"/>
          <p:nvPr/>
        </p:nvSpPr>
        <p:spPr>
          <a:xfrm>
            <a:off x="5267325" y="4046538"/>
            <a:ext cx="2087563" cy="645160"/>
          </a:xfrm>
          <a:prstGeom prst="rect">
            <a:avLst/>
          </a:prstGeom>
          <a:noFill/>
          <a:ln w="9525">
            <a:noFill/>
          </a:ln>
        </p:spPr>
        <p:txBody>
          <a:bodyPr>
            <a:spAutoFit/>
          </a:bodyPr>
          <a:lstStyle/>
          <a:p>
            <a:pPr algn="ctr" eaLnBrk="0" hangingPunct="0"/>
            <a:r>
              <a:rPr lang="zh-CN" altLang="en-US" sz="1800" b="1" dirty="0">
                <a:solidFill>
                  <a:schemeClr val="bg1"/>
                </a:solidFill>
                <a:latin typeface="黑体" panose="02010609060101010101" pitchFamily="49" charset="-122"/>
                <a:ea typeface="黑体" panose="02010609060101010101" pitchFamily="49" charset="-122"/>
              </a:rPr>
              <a:t>学院双师团队建设</a:t>
            </a:r>
            <a:endParaRPr lang="zh-CN" altLang="en-US" sz="1800" b="1" dirty="0">
              <a:solidFill>
                <a:schemeClr val="bg1"/>
              </a:solidFill>
              <a:latin typeface="黑体" panose="02010609060101010101" pitchFamily="49" charset="-122"/>
              <a:ea typeface="黑体" panose="02010609060101010101" pitchFamily="49" charset="-122"/>
            </a:endParaRPr>
          </a:p>
          <a:p>
            <a:pPr algn="ctr" eaLnBrk="0" hangingPunct="0"/>
            <a:r>
              <a:rPr lang="zh-CN" altLang="en-US" sz="1800" b="1" dirty="0">
                <a:solidFill>
                  <a:schemeClr val="bg1"/>
                </a:solidFill>
                <a:latin typeface="黑体" panose="02010609060101010101" pitchFamily="49" charset="-122"/>
                <a:ea typeface="黑体" panose="02010609060101010101" pitchFamily="49" charset="-122"/>
              </a:rPr>
              <a:t>战 略 措 施</a:t>
            </a:r>
            <a:endParaRPr lang="zh-CN" altLang="en-US" sz="1800" b="1" dirty="0">
              <a:solidFill>
                <a:schemeClr val="bg1"/>
              </a:solidFill>
              <a:latin typeface="黑体" panose="02010609060101010101" pitchFamily="49" charset="-122"/>
              <a:ea typeface="黑体" panose="02010609060101010101" pitchFamily="49" charset="-122"/>
            </a:endParaRPr>
          </a:p>
        </p:txBody>
      </p:sp>
      <p:sp>
        <p:nvSpPr>
          <p:cNvPr id="88083" name="直接连接符 162833"/>
          <p:cNvSpPr/>
          <p:nvPr/>
        </p:nvSpPr>
        <p:spPr>
          <a:xfrm>
            <a:off x="5772150" y="3213100"/>
            <a:ext cx="474663" cy="890588"/>
          </a:xfrm>
          <a:prstGeom prst="line">
            <a:avLst/>
          </a:prstGeom>
          <a:ln w="9525" cap="flat" cmpd="sng">
            <a:solidFill>
              <a:schemeClr val="tx1"/>
            </a:solidFill>
            <a:prstDash val="solid"/>
            <a:headEnd type="none" w="med" len="med"/>
            <a:tailEnd type="triangle" w="med" len="med"/>
          </a:ln>
        </p:spPr>
        <p:txBody>
          <a:bodyPr/>
          <a:lstStyle/>
          <a:p>
            <a:pPr algn="ctr"/>
            <a:endParaRPr lang="zh-CN" altLang="en-US" dirty="0">
              <a:latin typeface="Arial" panose="020B0604020202020204" pitchFamily="34" charset="0"/>
            </a:endParaRPr>
          </a:p>
        </p:txBody>
      </p:sp>
      <p:sp>
        <p:nvSpPr>
          <p:cNvPr id="88084" name="文本框 162834"/>
          <p:cNvSpPr txBox="1"/>
          <p:nvPr/>
        </p:nvSpPr>
        <p:spPr>
          <a:xfrm>
            <a:off x="3924300" y="2349500"/>
            <a:ext cx="2592388" cy="755650"/>
          </a:xfrm>
          <a:prstGeom prst="rect">
            <a:avLst/>
          </a:prstGeom>
          <a:noFill/>
          <a:ln w="9525">
            <a:noFill/>
          </a:ln>
        </p:spPr>
        <p:txBody>
          <a:bodyPr>
            <a:spAutoFit/>
          </a:bodyPr>
          <a:lstStyle/>
          <a:p>
            <a:pPr algn="ctr" eaLnBrk="0" hangingPunct="0">
              <a:lnSpc>
                <a:spcPct val="120000"/>
              </a:lnSpc>
            </a:pPr>
            <a:r>
              <a:rPr lang="zh-CN" altLang="en-US" sz="1800" b="1" dirty="0">
                <a:solidFill>
                  <a:srgbClr val="33FF8F"/>
                </a:solidFill>
                <a:latin typeface="黑体" panose="02010609060101010101" pitchFamily="49" charset="-122"/>
                <a:ea typeface="黑体" panose="02010609060101010101" pitchFamily="49" charset="-122"/>
              </a:rPr>
              <a:t>为实现“双师”结构教学团队建设战略目标</a:t>
            </a:r>
            <a:endParaRPr lang="zh-CN" altLang="en-US" sz="1800" b="1" dirty="0">
              <a:solidFill>
                <a:srgbClr val="33FF8F"/>
              </a:solidFill>
              <a:latin typeface="黑体" panose="02010609060101010101" pitchFamily="49" charset="-122"/>
              <a:ea typeface="黑体" panose="02010609060101010101" pitchFamily="49" charset="-122"/>
            </a:endParaRPr>
          </a:p>
        </p:txBody>
      </p:sp>
      <p:sp>
        <p:nvSpPr>
          <p:cNvPr id="88085" name="直接连接符 162835"/>
          <p:cNvSpPr/>
          <p:nvPr/>
        </p:nvSpPr>
        <p:spPr>
          <a:xfrm flipH="1">
            <a:off x="4475163" y="3213100"/>
            <a:ext cx="1296987" cy="0"/>
          </a:xfrm>
          <a:prstGeom prst="line">
            <a:avLst/>
          </a:prstGeom>
          <a:ln w="9525" cap="flat" cmpd="sng">
            <a:solidFill>
              <a:schemeClr val="tx1"/>
            </a:solidFill>
            <a:prstDash val="solid"/>
            <a:headEnd type="none" w="med" len="med"/>
            <a:tailEnd type="none" w="med" len="med"/>
          </a:ln>
          <a:effectLst>
            <a:prstShdw prst="shdw17" dist="17961" dir="2699999">
              <a:srgbClr val="000000"/>
            </a:prstShdw>
          </a:effectLst>
        </p:spPr>
        <p:txBody>
          <a:bodyPr/>
          <a:lstStyle/>
          <a:p>
            <a:pPr algn="ctr"/>
            <a:endParaRPr lang="zh-CN" altLang="en-US" dirty="0">
              <a:latin typeface="Arial" panose="020B0604020202020204" pitchFamily="34" charset="0"/>
            </a:endParaRPr>
          </a:p>
        </p:txBody>
      </p:sp>
      <p:sp>
        <p:nvSpPr>
          <p:cNvPr id="88086" name="矩形 162848"/>
          <p:cNvSpPr/>
          <p:nvPr/>
        </p:nvSpPr>
        <p:spPr>
          <a:xfrm>
            <a:off x="469900" y="2852738"/>
            <a:ext cx="3281363" cy="460375"/>
          </a:xfrm>
          <a:prstGeom prst="rect">
            <a:avLst/>
          </a:prstGeom>
          <a:noFill/>
          <a:ln w="9525">
            <a:noFill/>
          </a:ln>
        </p:spPr>
        <p:txBody>
          <a:bodyPr>
            <a:spAutoFit/>
          </a:bodyPr>
          <a:lstStyle/>
          <a:p>
            <a:r>
              <a:rPr lang="zh-CN" altLang="en-US" sz="2400" b="1" dirty="0">
                <a:solidFill>
                  <a:schemeClr val="bg1"/>
                </a:solidFill>
                <a:latin typeface="黑体" panose="02010609060101010101" pitchFamily="49" charset="-122"/>
                <a:ea typeface="黑体" panose="02010609060101010101" pitchFamily="49" charset="-122"/>
              </a:rPr>
              <a:t>专业建设校企双带头人</a:t>
            </a:r>
            <a:endParaRPr lang="zh-CN" altLang="en-US" sz="24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spd="med">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图片 371714" descr="DSCF1275"/>
          <p:cNvPicPr>
            <a:picLocks noChangeAspect="1"/>
          </p:cNvPicPr>
          <p:nvPr/>
        </p:nvPicPr>
        <p:blipFill>
          <a:blip r:embed="rId1" cstate="print"/>
          <a:stretch>
            <a:fillRect/>
          </a:stretch>
        </p:blipFill>
        <p:spPr>
          <a:xfrm>
            <a:off x="2376805" y="1408430"/>
            <a:ext cx="4679950" cy="2560638"/>
          </a:xfrm>
          <a:prstGeom prst="rect">
            <a:avLst/>
          </a:prstGeom>
          <a:noFill/>
          <a:ln w="9525">
            <a:noFill/>
          </a:ln>
        </p:spPr>
      </p:pic>
      <p:sp>
        <p:nvSpPr>
          <p:cNvPr id="371716" name="矩形 371715"/>
          <p:cNvSpPr/>
          <p:nvPr/>
        </p:nvSpPr>
        <p:spPr>
          <a:xfrm>
            <a:off x="6267768" y="3581718"/>
            <a:ext cx="2663825" cy="1014730"/>
          </a:xfrm>
          <a:prstGeom prst="rect">
            <a:avLst/>
          </a:prstGeom>
          <a:solidFill>
            <a:srgbClr val="FF9900"/>
          </a:solidFill>
          <a:ln w="9525">
            <a:noFill/>
          </a:ln>
          <a:effectLst>
            <a:outerShdw dist="107763" dir="18900000" algn="ctr" rotWithShape="0">
              <a:schemeClr val="bg2">
                <a:alpha val="50000"/>
              </a:schemeClr>
            </a:outerShdw>
          </a:effectLst>
        </p:spPr>
        <p:txBody>
          <a:bodyPr anchor="ctr">
            <a:spAutoFit/>
          </a:bodyPr>
          <a:lstStyle/>
          <a:p>
            <a:pPr latinLnBrk="1">
              <a:buFont typeface="Arial" panose="020B0604020202020204" pitchFamily="34" charset="0"/>
            </a:pPr>
            <a:r>
              <a:rPr lang="zh-CN" altLang="en-US" sz="2000" dirty="0">
                <a:latin typeface="Arial" panose="020B0604020202020204" pitchFamily="34" charset="0"/>
                <a:ea typeface="黑体" panose="02010609060101010101" pitchFamily="49" charset="-122"/>
              </a:rPr>
              <a:t>利用南充技术人力资源，建立兼职教师资源库</a:t>
            </a:r>
            <a:endParaRPr lang="zh-CN" altLang="en-US" sz="2000" dirty="0">
              <a:latin typeface="Arial" panose="020B0604020202020204" pitchFamily="34" charset="0"/>
              <a:ea typeface="黑体" panose="02010609060101010101" pitchFamily="49" charset="-122"/>
            </a:endParaRPr>
          </a:p>
        </p:txBody>
      </p:sp>
      <p:sp>
        <p:nvSpPr>
          <p:cNvPr id="371717" name="矩形 371716"/>
          <p:cNvSpPr/>
          <p:nvPr/>
        </p:nvSpPr>
        <p:spPr>
          <a:xfrm>
            <a:off x="6267768" y="829945"/>
            <a:ext cx="2627312" cy="1014730"/>
          </a:xfrm>
          <a:prstGeom prst="rect">
            <a:avLst/>
          </a:prstGeom>
          <a:solidFill>
            <a:srgbClr val="FF9900"/>
          </a:solidFill>
          <a:ln w="9525">
            <a:noFill/>
          </a:ln>
          <a:effectLst>
            <a:outerShdw dist="107763" dir="18900000" algn="ctr" rotWithShape="0">
              <a:schemeClr val="bg2">
                <a:alpha val="50000"/>
              </a:schemeClr>
            </a:outerShdw>
          </a:effectLst>
        </p:spPr>
        <p:txBody>
          <a:bodyPr anchor="ctr">
            <a:spAutoFit/>
          </a:bodyPr>
          <a:lstStyle/>
          <a:p>
            <a:pPr latinLnBrk="1">
              <a:buFont typeface="Arial" panose="020B0604020202020204" pitchFamily="34" charset="0"/>
            </a:pPr>
            <a:r>
              <a:rPr lang="zh-CN" altLang="en-US" sz="2000" dirty="0">
                <a:latin typeface="Arial" panose="020B0604020202020204" pitchFamily="34" charset="0"/>
                <a:ea typeface="黑体" panose="02010609060101010101" pitchFamily="49" charset="-122"/>
              </a:rPr>
              <a:t>培养专业教师工程实践能力，增加企业工作经历</a:t>
            </a:r>
            <a:endParaRPr lang="zh-CN" altLang="en-US" sz="2000">
              <a:latin typeface="Arial" panose="020B0604020202020204" pitchFamily="34" charset="0"/>
              <a:ea typeface="黑体" panose="02010609060101010101" pitchFamily="49" charset="-122"/>
            </a:endParaRPr>
          </a:p>
        </p:txBody>
      </p:sp>
      <p:sp>
        <p:nvSpPr>
          <p:cNvPr id="371718" name="矩形 371717"/>
          <p:cNvSpPr/>
          <p:nvPr/>
        </p:nvSpPr>
        <p:spPr>
          <a:xfrm>
            <a:off x="910590" y="904875"/>
            <a:ext cx="2303463" cy="701675"/>
          </a:xfrm>
          <a:prstGeom prst="rect">
            <a:avLst/>
          </a:prstGeom>
          <a:solidFill>
            <a:srgbClr val="FF9900"/>
          </a:solidFill>
          <a:ln w="9525">
            <a:noFill/>
          </a:ln>
          <a:effectLst>
            <a:outerShdw dist="107763" dir="18900000" algn="ctr" rotWithShape="0">
              <a:schemeClr val="bg2">
                <a:alpha val="50000"/>
              </a:schemeClr>
            </a:outerShdw>
          </a:effectLst>
        </p:spPr>
        <p:txBody>
          <a:bodyPr anchor="ctr">
            <a:spAutoFit/>
          </a:bodyPr>
          <a:lstStyle/>
          <a:p>
            <a:pPr algn="dist" latinLnBrk="1">
              <a:buFont typeface="Arial" panose="020B0604020202020204" pitchFamily="34" charset="0"/>
            </a:pPr>
            <a:r>
              <a:rPr lang="zh-CN" altLang="en-US" sz="2000" dirty="0">
                <a:latin typeface="Arial" panose="020B0604020202020204" pitchFamily="34" charset="0"/>
                <a:ea typeface="黑体" panose="02010609060101010101" pitchFamily="49" charset="-122"/>
              </a:rPr>
              <a:t>引进和培养专业带头人、骨干教师</a:t>
            </a:r>
            <a:endParaRPr lang="zh-CN" altLang="en-US" sz="2000" dirty="0">
              <a:latin typeface="Arial" panose="020B0604020202020204" pitchFamily="34" charset="0"/>
              <a:ea typeface="黑体" panose="02010609060101010101" pitchFamily="49" charset="-122"/>
            </a:endParaRPr>
          </a:p>
        </p:txBody>
      </p:sp>
      <p:sp>
        <p:nvSpPr>
          <p:cNvPr id="371719" name="矩形 371718"/>
          <p:cNvSpPr/>
          <p:nvPr/>
        </p:nvSpPr>
        <p:spPr>
          <a:xfrm>
            <a:off x="1027748" y="3590290"/>
            <a:ext cx="2376487" cy="1006475"/>
          </a:xfrm>
          <a:prstGeom prst="rect">
            <a:avLst/>
          </a:prstGeom>
          <a:solidFill>
            <a:srgbClr val="FF9900"/>
          </a:solidFill>
          <a:ln w="9525">
            <a:noFill/>
          </a:ln>
          <a:effectLst>
            <a:outerShdw dist="107763" dir="18900000" algn="ctr" rotWithShape="0">
              <a:schemeClr val="bg2">
                <a:alpha val="50000"/>
              </a:schemeClr>
            </a:outerShdw>
          </a:effectLst>
        </p:spPr>
        <p:txBody>
          <a:bodyPr anchor="ctr">
            <a:spAutoFit/>
          </a:bodyPr>
          <a:lstStyle/>
          <a:p>
            <a:pPr latinLnBrk="1">
              <a:buFont typeface="Arial" panose="020B0604020202020204" pitchFamily="34" charset="0"/>
            </a:pPr>
            <a:r>
              <a:rPr lang="zh-CN" altLang="en-US" sz="2000" dirty="0">
                <a:latin typeface="Arial" panose="020B0604020202020204" pitchFamily="34" charset="0"/>
                <a:ea typeface="黑体" panose="02010609060101010101" pitchFamily="49" charset="-122"/>
              </a:rPr>
              <a:t>提高兼职教师高职教育理论水平和教学能力</a:t>
            </a:r>
            <a:endParaRPr lang="zh-CN" altLang="en-US" sz="2000" dirty="0">
              <a:latin typeface="Arial" panose="020B0604020202020204" pitchFamily="34" charset="0"/>
              <a:ea typeface="黑体" panose="02010609060101010101" pitchFamily="49" charset="-122"/>
            </a:endParaRPr>
          </a:p>
        </p:txBody>
      </p:sp>
      <p:sp>
        <p:nvSpPr>
          <p:cNvPr id="89095" name="矩形 371719"/>
          <p:cNvSpPr/>
          <p:nvPr/>
        </p:nvSpPr>
        <p:spPr>
          <a:xfrm>
            <a:off x="684213" y="4779487"/>
            <a:ext cx="8064500" cy="1106805"/>
          </a:xfrm>
          <a:prstGeom prst="rect">
            <a:avLst/>
          </a:prstGeom>
          <a:noFill/>
          <a:ln w="9525">
            <a:noFill/>
          </a:ln>
        </p:spPr>
        <p:txBody>
          <a:bodyPr anchor="ctr">
            <a:spAutoFit/>
          </a:bodyPr>
          <a:lstStyle/>
          <a:p>
            <a:pPr defTabSz="0">
              <a:tabLst>
                <a:tab pos="798830" algn="l"/>
              </a:tabLst>
            </a:pPr>
            <a:r>
              <a:rPr lang="zh-CN" altLang="en-US" sz="2200" b="1" dirty="0">
                <a:solidFill>
                  <a:srgbClr val="FF0000"/>
                </a:solidFill>
                <a:latin typeface="Arial" panose="020B0604020202020204" pitchFamily="34" charset="0"/>
                <a:ea typeface="楷体_GB2312" pitchFamily="49" charset="-122"/>
              </a:rPr>
              <a:t>师资队伍建设是关键</a:t>
            </a:r>
            <a:r>
              <a:rPr lang="en-US" altLang="zh-CN" sz="2200" b="1">
                <a:solidFill>
                  <a:srgbClr val="FF0000"/>
                </a:solidFill>
                <a:latin typeface="Arial" panose="020B0604020202020204" pitchFamily="34" charset="0"/>
                <a:ea typeface="楷体_GB2312" pitchFamily="49" charset="-122"/>
              </a:rPr>
              <a:t>——</a:t>
            </a:r>
            <a:r>
              <a:rPr lang="zh-CN" altLang="en-US" sz="2200" b="1" dirty="0">
                <a:solidFill>
                  <a:srgbClr val="FF0000"/>
                </a:solidFill>
                <a:latin typeface="Arial" panose="020B0604020202020204" pitchFamily="34" charset="0"/>
                <a:ea typeface="楷体_GB2312" pitchFamily="49" charset="-122"/>
              </a:rPr>
              <a:t>也是重点，特别注意规划教师教学能力和实践能力。坚持“内培外引、注重培养”的指导思想，实现专业教师职业化、兼职教师专业化，打造一批优秀专业教学团队</a:t>
            </a:r>
            <a:r>
              <a:rPr lang="zh-CN" altLang="en-US" sz="2200" dirty="0">
                <a:solidFill>
                  <a:srgbClr val="0033CC"/>
                </a:solidFill>
                <a:latin typeface="Arial" panose="020B0604020202020204" pitchFamily="34" charset="0"/>
                <a:ea typeface="楷体_GB2312" pitchFamily="49" charset="-122"/>
              </a:rPr>
              <a:t>。</a:t>
            </a:r>
            <a:endParaRPr lang="zh-CN" altLang="en-US" sz="2200" dirty="0">
              <a:solidFill>
                <a:srgbClr val="0033CC"/>
              </a:solidFill>
              <a:latin typeface="Arial" panose="020B0604020202020204" pitchFamily="34" charset="0"/>
              <a:ea typeface="楷体_GB2312" pitchFamily="49"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71718"/>
                                        </p:tgtEl>
                                        <p:attrNameLst>
                                          <p:attrName>style.visibility</p:attrName>
                                        </p:attrNameLst>
                                      </p:cBhvr>
                                      <p:to>
                                        <p:strVal val="visible"/>
                                      </p:to>
                                    </p:set>
                                    <p:anim calcmode="lin" valueType="num">
                                      <p:cBhvr>
                                        <p:cTn id="7" dur="500" fill="hold"/>
                                        <p:tgtEl>
                                          <p:spTgt spid="371718"/>
                                        </p:tgtEl>
                                        <p:attrNameLst>
                                          <p:attrName>ppt_x</p:attrName>
                                        </p:attrNameLst>
                                      </p:cBhvr>
                                      <p:tavLst>
                                        <p:tav tm="0">
                                          <p:val>
                                            <p:strVal val="#ppt_x"/>
                                          </p:val>
                                        </p:tav>
                                        <p:tav tm="100000">
                                          <p:val>
                                            <p:strVal val="#ppt_x"/>
                                          </p:val>
                                        </p:tav>
                                      </p:tavLst>
                                    </p:anim>
                                    <p:anim calcmode="lin" valueType="num">
                                      <p:cBhvr>
                                        <p:cTn id="8" dur="500" fill="hold"/>
                                        <p:tgtEl>
                                          <p:spTgt spid="3717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1717"/>
                                        </p:tgtEl>
                                        <p:attrNameLst>
                                          <p:attrName>style.visibility</p:attrName>
                                        </p:attrNameLst>
                                      </p:cBhvr>
                                      <p:to>
                                        <p:strVal val="visible"/>
                                      </p:to>
                                    </p:set>
                                    <p:anim calcmode="lin" valueType="num">
                                      <p:cBhvr>
                                        <p:cTn id="12" dur="500" fill="hold"/>
                                        <p:tgtEl>
                                          <p:spTgt spid="371717"/>
                                        </p:tgtEl>
                                        <p:attrNameLst>
                                          <p:attrName>ppt_x</p:attrName>
                                        </p:attrNameLst>
                                      </p:cBhvr>
                                      <p:tavLst>
                                        <p:tav tm="0">
                                          <p:val>
                                            <p:strVal val="#ppt_x"/>
                                          </p:val>
                                        </p:tav>
                                        <p:tav tm="100000">
                                          <p:val>
                                            <p:strVal val="#ppt_x"/>
                                          </p:val>
                                        </p:tav>
                                      </p:tavLst>
                                    </p:anim>
                                    <p:anim calcmode="lin" valueType="num">
                                      <p:cBhvr>
                                        <p:cTn id="13" dur="500" fill="hold"/>
                                        <p:tgtEl>
                                          <p:spTgt spid="3717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71716"/>
                                        </p:tgtEl>
                                        <p:attrNameLst>
                                          <p:attrName>style.visibility</p:attrName>
                                        </p:attrNameLst>
                                      </p:cBhvr>
                                      <p:to>
                                        <p:strVal val="visible"/>
                                      </p:to>
                                    </p:set>
                                    <p:anim calcmode="lin" valueType="num">
                                      <p:cBhvr>
                                        <p:cTn id="17" dur="500" fill="hold"/>
                                        <p:tgtEl>
                                          <p:spTgt spid="371716"/>
                                        </p:tgtEl>
                                        <p:attrNameLst>
                                          <p:attrName>ppt_x</p:attrName>
                                        </p:attrNameLst>
                                      </p:cBhvr>
                                      <p:tavLst>
                                        <p:tav tm="0">
                                          <p:val>
                                            <p:strVal val="#ppt_x"/>
                                          </p:val>
                                        </p:tav>
                                        <p:tav tm="100000">
                                          <p:val>
                                            <p:strVal val="#ppt_x"/>
                                          </p:val>
                                        </p:tav>
                                      </p:tavLst>
                                    </p:anim>
                                    <p:anim calcmode="lin" valueType="num">
                                      <p:cBhvr>
                                        <p:cTn id="18" dur="500" fill="hold"/>
                                        <p:tgtEl>
                                          <p:spTgt spid="37171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71719"/>
                                        </p:tgtEl>
                                        <p:attrNameLst>
                                          <p:attrName>style.visibility</p:attrName>
                                        </p:attrNameLst>
                                      </p:cBhvr>
                                      <p:to>
                                        <p:strVal val="visible"/>
                                      </p:to>
                                    </p:set>
                                    <p:anim calcmode="lin" valueType="num">
                                      <p:cBhvr>
                                        <p:cTn id="22" dur="500" fill="hold"/>
                                        <p:tgtEl>
                                          <p:spTgt spid="371719"/>
                                        </p:tgtEl>
                                        <p:attrNameLst>
                                          <p:attrName>ppt_x</p:attrName>
                                        </p:attrNameLst>
                                      </p:cBhvr>
                                      <p:tavLst>
                                        <p:tav tm="0">
                                          <p:val>
                                            <p:strVal val="#ppt_x"/>
                                          </p:val>
                                        </p:tav>
                                        <p:tav tm="100000">
                                          <p:val>
                                            <p:strVal val="#ppt_x"/>
                                          </p:val>
                                        </p:tav>
                                      </p:tavLst>
                                    </p:anim>
                                    <p:anim calcmode="lin" valueType="num">
                                      <p:cBhvr>
                                        <p:cTn id="23" dur="500" fill="hold"/>
                                        <p:tgtEl>
                                          <p:spTgt spid="3717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6" grpId="0" bldLvl="0" animBg="1"/>
      <p:bldP spid="371717" grpId="0" bldLvl="0" animBg="1"/>
      <p:bldP spid="371718" grpId="0" bldLvl="0" animBg="1"/>
      <p:bldP spid="371719"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流程图: 可选过程 375809"/>
          <p:cNvSpPr/>
          <p:nvPr/>
        </p:nvSpPr>
        <p:spPr>
          <a:xfrm>
            <a:off x="2417763" y="1136303"/>
            <a:ext cx="6550025" cy="1021774"/>
          </a:xfrm>
          <a:prstGeom prst="flowChartAlternateProcess">
            <a:avLst/>
          </a:prstGeom>
          <a:solidFill>
            <a:schemeClr val="bg1">
              <a:alpha val="79999"/>
            </a:schemeClr>
          </a:solidFill>
          <a:ln w="38100" cap="flat" cmpd="dbl">
            <a:solidFill>
              <a:srgbClr val="009900"/>
            </a:solidFill>
            <a:prstDash val="solid"/>
            <a:miter/>
            <a:headEnd type="none" w="med" len="med"/>
            <a:tailEnd type="none" w="med" len="med"/>
          </a:ln>
        </p:spPr>
        <p:txBody>
          <a:bodyPr anchor="ctr">
            <a:spAutoFit/>
          </a:bodyPr>
          <a:lstStyle/>
          <a:p>
            <a:r>
              <a:rPr lang="zh-CN" altLang="en-US" sz="1800">
                <a:latin typeface="华文新魏" panose="02010800040101010101" charset="-122"/>
                <a:ea typeface="华文新魏" panose="02010800040101010101" charset="-122"/>
              </a:rPr>
              <a:t>修订完善并认真落实好</a:t>
            </a:r>
            <a:r>
              <a:rPr lang="en-US" altLang="zh-CN" sz="1800" b="1">
                <a:solidFill>
                  <a:srgbClr val="FF0000"/>
                </a:solidFill>
                <a:latin typeface="华文新魏" panose="02010800040101010101" charset="-122"/>
                <a:ea typeface="华文新魏" panose="02010800040101010101" charset="-122"/>
              </a:rPr>
              <a:t>《</a:t>
            </a:r>
            <a:r>
              <a:rPr lang="zh-CN" altLang="en-US" sz="1800" b="1" dirty="0">
                <a:solidFill>
                  <a:srgbClr val="FF0000"/>
                </a:solidFill>
                <a:latin typeface="华文新魏" panose="02010800040101010101" charset="-122"/>
                <a:ea typeface="华文新魏" panose="02010800040101010101" charset="-122"/>
              </a:rPr>
              <a:t>教师到企业实践管理办法</a:t>
            </a:r>
            <a:r>
              <a:rPr lang="en-US" altLang="zh-CN" sz="1800" b="1">
                <a:solidFill>
                  <a:srgbClr val="FF0000"/>
                </a:solidFill>
                <a:latin typeface="华文新魏" panose="02010800040101010101" charset="-122"/>
                <a:ea typeface="华文新魏" panose="02010800040101010101" charset="-122"/>
              </a:rPr>
              <a:t>》</a:t>
            </a:r>
            <a:r>
              <a:rPr lang="zh-CN" altLang="en-US" sz="1800">
                <a:latin typeface="华文新魏" panose="02010800040101010101" charset="-122"/>
                <a:ea typeface="华文新魏" panose="02010800040101010101" charset="-122"/>
              </a:rPr>
              <a:t>。坚持每年</a:t>
            </a:r>
            <a:r>
              <a:rPr lang="zh-CN" altLang="en-US" sz="1800" dirty="0">
                <a:latin typeface="华文新魏" panose="02010800040101010101" charset="-122"/>
                <a:ea typeface="华文新魏" panose="02010800040101010101" charset="-122"/>
              </a:rPr>
              <a:t>选派教师到企业生产一线顶岗实习，挂职锻炼，学习技术，培养一大批“双师素质”教师。</a:t>
            </a:r>
            <a:endParaRPr lang="zh-CN" altLang="en-US" sz="1800" dirty="0">
              <a:latin typeface="华文新魏" panose="02010800040101010101" charset="-122"/>
              <a:ea typeface="华文新魏" panose="02010800040101010101" charset="-122"/>
            </a:endParaRPr>
          </a:p>
        </p:txBody>
      </p:sp>
      <p:sp>
        <p:nvSpPr>
          <p:cNvPr id="90114" name="流程图: 可选过程 375810"/>
          <p:cNvSpPr/>
          <p:nvPr/>
        </p:nvSpPr>
        <p:spPr>
          <a:xfrm>
            <a:off x="2417763" y="2502471"/>
            <a:ext cx="6556375" cy="1024700"/>
          </a:xfrm>
          <a:prstGeom prst="flowChartAlternateProcess">
            <a:avLst/>
          </a:prstGeom>
          <a:solidFill>
            <a:schemeClr val="bg1">
              <a:alpha val="79999"/>
            </a:schemeClr>
          </a:solidFill>
          <a:ln w="38100" cap="flat" cmpd="dbl">
            <a:solidFill>
              <a:srgbClr val="2167A7"/>
            </a:solidFill>
            <a:prstDash val="solid"/>
            <a:miter/>
            <a:headEnd type="none" w="med" len="med"/>
            <a:tailEnd type="none" w="med" len="med"/>
          </a:ln>
        </p:spPr>
        <p:txBody>
          <a:bodyPr anchor="ctr">
            <a:spAutoFit/>
          </a:bodyPr>
          <a:lstStyle/>
          <a:p>
            <a:r>
              <a:rPr lang="zh-CN" altLang="en-US" sz="1800" dirty="0">
                <a:latin typeface="华文新魏" panose="02010800040101010101" charset="-122"/>
                <a:ea typeface="华文新魏" panose="02010800040101010101" charset="-122"/>
              </a:rPr>
              <a:t>制定</a:t>
            </a:r>
            <a:r>
              <a:rPr lang="en-US" altLang="x-none" sz="1800" b="1">
                <a:solidFill>
                  <a:srgbClr val="FF0000"/>
                </a:solidFill>
                <a:latin typeface="华文新魏" panose="02010800040101010101" charset="-122"/>
                <a:ea typeface="华文新魏" panose="02010800040101010101" charset="-122"/>
              </a:rPr>
              <a:t>《</a:t>
            </a:r>
            <a:r>
              <a:rPr lang="zh-CN" altLang="en-US" sz="1800" b="1" dirty="0">
                <a:solidFill>
                  <a:srgbClr val="FF0000"/>
                </a:solidFill>
                <a:latin typeface="华文新魏" panose="02010800040101010101" charset="-122"/>
                <a:ea typeface="华文新魏" panose="02010800040101010101" charset="-122"/>
              </a:rPr>
              <a:t>兼职教师管理办法</a:t>
            </a:r>
            <a:r>
              <a:rPr lang="en-US" altLang="x-none" sz="1800" b="1">
                <a:solidFill>
                  <a:srgbClr val="FF0000"/>
                </a:solidFill>
                <a:latin typeface="华文新魏" panose="02010800040101010101" charset="-122"/>
                <a:ea typeface="华文新魏" panose="02010800040101010101" charset="-122"/>
              </a:rPr>
              <a:t>》</a:t>
            </a:r>
            <a:r>
              <a:rPr lang="zh-CN" altLang="en-US" sz="1800" dirty="0">
                <a:latin typeface="华文新魏" panose="02010800040101010101" charset="-122"/>
                <a:ea typeface="华文新魏" panose="02010800040101010101" charset="-122"/>
              </a:rPr>
              <a:t>，与企业紧密合作，从企业优选并聘请技术水平高、有教学能力的技术人员和能工巧匠为兼职教师，建立“兼职教师库”，建设优良“双师结构”师资队伍 。</a:t>
            </a:r>
            <a:endParaRPr lang="zh-CN" altLang="en-US" sz="1800" dirty="0">
              <a:latin typeface="华文新魏" panose="02010800040101010101" charset="-122"/>
              <a:ea typeface="华文新魏" panose="02010800040101010101" charset="-122"/>
            </a:endParaRPr>
          </a:p>
        </p:txBody>
      </p:sp>
      <p:sp>
        <p:nvSpPr>
          <p:cNvPr id="90115" name="流程图: 可选过程 375811"/>
          <p:cNvSpPr/>
          <p:nvPr/>
        </p:nvSpPr>
        <p:spPr>
          <a:xfrm>
            <a:off x="2389188" y="4937999"/>
            <a:ext cx="6553200" cy="408146"/>
          </a:xfrm>
          <a:prstGeom prst="flowChartAlternateProcess">
            <a:avLst/>
          </a:prstGeom>
          <a:solidFill>
            <a:schemeClr val="bg1">
              <a:alpha val="96999"/>
            </a:schemeClr>
          </a:solidFill>
          <a:ln w="38100" cap="flat" cmpd="dbl">
            <a:solidFill>
              <a:srgbClr val="808080"/>
            </a:solidFill>
            <a:prstDash val="solid"/>
            <a:miter/>
            <a:headEnd type="none" w="med" len="med"/>
            <a:tailEnd type="none" w="med" len="med"/>
          </a:ln>
        </p:spPr>
        <p:txBody>
          <a:bodyPr anchor="ctr">
            <a:spAutoFit/>
          </a:bodyPr>
          <a:lstStyle/>
          <a:p>
            <a:r>
              <a:rPr lang="zh-CN" altLang="en-US" sz="1800" dirty="0">
                <a:latin typeface="华文新魏" panose="02010800040101010101" charset="-122"/>
                <a:ea typeface="华文新魏" panose="02010800040101010101" charset="-122"/>
              </a:rPr>
              <a:t>派出骨干教师赴国外学习交流，提高职业教学水平。</a:t>
            </a:r>
            <a:endParaRPr lang="zh-CN" altLang="en-US" sz="1800" dirty="0">
              <a:latin typeface="华文新魏" panose="02010800040101010101" charset="-122"/>
              <a:ea typeface="华文新魏" panose="02010800040101010101" charset="-122"/>
            </a:endParaRPr>
          </a:p>
        </p:txBody>
      </p:sp>
      <p:sp>
        <p:nvSpPr>
          <p:cNvPr id="90117" name="文本框 375813"/>
          <p:cNvSpPr txBox="1"/>
          <p:nvPr/>
        </p:nvSpPr>
        <p:spPr>
          <a:xfrm>
            <a:off x="374650" y="2533015"/>
            <a:ext cx="1727200" cy="1383665"/>
          </a:xfrm>
          <a:prstGeom prst="rect">
            <a:avLst/>
          </a:prstGeom>
          <a:noFill/>
          <a:ln w="9525">
            <a:noFill/>
          </a:ln>
        </p:spPr>
        <p:txBody>
          <a:bodyPr>
            <a:spAutoFit/>
          </a:bodyPr>
          <a:lstStyle/>
          <a:p>
            <a:pPr algn="ctr"/>
            <a:r>
              <a:rPr lang="zh-CN" altLang="en-US" sz="2800" b="1" dirty="0">
                <a:solidFill>
                  <a:srgbClr val="92D050"/>
                </a:solidFill>
                <a:latin typeface="微软雅黑" panose="020B0503020204020204" charset="-122"/>
                <a:ea typeface="微软雅黑" panose="020B0503020204020204" charset="-122"/>
              </a:rPr>
              <a:t>内培外引</a:t>
            </a:r>
            <a:endParaRPr lang="zh-CN" altLang="en-US" sz="2800" b="1" dirty="0">
              <a:solidFill>
                <a:srgbClr val="92D050"/>
              </a:solidFill>
              <a:latin typeface="微软雅黑" panose="020B0503020204020204" charset="-122"/>
              <a:ea typeface="微软雅黑" panose="020B0503020204020204" charset="-122"/>
            </a:endParaRPr>
          </a:p>
          <a:p>
            <a:pPr algn="ctr"/>
            <a:endParaRPr lang="zh-CN" altLang="en-US" sz="2800" b="1" dirty="0">
              <a:solidFill>
                <a:srgbClr val="92D050"/>
              </a:solidFill>
              <a:latin typeface="微软雅黑" panose="020B0503020204020204" charset="-122"/>
              <a:ea typeface="微软雅黑" panose="020B0503020204020204" charset="-122"/>
            </a:endParaRPr>
          </a:p>
          <a:p>
            <a:pPr algn="ctr"/>
            <a:r>
              <a:rPr lang="zh-CN" altLang="en-US" sz="2800" b="1" dirty="0">
                <a:solidFill>
                  <a:srgbClr val="92D050"/>
                </a:solidFill>
                <a:latin typeface="微软雅黑" panose="020B0503020204020204" charset="-122"/>
                <a:ea typeface="微软雅黑" panose="020B0503020204020204" charset="-122"/>
              </a:rPr>
              <a:t>优化结构</a:t>
            </a:r>
            <a:endParaRPr lang="zh-CN" altLang="en-US" sz="2800" b="1" dirty="0">
              <a:solidFill>
                <a:srgbClr val="92D050"/>
              </a:solidFill>
              <a:latin typeface="微软雅黑" panose="020B0503020204020204" charset="-122"/>
              <a:ea typeface="微软雅黑" panose="020B0503020204020204" charset="-122"/>
            </a:endParaRPr>
          </a:p>
        </p:txBody>
      </p:sp>
      <p:sp>
        <p:nvSpPr>
          <p:cNvPr id="90118" name="流程图: 可选过程 375814"/>
          <p:cNvSpPr/>
          <p:nvPr/>
        </p:nvSpPr>
        <p:spPr>
          <a:xfrm>
            <a:off x="2389188" y="3871937"/>
            <a:ext cx="6534150" cy="714960"/>
          </a:xfrm>
          <a:prstGeom prst="flowChartAlternateProcess">
            <a:avLst/>
          </a:prstGeom>
          <a:solidFill>
            <a:schemeClr val="bg1">
              <a:alpha val="79999"/>
            </a:schemeClr>
          </a:solidFill>
          <a:ln w="38100" cap="flat" cmpd="dbl">
            <a:solidFill>
              <a:srgbClr val="2167A7"/>
            </a:solidFill>
            <a:prstDash val="solid"/>
            <a:miter/>
            <a:headEnd type="none" w="med" len="med"/>
            <a:tailEnd type="none" w="med" len="med"/>
          </a:ln>
        </p:spPr>
        <p:txBody>
          <a:bodyPr anchor="ctr">
            <a:spAutoFit/>
          </a:bodyPr>
          <a:lstStyle/>
          <a:p>
            <a:r>
              <a:rPr lang="zh-CN" altLang="en-US" sz="1800">
                <a:latin typeface="华文新魏" panose="02010800040101010101" charset="-122"/>
                <a:ea typeface="华文新魏" panose="02010800040101010101" charset="-122"/>
              </a:rPr>
              <a:t>制定</a:t>
            </a:r>
            <a:r>
              <a:rPr lang="en-US" altLang="zh-CN" sz="1800" b="1">
                <a:solidFill>
                  <a:srgbClr val="FF0000"/>
                </a:solidFill>
                <a:latin typeface="华文新魏" panose="02010800040101010101" charset="-122"/>
                <a:ea typeface="华文新魏" panose="02010800040101010101" charset="-122"/>
              </a:rPr>
              <a:t>《</a:t>
            </a:r>
            <a:r>
              <a:rPr lang="zh-CN" altLang="en-US" sz="1800" b="1" dirty="0">
                <a:solidFill>
                  <a:srgbClr val="FF0000"/>
                </a:solidFill>
                <a:latin typeface="华文新魏" panose="02010800040101010101" charset="-122"/>
                <a:ea typeface="华文新魏" panose="02010800040101010101" charset="-122"/>
              </a:rPr>
              <a:t>在职教师学历提升及进修升造管理办法</a:t>
            </a:r>
            <a:r>
              <a:rPr lang="en-US" altLang="zh-CN" sz="1800" b="1">
                <a:solidFill>
                  <a:srgbClr val="FF0000"/>
                </a:solidFill>
                <a:latin typeface="华文新魏" panose="02010800040101010101" charset="-122"/>
                <a:ea typeface="华文新魏" panose="02010800040101010101" charset="-122"/>
              </a:rPr>
              <a:t>》</a:t>
            </a:r>
            <a:r>
              <a:rPr lang="zh-CN" altLang="en-US" sz="1800" dirty="0">
                <a:latin typeface="华文新魏" panose="02010800040101010101" charset="-122"/>
                <a:ea typeface="华文新魏" panose="02010800040101010101" charset="-122"/>
              </a:rPr>
              <a:t>，鼓励教师不断提高知识水平和技能，在职攻读硕士学位、攻读博士。</a:t>
            </a:r>
            <a:endParaRPr lang="zh-CN" altLang="en-US" sz="1800" dirty="0">
              <a:latin typeface="华文新魏" panose="02010800040101010101" charset="-122"/>
              <a:ea typeface="华文新魏" panose="02010800040101010101" charset="-122"/>
            </a:endParaRPr>
          </a:p>
        </p:txBody>
      </p:sp>
    </p:spTree>
  </p:cSld>
  <p:clrMapOvr>
    <a:masterClrMapping/>
  </p:clrMapOvr>
  <p:transition spd="med">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文本框 309266"/>
          <p:cNvSpPr txBox="1"/>
          <p:nvPr/>
        </p:nvSpPr>
        <p:spPr>
          <a:xfrm>
            <a:off x="1906588" y="4292600"/>
            <a:ext cx="6624637" cy="614045"/>
          </a:xfrm>
          <a:prstGeom prst="rect">
            <a:avLst/>
          </a:prstGeom>
          <a:noFill/>
          <a:ln w="9525">
            <a:noFill/>
          </a:ln>
        </p:spPr>
        <p:txBody>
          <a:bodyPr>
            <a:spAutoFit/>
          </a:bodyPr>
          <a:lstStyle/>
          <a:p>
            <a:pPr>
              <a:buFont typeface="Wingdings" panose="05000000000000000000" pitchFamily="2" charset="2"/>
            </a:pPr>
            <a:r>
              <a:rPr lang="zh-CN" altLang="en-US" sz="1700" b="1" dirty="0">
                <a:solidFill>
                  <a:schemeClr val="bg1"/>
                </a:solidFill>
                <a:latin typeface="Arial" panose="020B0604020202020204" pitchFamily="34" charset="0"/>
                <a:ea typeface="华文新魏" panose="02010800040101010101" charset="-122"/>
              </a:rPr>
              <a:t>实现师资队伍建设的三项标志：院级、省级、国家级教学团队；院级、省级、国家级教学名师；院级、省级、国家级精品课程主持人</a:t>
            </a:r>
            <a:endParaRPr lang="zh-CN" altLang="en-US" sz="1700" b="1" dirty="0">
              <a:solidFill>
                <a:schemeClr val="bg1"/>
              </a:solidFill>
              <a:latin typeface="Arial" panose="020B0604020202020204" pitchFamily="34" charset="0"/>
              <a:ea typeface="华文新魏" panose="02010800040101010101" charset="-122"/>
            </a:endParaRPr>
          </a:p>
        </p:txBody>
      </p:sp>
      <p:sp>
        <p:nvSpPr>
          <p:cNvPr id="53250" name="文本框 309277"/>
          <p:cNvSpPr txBox="1"/>
          <p:nvPr/>
        </p:nvSpPr>
        <p:spPr>
          <a:xfrm>
            <a:off x="1908175" y="2636838"/>
            <a:ext cx="6273800" cy="706755"/>
          </a:xfrm>
          <a:prstGeom prst="rect">
            <a:avLst/>
          </a:prstGeom>
          <a:noFill/>
          <a:ln w="9525">
            <a:noFill/>
          </a:ln>
        </p:spPr>
        <p:txBody>
          <a:bodyPr>
            <a:spAutoFit/>
          </a:bodyPr>
          <a:lstStyle/>
          <a:p>
            <a:pPr>
              <a:buFont typeface="Wingdings" panose="05000000000000000000" pitchFamily="2" charset="2"/>
            </a:pPr>
            <a:r>
              <a:rPr lang="zh-CN" altLang="en-US" sz="2000" b="1" dirty="0">
                <a:solidFill>
                  <a:schemeClr val="bg1"/>
                </a:solidFill>
                <a:latin typeface="华文新魏" panose="02010800040101010101" charset="-122"/>
                <a:ea typeface="华文新魏" panose="02010800040101010101" charset="-122"/>
              </a:rPr>
              <a:t>师资队伍建设的四个层次：</a:t>
            </a:r>
            <a:r>
              <a:rPr lang="en-US" altLang="zh-CN" sz="2000" b="1">
                <a:solidFill>
                  <a:schemeClr val="bg1"/>
                </a:solidFill>
                <a:latin typeface="华文新魏" panose="02010800040101010101" charset="-122"/>
                <a:ea typeface="华文新魏" panose="02010800040101010101" charset="-122"/>
              </a:rPr>
              <a:t>a.</a:t>
            </a:r>
            <a:r>
              <a:rPr lang="zh-CN" altLang="en-US" sz="2000" b="1" dirty="0">
                <a:solidFill>
                  <a:schemeClr val="bg1"/>
                </a:solidFill>
                <a:latin typeface="华文新魏" panose="02010800040101010101" charset="-122"/>
                <a:ea typeface="华文新魏" panose="02010800040101010101" charset="-122"/>
              </a:rPr>
              <a:t>专业带头人 </a:t>
            </a:r>
            <a:r>
              <a:rPr lang="en-US" altLang="zh-CN" sz="2000" b="1">
                <a:solidFill>
                  <a:schemeClr val="bg1"/>
                </a:solidFill>
                <a:latin typeface="华文新魏" panose="02010800040101010101" charset="-122"/>
                <a:ea typeface="华文新魏" panose="02010800040101010101" charset="-122"/>
              </a:rPr>
              <a:t>b.</a:t>
            </a:r>
            <a:r>
              <a:rPr lang="zh-CN" altLang="en-US" sz="2000" b="1" dirty="0">
                <a:solidFill>
                  <a:schemeClr val="bg1"/>
                </a:solidFill>
                <a:latin typeface="华文新魏" panose="02010800040101010101" charset="-122"/>
                <a:ea typeface="华文新魏" panose="02010800040101010101" charset="-122"/>
              </a:rPr>
              <a:t>骨干教师</a:t>
            </a:r>
            <a:r>
              <a:rPr lang="en-US" altLang="zh-CN" sz="2000" b="1">
                <a:solidFill>
                  <a:schemeClr val="bg1"/>
                </a:solidFill>
                <a:latin typeface="华文新魏" panose="02010800040101010101" charset="-122"/>
                <a:ea typeface="华文新魏" panose="02010800040101010101" charset="-122"/>
              </a:rPr>
              <a:t>c.</a:t>
            </a:r>
            <a:r>
              <a:rPr lang="zh-CN" altLang="en-US" sz="2000" b="1" dirty="0">
                <a:solidFill>
                  <a:schemeClr val="bg1"/>
                </a:solidFill>
                <a:latin typeface="华文新魏" panose="02010800040101010101" charset="-122"/>
                <a:ea typeface="华文新魏" panose="02010800040101010101" charset="-122"/>
              </a:rPr>
              <a:t>教师职业 </a:t>
            </a:r>
            <a:r>
              <a:rPr lang="en-US" altLang="zh-CN" sz="2000" b="1">
                <a:solidFill>
                  <a:schemeClr val="bg1"/>
                </a:solidFill>
                <a:latin typeface="华文新魏" panose="02010800040101010101" charset="-122"/>
                <a:ea typeface="华文新魏" panose="02010800040101010101" charset="-122"/>
              </a:rPr>
              <a:t>d.</a:t>
            </a:r>
            <a:r>
              <a:rPr lang="zh-CN" altLang="en-US" sz="2000" b="1" dirty="0">
                <a:solidFill>
                  <a:schemeClr val="bg1"/>
                </a:solidFill>
                <a:latin typeface="华文新魏" panose="02010800040101010101" charset="-122"/>
                <a:ea typeface="华文新魏" panose="02010800040101010101" charset="-122"/>
              </a:rPr>
              <a:t>企业行业兼职教师</a:t>
            </a:r>
            <a:endParaRPr lang="zh-CN" altLang="en-US" sz="2000" b="1" dirty="0">
              <a:solidFill>
                <a:schemeClr val="bg1"/>
              </a:solidFill>
              <a:latin typeface="华文新魏" panose="02010800040101010101" charset="-122"/>
              <a:ea typeface="华文新魏" panose="02010800040101010101" charset="-122"/>
            </a:endParaRPr>
          </a:p>
        </p:txBody>
      </p:sp>
      <p:sp>
        <p:nvSpPr>
          <p:cNvPr id="53251" name="Text Box 123"/>
          <p:cNvSpPr txBox="1"/>
          <p:nvPr/>
        </p:nvSpPr>
        <p:spPr>
          <a:xfrm>
            <a:off x="984250" y="1699260"/>
            <a:ext cx="8039100" cy="429895"/>
          </a:xfrm>
          <a:prstGeom prst="rect">
            <a:avLst/>
          </a:prstGeom>
          <a:noFill/>
          <a:ln w="9525">
            <a:noFill/>
          </a:ln>
        </p:spPr>
        <p:txBody>
          <a:bodyPr wrap="none">
            <a:spAutoFit/>
          </a:bodyPr>
          <a:lstStyle/>
          <a:p>
            <a:pPr eaLnBrk="0" hangingPunct="0"/>
            <a:r>
              <a:rPr lang="zh-CN" altLang="en-US" sz="2200" b="1" dirty="0">
                <a:solidFill>
                  <a:schemeClr val="bg1"/>
                </a:solidFill>
                <a:latin typeface="Arial" panose="020B0604020202020204" pitchFamily="34" charset="0"/>
                <a:ea typeface="华文新魏" panose="02010800040101010101" charset="-122"/>
              </a:rPr>
              <a:t>师资队伍建设模式</a:t>
            </a:r>
            <a:r>
              <a:rPr lang="en-US" altLang="zh-CN" sz="2200" b="1">
                <a:solidFill>
                  <a:schemeClr val="bg1"/>
                </a:solidFill>
                <a:latin typeface="Arial" panose="020B0604020202020204" pitchFamily="34" charset="0"/>
                <a:ea typeface="华文新魏" panose="02010800040101010101" charset="-122"/>
              </a:rPr>
              <a:t>——</a:t>
            </a:r>
            <a:r>
              <a:rPr lang="zh-CN" altLang="en-US" sz="2200" b="1" dirty="0">
                <a:solidFill>
                  <a:schemeClr val="bg1"/>
                </a:solidFill>
                <a:latin typeface="Arial" panose="020B0604020202020204" pitchFamily="34" charset="0"/>
                <a:ea typeface="华文新魏" panose="02010800040101010101" charset="-122"/>
              </a:rPr>
              <a:t>双师素质，双师型，双师结构的教学团队</a:t>
            </a:r>
            <a:endParaRPr lang="zh-CN" altLang="en-US" sz="2200" b="1" dirty="0">
              <a:solidFill>
                <a:schemeClr val="bg1"/>
              </a:solidFill>
              <a:latin typeface="Arial" panose="020B0604020202020204" pitchFamily="34" charset="0"/>
              <a:ea typeface="华文新魏" panose="02010800040101010101" charset="-122"/>
            </a:endParaRPr>
          </a:p>
        </p:txBody>
      </p:sp>
      <p:sp>
        <p:nvSpPr>
          <p:cNvPr id="53256" name="任意多边形 309255"/>
          <p:cNvSpPr/>
          <p:nvPr/>
        </p:nvSpPr>
        <p:spPr>
          <a:xfrm>
            <a:off x="1116013" y="5805488"/>
            <a:ext cx="311150" cy="265112"/>
          </a:xfrm>
          <a:custGeom>
            <a:avLst/>
            <a:gdLst/>
            <a:ahLst/>
            <a:cxnLst/>
            <a:rect l="0" t="0" r="0" b="0"/>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DAEEF0"/>
              </a:gs>
              <a:gs pos="50000">
                <a:schemeClr val="accent1">
                  <a:alpha val="0"/>
                </a:schemeClr>
              </a:gs>
              <a:gs pos="100000">
                <a:srgbClr val="DAEEF0"/>
              </a:gs>
            </a:gsLst>
            <a:lin ang="2700000" scaled="1"/>
            <a:tileRect/>
          </a:gradFill>
          <a:ln w="0">
            <a:noFill/>
          </a:ln>
        </p:spPr>
        <p:txBody>
          <a:bodyPr/>
          <a:lstStyle/>
          <a:p>
            <a:endParaRPr lang="zh-CN" altLang="en-US"/>
          </a:p>
        </p:txBody>
      </p:sp>
      <p:sp>
        <p:nvSpPr>
          <p:cNvPr id="53257" name="圆角矩形 309257"/>
          <p:cNvSpPr/>
          <p:nvPr/>
        </p:nvSpPr>
        <p:spPr>
          <a:xfrm>
            <a:off x="1198563" y="2695575"/>
            <a:ext cx="630237" cy="530225"/>
          </a:xfrm>
          <a:prstGeom prst="roundRect">
            <a:avLst>
              <a:gd name="adj" fmla="val 11921"/>
            </a:avLst>
          </a:prstGeom>
          <a:gradFill rotWithShape="1">
            <a:gsLst>
              <a:gs pos="0">
                <a:schemeClr val="accent1"/>
              </a:gs>
              <a:gs pos="100000">
                <a:srgbClr val="839C9E"/>
              </a:gs>
            </a:gsLst>
            <a:lin ang="5400000" scaled="1"/>
            <a:tileRect/>
          </a:gradFill>
          <a:ln w="38100" cap="flat" cmpd="sng">
            <a:solidFill>
              <a:schemeClr val="bg1"/>
            </a:solidFill>
            <a:prstDash val="solid"/>
            <a:headEnd type="none" w="med" len="med"/>
            <a:tailEnd type="none" w="med" len="med"/>
          </a:ln>
        </p:spPr>
        <p:txBody>
          <a:bodyPr/>
          <a:lstStyle/>
          <a:p>
            <a:pPr algn="ctr"/>
            <a:endParaRPr lang="zh-CN" altLang="en-US" dirty="0">
              <a:latin typeface="Arial" panose="020B0604020202020204" pitchFamily="34" charset="0"/>
            </a:endParaRPr>
          </a:p>
        </p:txBody>
      </p:sp>
      <p:sp>
        <p:nvSpPr>
          <p:cNvPr id="53258" name="任意多边形 309258"/>
          <p:cNvSpPr/>
          <p:nvPr/>
        </p:nvSpPr>
        <p:spPr>
          <a:xfrm>
            <a:off x="1238250" y="2730500"/>
            <a:ext cx="314325" cy="265113"/>
          </a:xfrm>
          <a:custGeom>
            <a:avLst/>
            <a:gdLst/>
            <a:ahLst/>
            <a:cxnLst/>
            <a:rect l="0" t="0" r="0" b="0"/>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DAEEF0"/>
              </a:gs>
              <a:gs pos="50000">
                <a:schemeClr val="accent1">
                  <a:alpha val="0"/>
                </a:schemeClr>
              </a:gs>
              <a:gs pos="100000">
                <a:srgbClr val="DAEEF0"/>
              </a:gs>
            </a:gsLst>
            <a:lin ang="2700000" scaled="1"/>
            <a:tileRect/>
          </a:gradFill>
          <a:ln w="0">
            <a:noFill/>
          </a:ln>
        </p:spPr>
        <p:txBody>
          <a:bodyPr/>
          <a:lstStyle/>
          <a:p>
            <a:endParaRPr lang="zh-CN" altLang="en-US"/>
          </a:p>
        </p:txBody>
      </p:sp>
      <p:sp>
        <p:nvSpPr>
          <p:cNvPr id="53259" name="圆角矩形 309260"/>
          <p:cNvSpPr/>
          <p:nvPr/>
        </p:nvSpPr>
        <p:spPr>
          <a:xfrm>
            <a:off x="1187450" y="3502025"/>
            <a:ext cx="623888" cy="528638"/>
          </a:xfrm>
          <a:prstGeom prst="roundRect">
            <a:avLst>
              <a:gd name="adj" fmla="val 11921"/>
            </a:avLst>
          </a:prstGeom>
          <a:solidFill>
            <a:schemeClr val="folHlink"/>
          </a:solidFill>
          <a:ln w="38100" cap="flat" cmpd="sng">
            <a:solidFill>
              <a:schemeClr val="bg1"/>
            </a:solidFill>
            <a:prstDash val="solid"/>
            <a:headEnd type="none" w="med" len="med"/>
            <a:tailEnd type="none" w="med" len="med"/>
          </a:ln>
        </p:spPr>
        <p:txBody>
          <a:bodyPr/>
          <a:lstStyle/>
          <a:p>
            <a:pPr algn="ctr"/>
            <a:endParaRPr lang="zh-CN" altLang="en-US" dirty="0">
              <a:latin typeface="Arial" panose="020B0604020202020204" pitchFamily="34" charset="0"/>
            </a:endParaRPr>
          </a:p>
        </p:txBody>
      </p:sp>
      <p:sp>
        <p:nvSpPr>
          <p:cNvPr id="53260" name="任意多边形 309261"/>
          <p:cNvSpPr/>
          <p:nvPr/>
        </p:nvSpPr>
        <p:spPr>
          <a:xfrm>
            <a:off x="1236663" y="3594100"/>
            <a:ext cx="311150" cy="265113"/>
          </a:xfrm>
          <a:custGeom>
            <a:avLst/>
            <a:gdLst/>
            <a:ahLst/>
            <a:cxnLst/>
            <a:rect l="0" t="0" r="0" b="0"/>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DAEEF0"/>
              </a:gs>
              <a:gs pos="50000">
                <a:schemeClr val="accent1">
                  <a:alpha val="0"/>
                </a:schemeClr>
              </a:gs>
              <a:gs pos="100000">
                <a:srgbClr val="DAEEF0"/>
              </a:gs>
            </a:gsLst>
            <a:lin ang="2700000" scaled="1"/>
            <a:tileRect/>
          </a:gradFill>
          <a:ln w="0">
            <a:noFill/>
          </a:ln>
        </p:spPr>
        <p:txBody>
          <a:bodyPr/>
          <a:lstStyle/>
          <a:p>
            <a:endParaRPr lang="zh-CN" altLang="en-US"/>
          </a:p>
        </p:txBody>
      </p:sp>
      <p:sp>
        <p:nvSpPr>
          <p:cNvPr id="53261" name="文本框 309262"/>
          <p:cNvSpPr txBox="1"/>
          <p:nvPr/>
        </p:nvSpPr>
        <p:spPr>
          <a:xfrm>
            <a:off x="1979613" y="3644900"/>
            <a:ext cx="6283325" cy="414020"/>
          </a:xfrm>
          <a:prstGeom prst="rect">
            <a:avLst/>
          </a:prstGeom>
          <a:noFill/>
          <a:ln w="9525">
            <a:noFill/>
          </a:ln>
        </p:spPr>
        <p:txBody>
          <a:bodyPr>
            <a:spAutoFit/>
          </a:bodyPr>
          <a:lstStyle/>
          <a:p>
            <a:pPr>
              <a:buFont typeface="Wingdings" panose="05000000000000000000" pitchFamily="2" charset="2"/>
            </a:pPr>
            <a:r>
              <a:rPr lang="zh-CN" altLang="en-US" sz="2100" b="1" dirty="0">
                <a:solidFill>
                  <a:schemeClr val="bg1"/>
                </a:solidFill>
                <a:latin typeface="Arial" panose="020B0604020202020204" pitchFamily="34" charset="0"/>
                <a:ea typeface="华文新魏" panose="02010800040101010101" charset="-122"/>
              </a:rPr>
              <a:t>以针对性的项目需求实施师资队伍建设</a:t>
            </a:r>
            <a:endParaRPr lang="zh-CN" altLang="en-US" sz="2100" b="1" dirty="0">
              <a:solidFill>
                <a:schemeClr val="bg1"/>
              </a:solidFill>
              <a:latin typeface="Arial" panose="020B0604020202020204" pitchFamily="34" charset="0"/>
              <a:ea typeface="华文新魏" panose="02010800040101010101" charset="-122"/>
            </a:endParaRPr>
          </a:p>
        </p:txBody>
      </p:sp>
      <p:sp>
        <p:nvSpPr>
          <p:cNvPr id="53262" name="圆角矩形 309264"/>
          <p:cNvSpPr/>
          <p:nvPr/>
        </p:nvSpPr>
        <p:spPr>
          <a:xfrm>
            <a:off x="1187450" y="4294188"/>
            <a:ext cx="623888" cy="528637"/>
          </a:xfrm>
          <a:prstGeom prst="roundRect">
            <a:avLst>
              <a:gd name="adj" fmla="val 11921"/>
            </a:avLst>
          </a:prstGeom>
          <a:solidFill>
            <a:srgbClr val="0066FF"/>
          </a:solidFill>
          <a:ln w="38100" cap="flat" cmpd="sng">
            <a:solidFill>
              <a:schemeClr val="bg1"/>
            </a:solidFill>
            <a:prstDash val="solid"/>
            <a:headEnd type="none" w="med" len="med"/>
            <a:tailEnd type="none" w="med" len="med"/>
          </a:ln>
        </p:spPr>
        <p:txBody>
          <a:bodyPr/>
          <a:lstStyle/>
          <a:p>
            <a:pPr algn="ctr"/>
            <a:endParaRPr lang="zh-CN" altLang="en-US" dirty="0">
              <a:latin typeface="Arial" panose="020B0604020202020204" pitchFamily="34" charset="0"/>
            </a:endParaRPr>
          </a:p>
        </p:txBody>
      </p:sp>
      <p:sp>
        <p:nvSpPr>
          <p:cNvPr id="53263" name="任意多边形 309265"/>
          <p:cNvSpPr/>
          <p:nvPr/>
        </p:nvSpPr>
        <p:spPr>
          <a:xfrm>
            <a:off x="1308100" y="4314825"/>
            <a:ext cx="311150" cy="265113"/>
          </a:xfrm>
          <a:custGeom>
            <a:avLst/>
            <a:gdLst/>
            <a:ahLst/>
            <a:cxnLst/>
            <a:rect l="0" t="0" r="0" b="0"/>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DAEEF0"/>
              </a:gs>
              <a:gs pos="50000">
                <a:schemeClr val="accent1">
                  <a:alpha val="0"/>
                </a:schemeClr>
              </a:gs>
              <a:gs pos="100000">
                <a:srgbClr val="DAEEF0"/>
              </a:gs>
            </a:gsLst>
            <a:lin ang="2700000" scaled="1"/>
            <a:tileRect/>
          </a:gradFill>
          <a:ln w="0">
            <a:noFill/>
          </a:ln>
        </p:spPr>
        <p:txBody>
          <a:bodyPr/>
          <a:lstStyle/>
          <a:p>
            <a:endParaRPr lang="zh-CN" altLang="en-US"/>
          </a:p>
        </p:txBody>
      </p:sp>
      <p:sp>
        <p:nvSpPr>
          <p:cNvPr id="53264" name="圆角矩形 309268"/>
          <p:cNvSpPr/>
          <p:nvPr/>
        </p:nvSpPr>
        <p:spPr>
          <a:xfrm>
            <a:off x="1187450" y="5157788"/>
            <a:ext cx="623888" cy="528637"/>
          </a:xfrm>
          <a:prstGeom prst="roundRect">
            <a:avLst>
              <a:gd name="adj" fmla="val 11921"/>
            </a:avLst>
          </a:prstGeom>
          <a:solidFill>
            <a:srgbClr val="CC99FF"/>
          </a:solidFill>
          <a:ln w="38100" cap="flat" cmpd="sng">
            <a:solidFill>
              <a:schemeClr val="bg1"/>
            </a:solidFill>
            <a:prstDash val="solid"/>
            <a:headEnd type="none" w="med" len="med"/>
            <a:tailEnd type="none" w="med" len="med"/>
          </a:ln>
        </p:spPr>
        <p:txBody>
          <a:bodyPr/>
          <a:lstStyle/>
          <a:p>
            <a:pPr algn="ctr"/>
            <a:endParaRPr lang="zh-CN" altLang="en-US" dirty="0">
              <a:latin typeface="Arial" panose="020B0604020202020204" pitchFamily="34" charset="0"/>
            </a:endParaRPr>
          </a:p>
        </p:txBody>
      </p:sp>
      <p:sp>
        <p:nvSpPr>
          <p:cNvPr id="53265" name="任意多边形 309269"/>
          <p:cNvSpPr/>
          <p:nvPr/>
        </p:nvSpPr>
        <p:spPr>
          <a:xfrm>
            <a:off x="1258888" y="5229225"/>
            <a:ext cx="311150" cy="265113"/>
          </a:xfrm>
          <a:custGeom>
            <a:avLst/>
            <a:gdLst/>
            <a:ahLst/>
            <a:cxnLst/>
            <a:rect l="0" t="0" r="0" b="0"/>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DAEEF0"/>
              </a:gs>
              <a:gs pos="50000">
                <a:schemeClr val="accent1">
                  <a:alpha val="0"/>
                </a:schemeClr>
              </a:gs>
              <a:gs pos="100000">
                <a:srgbClr val="DAEEF0"/>
              </a:gs>
            </a:gsLst>
            <a:lin ang="2700000" scaled="1"/>
            <a:tileRect/>
          </a:gradFill>
          <a:ln w="0">
            <a:noFill/>
          </a:ln>
        </p:spPr>
        <p:txBody>
          <a:bodyPr/>
          <a:lstStyle/>
          <a:p>
            <a:endParaRPr lang="zh-CN" altLang="en-US"/>
          </a:p>
        </p:txBody>
      </p:sp>
      <p:sp>
        <p:nvSpPr>
          <p:cNvPr id="53266" name="文本框 309270"/>
          <p:cNvSpPr txBox="1"/>
          <p:nvPr/>
        </p:nvSpPr>
        <p:spPr>
          <a:xfrm>
            <a:off x="1979613" y="5229225"/>
            <a:ext cx="6048375" cy="398780"/>
          </a:xfrm>
          <a:prstGeom prst="rect">
            <a:avLst/>
          </a:prstGeom>
          <a:noFill/>
          <a:ln w="9525">
            <a:noFill/>
          </a:ln>
        </p:spPr>
        <p:txBody>
          <a:bodyPr>
            <a:spAutoFit/>
          </a:bodyPr>
          <a:lstStyle/>
          <a:p>
            <a:pPr>
              <a:buFont typeface="Wingdings" panose="05000000000000000000" pitchFamily="2" charset="2"/>
            </a:pPr>
            <a:r>
              <a:rPr lang="zh-CN" altLang="en-US" sz="2000" b="1" dirty="0">
                <a:solidFill>
                  <a:schemeClr val="bg1"/>
                </a:solidFill>
                <a:latin typeface="Arial" panose="020B0604020202020204" pitchFamily="34" charset="0"/>
                <a:ea typeface="华文新魏" panose="02010800040101010101" charset="-122"/>
              </a:rPr>
              <a:t>培养和引进并举、专职和兼职并重</a:t>
            </a:r>
            <a:endParaRPr lang="zh-CN" altLang="en-US" sz="2000" b="1" dirty="0">
              <a:solidFill>
                <a:schemeClr val="bg1"/>
              </a:solidFill>
              <a:latin typeface="Arial" panose="020B0604020202020204" pitchFamily="34" charset="0"/>
              <a:ea typeface="华文新魏" panose="02010800040101010101" charset="-122"/>
            </a:endParaRPr>
          </a:p>
        </p:txBody>
      </p:sp>
      <p:sp>
        <p:nvSpPr>
          <p:cNvPr id="53267" name="矩形 309271"/>
          <p:cNvSpPr/>
          <p:nvPr/>
        </p:nvSpPr>
        <p:spPr>
          <a:xfrm>
            <a:off x="1258888" y="2781300"/>
            <a:ext cx="431800" cy="396875"/>
          </a:xfrm>
          <a:prstGeom prst="rect">
            <a:avLst/>
          </a:prstGeom>
          <a:noFill/>
          <a:ln w="9525">
            <a:noFill/>
          </a:ln>
        </p:spPr>
        <p:txBody>
          <a:bodyPr>
            <a:spAutoFit/>
          </a:bodyPr>
          <a:lstStyle/>
          <a:p>
            <a:r>
              <a:rPr lang="en-US" altLang="zh-CN" sz="2000">
                <a:latin typeface="Arial" panose="020B0604020202020204" pitchFamily="34" charset="0"/>
              </a:rPr>
              <a:t>①</a:t>
            </a:r>
            <a:endParaRPr lang="en-US" altLang="zh-CN" sz="2000">
              <a:latin typeface="Arial" panose="020B0604020202020204" pitchFamily="34" charset="0"/>
            </a:endParaRPr>
          </a:p>
        </p:txBody>
      </p:sp>
      <p:sp>
        <p:nvSpPr>
          <p:cNvPr id="53268" name="矩形 309272"/>
          <p:cNvSpPr/>
          <p:nvPr/>
        </p:nvSpPr>
        <p:spPr>
          <a:xfrm>
            <a:off x="1114425" y="3644900"/>
            <a:ext cx="720725" cy="304800"/>
          </a:xfrm>
          <a:prstGeom prst="rect">
            <a:avLst/>
          </a:prstGeom>
          <a:noFill/>
          <a:ln w="9525">
            <a:noFill/>
          </a:ln>
        </p:spPr>
        <p:txBody>
          <a:bodyPr>
            <a:spAutoFit/>
          </a:bodyPr>
          <a:lstStyle/>
          <a:p>
            <a:endParaRPr lang="zh-CN" altLang="en-US" sz="1400" dirty="0">
              <a:latin typeface="Arial" panose="020B0604020202020204" pitchFamily="34" charset="0"/>
            </a:endParaRPr>
          </a:p>
        </p:txBody>
      </p:sp>
      <p:sp>
        <p:nvSpPr>
          <p:cNvPr id="53269" name="矩形 309273"/>
          <p:cNvSpPr/>
          <p:nvPr/>
        </p:nvSpPr>
        <p:spPr>
          <a:xfrm>
            <a:off x="1114425" y="5302250"/>
            <a:ext cx="720725" cy="304800"/>
          </a:xfrm>
          <a:prstGeom prst="rect">
            <a:avLst/>
          </a:prstGeom>
          <a:noFill/>
          <a:ln w="9525">
            <a:noFill/>
          </a:ln>
        </p:spPr>
        <p:txBody>
          <a:bodyPr>
            <a:spAutoFit/>
          </a:bodyPr>
          <a:lstStyle/>
          <a:p>
            <a:endParaRPr lang="zh-CN" altLang="en-US" sz="1400" dirty="0">
              <a:latin typeface="Arial" panose="020B0604020202020204" pitchFamily="34" charset="0"/>
            </a:endParaRPr>
          </a:p>
        </p:txBody>
      </p:sp>
      <p:sp>
        <p:nvSpPr>
          <p:cNvPr id="53270" name="矩形 309274"/>
          <p:cNvSpPr/>
          <p:nvPr/>
        </p:nvSpPr>
        <p:spPr>
          <a:xfrm>
            <a:off x="1258888" y="3573463"/>
            <a:ext cx="431800" cy="396875"/>
          </a:xfrm>
          <a:prstGeom prst="rect">
            <a:avLst/>
          </a:prstGeom>
          <a:noFill/>
          <a:ln w="9525">
            <a:noFill/>
          </a:ln>
        </p:spPr>
        <p:txBody>
          <a:bodyPr>
            <a:spAutoFit/>
          </a:bodyPr>
          <a:lstStyle/>
          <a:p>
            <a:r>
              <a:rPr lang="en-US" altLang="zh-CN" sz="2000">
                <a:latin typeface="Arial" panose="020B0604020202020204" pitchFamily="34" charset="0"/>
              </a:rPr>
              <a:t>②</a:t>
            </a:r>
            <a:endParaRPr lang="en-US" altLang="zh-CN" sz="2000">
              <a:latin typeface="Arial" panose="020B0604020202020204" pitchFamily="34" charset="0"/>
            </a:endParaRPr>
          </a:p>
        </p:txBody>
      </p:sp>
      <p:sp>
        <p:nvSpPr>
          <p:cNvPr id="53271" name="矩形 309275"/>
          <p:cNvSpPr/>
          <p:nvPr/>
        </p:nvSpPr>
        <p:spPr>
          <a:xfrm>
            <a:off x="1258888" y="4365625"/>
            <a:ext cx="431800" cy="396875"/>
          </a:xfrm>
          <a:prstGeom prst="rect">
            <a:avLst/>
          </a:prstGeom>
          <a:noFill/>
          <a:ln w="9525">
            <a:noFill/>
          </a:ln>
        </p:spPr>
        <p:txBody>
          <a:bodyPr>
            <a:spAutoFit/>
          </a:bodyPr>
          <a:lstStyle/>
          <a:p>
            <a:r>
              <a:rPr lang="en-US" altLang="zh-CN" sz="2000">
                <a:latin typeface="Arial" panose="020B0604020202020204" pitchFamily="34" charset="0"/>
              </a:rPr>
              <a:t>③</a:t>
            </a:r>
            <a:endParaRPr lang="en-US" altLang="zh-CN" sz="2000">
              <a:latin typeface="Arial" panose="020B0604020202020204" pitchFamily="34" charset="0"/>
            </a:endParaRPr>
          </a:p>
        </p:txBody>
      </p:sp>
      <p:sp>
        <p:nvSpPr>
          <p:cNvPr id="53272" name="矩形 309276"/>
          <p:cNvSpPr/>
          <p:nvPr/>
        </p:nvSpPr>
        <p:spPr>
          <a:xfrm>
            <a:off x="1258888" y="5229225"/>
            <a:ext cx="431800" cy="396875"/>
          </a:xfrm>
          <a:prstGeom prst="rect">
            <a:avLst/>
          </a:prstGeom>
          <a:noFill/>
          <a:ln w="9525">
            <a:noFill/>
          </a:ln>
        </p:spPr>
        <p:txBody>
          <a:bodyPr>
            <a:spAutoFit/>
          </a:bodyPr>
          <a:lstStyle/>
          <a:p>
            <a:r>
              <a:rPr lang="en-US" altLang="zh-CN" sz="2000">
                <a:latin typeface="Arial" panose="020B0604020202020204" pitchFamily="34" charset="0"/>
              </a:rPr>
              <a:t>④</a:t>
            </a:r>
            <a:endParaRPr lang="en-US" altLang="zh-CN" sz="2000">
              <a:latin typeface="Arial" panose="020B0604020202020204" pitchFamily="34" charset="0"/>
            </a:endParaRPr>
          </a:p>
        </p:txBody>
      </p:sp>
    </p:spTree>
  </p:cSld>
  <p:clrMapOvr>
    <a:masterClrMapping/>
  </p:clrMapOvr>
  <p:transition spd="med">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4"/>
          <p:cNvSpPr txBox="1"/>
          <p:nvPr/>
        </p:nvSpPr>
        <p:spPr>
          <a:xfrm>
            <a:off x="1259632" y="980728"/>
            <a:ext cx="4752578" cy="400110"/>
          </a:xfrm>
          <a:prstGeom prst="rect">
            <a:avLst/>
          </a:prstGeom>
          <a:noFill/>
          <a:ln w="9525">
            <a:noFill/>
          </a:ln>
        </p:spPr>
        <p:txBody>
          <a:bodyPr wrap="square">
            <a:spAutoFit/>
          </a:bodyPr>
          <a:lstStyle/>
          <a:p>
            <a:r>
              <a:rPr lang="zh-CN" altLang="en-US" b="1" dirty="0" smtClean="0">
                <a:solidFill>
                  <a:schemeClr val="bg1">
                    <a:lumMod val="95000"/>
                  </a:schemeClr>
                </a:solidFill>
                <a:latin typeface="Calibri" panose="020F0502020204030204" pitchFamily="34" charset="0"/>
                <a:ea typeface="方正姚体" panose="02010601030101010101" pitchFamily="2" charset="-122"/>
              </a:rPr>
              <a:t>人事分配制度改革引领</a:t>
            </a:r>
            <a:endParaRPr lang="zh-CN" altLang="en-US" b="1" dirty="0">
              <a:solidFill>
                <a:schemeClr val="bg1">
                  <a:lumMod val="95000"/>
                </a:schemeClr>
              </a:solidFill>
              <a:latin typeface="Calibri" panose="020F0502020204030204" pitchFamily="34" charset="0"/>
              <a:ea typeface="方正姚体" panose="02010601030101010101" pitchFamily="2" charset="-122"/>
            </a:endParaRPr>
          </a:p>
        </p:txBody>
      </p:sp>
      <p:sp>
        <p:nvSpPr>
          <p:cNvPr id="49156" name="矩形 5"/>
          <p:cNvSpPr/>
          <p:nvPr/>
        </p:nvSpPr>
        <p:spPr>
          <a:xfrm>
            <a:off x="611560" y="1628800"/>
            <a:ext cx="7777162" cy="1126462"/>
          </a:xfrm>
          <a:prstGeom prst="rect">
            <a:avLst/>
          </a:prstGeom>
          <a:noFill/>
          <a:ln w="9525" cap="flat" cmpd="sng">
            <a:solidFill>
              <a:srgbClr val="FF0000"/>
            </a:solidFill>
            <a:prstDash val="dash"/>
            <a:miter/>
            <a:headEnd type="none" w="med" len="med"/>
            <a:tailEnd type="none" w="med" len="med"/>
          </a:ln>
        </p:spPr>
        <p:txBody>
          <a:bodyPr>
            <a:spAutoFit/>
          </a:bodyPr>
          <a:lstStyle/>
          <a:p>
            <a:pPr marL="342900" indent="-342900">
              <a:lnSpc>
                <a:spcPct val="140000"/>
              </a:lnSpc>
            </a:pPr>
            <a:r>
              <a:rPr lang="zh-CN" altLang="en-US" sz="1600" b="1" dirty="0">
                <a:latin typeface="黑体" panose="02010609060101010101" pitchFamily="49" charset="-122"/>
                <a:ea typeface="黑体" panose="02010609060101010101" pitchFamily="49" charset="-122"/>
              </a:rPr>
              <a:t>       </a:t>
            </a:r>
            <a:r>
              <a:rPr lang="zh-CN" altLang="en-US" sz="1600" b="1" dirty="0" smtClean="0">
                <a:solidFill>
                  <a:schemeClr val="bg1">
                    <a:lumMod val="95000"/>
                  </a:schemeClr>
                </a:solidFill>
                <a:latin typeface="黑体" panose="02010609060101010101" pitchFamily="49" charset="-122"/>
                <a:ea typeface="黑体" panose="02010609060101010101" pitchFamily="49" charset="-122"/>
              </a:rPr>
              <a:t>在人</a:t>
            </a:r>
            <a:r>
              <a:rPr lang="zh-CN" altLang="en-US" sz="1600" b="1" dirty="0">
                <a:solidFill>
                  <a:schemeClr val="bg1">
                    <a:lumMod val="95000"/>
                  </a:schemeClr>
                </a:solidFill>
                <a:latin typeface="黑体" panose="02010609060101010101" pitchFamily="49" charset="-122"/>
                <a:ea typeface="黑体" panose="02010609060101010101" pitchFamily="49" charset="-122"/>
              </a:rPr>
              <a:t>事分配制度改革中各类人员的岗位职</a:t>
            </a:r>
            <a:r>
              <a:rPr lang="zh-CN" altLang="en-US" sz="1600" b="1" dirty="0" smtClean="0">
                <a:solidFill>
                  <a:schemeClr val="bg1">
                    <a:lumMod val="95000"/>
                  </a:schemeClr>
                </a:solidFill>
                <a:latin typeface="黑体" panose="02010609060101010101" pitchFamily="49" charset="-122"/>
                <a:ea typeface="黑体" panose="02010609060101010101" pitchFamily="49" charset="-122"/>
              </a:rPr>
              <a:t>责要不</a:t>
            </a:r>
            <a:r>
              <a:rPr lang="zh-CN" altLang="en-US" sz="1600" b="1" dirty="0">
                <a:solidFill>
                  <a:schemeClr val="bg1">
                    <a:lumMod val="95000"/>
                  </a:schemeClr>
                </a:solidFill>
                <a:latin typeface="黑体" panose="02010609060101010101" pitchFamily="49" charset="-122"/>
                <a:ea typeface="黑体" panose="02010609060101010101" pitchFamily="49" charset="-122"/>
              </a:rPr>
              <a:t>同程度的增</a:t>
            </a:r>
            <a:r>
              <a:rPr lang="zh-CN" altLang="en-US" sz="1600" b="1" dirty="0" smtClean="0">
                <a:solidFill>
                  <a:schemeClr val="bg1">
                    <a:lumMod val="95000"/>
                  </a:schemeClr>
                </a:solidFill>
                <a:latin typeface="黑体" panose="02010609060101010101" pitchFamily="49" charset="-122"/>
                <a:ea typeface="黑体" panose="02010609060101010101" pitchFamily="49" charset="-122"/>
              </a:rPr>
              <a:t>加专</a:t>
            </a:r>
            <a:r>
              <a:rPr lang="zh-CN" altLang="en-US" sz="1600" b="1" dirty="0">
                <a:solidFill>
                  <a:schemeClr val="bg1">
                    <a:lumMod val="95000"/>
                  </a:schemeClr>
                </a:solidFill>
                <a:latin typeface="黑体" panose="02010609060101010101" pitchFamily="49" charset="-122"/>
                <a:ea typeface="黑体" panose="02010609060101010101" pitchFamily="49" charset="-122"/>
              </a:rPr>
              <a:t>业资源库建设、技能培训包开发、对外开展社会培训服务、在重要学术期刊发表论文、教师下企业实践等内容。</a:t>
            </a:r>
            <a:endParaRPr lang="en-US" altLang="zh-CN" sz="1600" b="1" dirty="0">
              <a:solidFill>
                <a:schemeClr val="bg1">
                  <a:lumMod val="95000"/>
                </a:schemeClr>
              </a:solidFill>
              <a:latin typeface="黑体" panose="02010609060101010101" pitchFamily="49" charset="-122"/>
              <a:ea typeface="黑体" panose="02010609060101010101" pitchFamily="49" charset="-122"/>
            </a:endParaRPr>
          </a:p>
        </p:txBody>
      </p:sp>
      <p:sp>
        <p:nvSpPr>
          <p:cNvPr id="36869" name="矩形 6"/>
          <p:cNvSpPr>
            <a:spLocks noChangeArrowheads="1"/>
          </p:cNvSpPr>
          <p:nvPr/>
        </p:nvSpPr>
        <p:spPr bwMode="auto">
          <a:xfrm>
            <a:off x="1619672" y="3140968"/>
            <a:ext cx="4717958" cy="1054135"/>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marL="0" marR="0" lvl="0" indent="0" algn="l" defTabSz="914400" rtl="0" eaLnBrk="1" fontAlgn="base" latinLnBrk="0" hangingPunct="1">
              <a:lnSpc>
                <a:spcPts val="2500"/>
              </a:lnSpc>
              <a:spcBef>
                <a:spcPct val="0"/>
              </a:spcBef>
              <a:spcAft>
                <a:spcPct val="0"/>
              </a:spcAft>
              <a:buClrTx/>
              <a:buSzTx/>
              <a:buFontTx/>
              <a:buNone/>
              <a:defRPr/>
            </a:pPr>
            <a:r>
              <a:rPr kumimoji="0" lang="zh-CN"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每年面向全校主讲</a:t>
            </a:r>
            <a:r>
              <a:rPr kumimoji="0" lang="en-US"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1</a:t>
            </a:r>
            <a:r>
              <a:rPr kumimoji="0" lang="zh-CN"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场及以上专业技术讲座。</a:t>
            </a:r>
            <a:endParaRPr kumimoji="0" lang="en-US"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ts val="25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主</a:t>
            </a:r>
            <a:r>
              <a:rPr kumimoji="0" lang="zh-CN" altLang="en-US" sz="1800" b="1" i="0" u="none" strike="noStrike" kern="120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rPr>
              <a:t>持省级</a:t>
            </a:r>
            <a:r>
              <a:rPr kumimoji="0" lang="zh-CN" altLang="en-US"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以上课题一项。</a:t>
            </a:r>
            <a:endParaRPr kumimoji="0" lang="en-US"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ts val="25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公开发表核心期刊两篇以</a:t>
            </a:r>
            <a:r>
              <a:rPr kumimoji="0" lang="zh-CN" altLang="en-US" sz="1800" b="1" i="0" u="none" strike="noStrike" kern="120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rPr>
              <a:t>上</a:t>
            </a:r>
            <a:endParaRPr kumimoji="0" lang="en-US"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endParaRPr>
          </a:p>
        </p:txBody>
      </p:sp>
      <p:sp>
        <p:nvSpPr>
          <p:cNvPr id="36870" name="矩形 7"/>
          <p:cNvSpPr>
            <a:spLocks noChangeArrowheads="1"/>
          </p:cNvSpPr>
          <p:nvPr/>
        </p:nvSpPr>
        <p:spPr bwMode="auto">
          <a:xfrm>
            <a:off x="1691680" y="4725144"/>
            <a:ext cx="6697663" cy="1012906"/>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marL="0" marR="0" lvl="0" indent="0" algn="l" defTabSz="914400" rtl="0" eaLnBrk="1" fontAlgn="base" latinLnBrk="0" hangingPunct="1">
              <a:lnSpc>
                <a:spcPts val="2500"/>
              </a:lnSpc>
              <a:spcBef>
                <a:spcPct val="0"/>
              </a:spcBef>
              <a:spcAft>
                <a:spcPct val="0"/>
              </a:spcAft>
              <a:buClrTx/>
              <a:buSzTx/>
              <a:buFontTx/>
              <a:buNone/>
              <a:defRPr/>
            </a:pPr>
            <a:r>
              <a:rPr kumimoji="0" lang="en-US"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    </a:t>
            </a:r>
            <a:r>
              <a:rPr kumimoji="0" lang="zh-CN"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聘期内下企业时间累计不少于</a:t>
            </a:r>
            <a:r>
              <a:rPr kumimoji="0" lang="en-US"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2</a:t>
            </a:r>
            <a:r>
              <a:rPr kumimoji="0" lang="zh-CN"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个月，并结合在企业工作经历，撰写关于专业建设、课程建设、岗位技能培训包开发等方面的建议报告或技术服务总结报告</a:t>
            </a:r>
            <a:r>
              <a:rPr kumimoji="0" lang="en-US"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2</a:t>
            </a:r>
            <a:r>
              <a:rPr kumimoji="0" lang="zh-CN" altLang="zh-CN"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rPr>
              <a:t>篇及以</a:t>
            </a:r>
            <a:r>
              <a:rPr kumimoji="0" lang="zh-CN" altLang="zh-CN" sz="1800" b="1" i="0" u="none" strike="noStrike" kern="120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rPr>
              <a:t>上</a:t>
            </a:r>
            <a:r>
              <a:rPr kumimoji="0" lang="zh-CN" altLang="en-US" sz="1800" b="1" i="0" u="none" strike="noStrike" kern="1200" cap="none" spc="0" normalizeH="0" baseline="0" noProof="0" dirty="0" smtClean="0">
                <a:ln>
                  <a:noFill/>
                </a:ln>
                <a:solidFill>
                  <a:schemeClr val="lt1"/>
                </a:solidFill>
                <a:effectLst/>
                <a:uLnTx/>
                <a:uFillTx/>
                <a:latin typeface="黑体" panose="02010609060101010101" pitchFamily="49" charset="-122"/>
                <a:ea typeface="黑体" panose="02010609060101010101" pitchFamily="49" charset="-122"/>
                <a:cs typeface="+mn-cs"/>
              </a:rPr>
              <a:t>。</a:t>
            </a:r>
            <a:endParaRPr kumimoji="0" lang="zh-CN" altLang="en-US" sz="18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endParaRPr>
          </a:p>
        </p:txBody>
      </p:sp>
      <p:cxnSp>
        <p:nvCxnSpPr>
          <p:cNvPr id="8" name="肘形连接符 7"/>
          <p:cNvCxnSpPr/>
          <p:nvPr/>
        </p:nvCxnSpPr>
        <p:spPr>
          <a:xfrm rot="10800000" flipH="1" flipV="1">
            <a:off x="611560" y="2132856"/>
            <a:ext cx="1079500" cy="1573920"/>
          </a:xfrm>
          <a:prstGeom prst="bentConnector3">
            <a:avLst>
              <a:gd name="adj1" fmla="val -21176"/>
            </a:avLst>
          </a:prstGeom>
          <a:ln>
            <a:tailEnd type="arrow"/>
          </a:ln>
        </p:spPr>
        <p:style>
          <a:lnRef idx="1">
            <a:schemeClr val="accent5"/>
          </a:lnRef>
          <a:fillRef idx="0">
            <a:schemeClr val="accent5"/>
          </a:fillRef>
          <a:effectRef idx="0">
            <a:schemeClr val="accent5"/>
          </a:effectRef>
          <a:fontRef idx="minor">
            <a:schemeClr val="tx1"/>
          </a:fontRef>
        </p:style>
      </p:cxnSp>
      <p:cxnSp>
        <p:nvCxnSpPr>
          <p:cNvPr id="10" name="形状 9"/>
          <p:cNvCxnSpPr/>
          <p:nvPr/>
        </p:nvCxnSpPr>
        <p:spPr>
          <a:xfrm rot="16200000" flipH="1">
            <a:off x="262980" y="3921598"/>
            <a:ext cx="1560513" cy="1295400"/>
          </a:xfrm>
          <a:prstGeom prst="bentConnector2">
            <a:avLst/>
          </a:prstGeom>
          <a:ln>
            <a:tailEnd type="arrow"/>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0" y="3643314"/>
            <a:ext cx="1000132" cy="908864"/>
          </a:xfrm>
          <a:prstGeom prst="ellipse">
            <a:avLst/>
          </a:prstGeom>
        </p:spPr>
        <p:style>
          <a:lnRef idx="0">
            <a:schemeClr val="accent6"/>
          </a:lnRef>
          <a:fillRef idx="3">
            <a:schemeClr val="accent6"/>
          </a:fillRef>
          <a:effectRef idx="3">
            <a:schemeClr val="accent6"/>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lt1"/>
                </a:solidFill>
                <a:effectLst/>
                <a:uLnTx/>
                <a:uFillTx/>
                <a:latin typeface="方正姚体" panose="02010601030101010101" pitchFamily="2" charset="-122"/>
                <a:ea typeface="方正姚体" panose="02010601030101010101" pitchFamily="2" charset="-122"/>
                <a:cs typeface="+mn-cs"/>
              </a:rPr>
              <a:t>正高职称</a:t>
            </a:r>
            <a:endParaRPr kumimoji="0" lang="zh-CN" altLang="en-US" sz="1800" b="1" i="0" u="none" strike="noStrike" kern="1200" cap="none" spc="0" normalizeH="0" baseline="0" noProof="0" dirty="0">
              <a:ln>
                <a:noFill/>
              </a:ln>
              <a:solidFill>
                <a:schemeClr val="lt1"/>
              </a:solidFill>
              <a:effectLst/>
              <a:uLnTx/>
              <a:uFillTx/>
              <a:latin typeface="方正姚体" panose="02010601030101010101" pitchFamily="2" charset="-122"/>
              <a:ea typeface="方正姚体" panose="02010601030101010101" pitchFamily="2" charset="-122"/>
              <a:cs typeface="+mn-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矩形 3"/>
          <p:cNvSpPr/>
          <p:nvPr/>
        </p:nvSpPr>
        <p:spPr>
          <a:xfrm>
            <a:off x="683568" y="980728"/>
            <a:ext cx="2500312" cy="3912289"/>
          </a:xfrm>
          <a:prstGeom prst="rect">
            <a:avLst/>
          </a:prstGeom>
          <a:noFill/>
          <a:ln w="9525" cap="flat" cmpd="sng">
            <a:solidFill>
              <a:srgbClr val="FF0000"/>
            </a:solidFill>
            <a:prstDash val="dash"/>
            <a:miter/>
            <a:headEnd type="none" w="med" len="med"/>
            <a:tailEnd type="none" w="med" len="med"/>
          </a:ln>
        </p:spPr>
        <p:txBody>
          <a:bodyPr>
            <a:spAutoFit/>
          </a:bodyPr>
          <a:lstStyle/>
          <a:p>
            <a:pPr>
              <a:lnSpc>
                <a:spcPts val="3800"/>
              </a:lnSpc>
            </a:pPr>
            <a:r>
              <a:rPr lang="zh-CN" altLang="en-US" sz="1600" b="1" dirty="0">
                <a:solidFill>
                  <a:schemeClr val="bg1">
                    <a:lumMod val="95000"/>
                  </a:schemeClr>
                </a:solidFill>
                <a:latin typeface="黑体" panose="02010609060101010101" pitchFamily="49" charset="-122"/>
                <a:ea typeface="黑体" panose="02010609060101010101" pitchFamily="49" charset="-122"/>
              </a:rPr>
              <a:t>    </a:t>
            </a:r>
            <a:r>
              <a:rPr lang="zh-CN" altLang="en-US" b="1" dirty="0">
                <a:solidFill>
                  <a:schemeClr val="bg1">
                    <a:lumMod val="95000"/>
                  </a:schemeClr>
                </a:solidFill>
                <a:latin typeface="黑体" panose="02010609060101010101" pitchFamily="49" charset="-122"/>
                <a:ea typeface="黑体" panose="02010609060101010101" pitchFamily="49" charset="-122"/>
              </a:rPr>
              <a:t>教授专业技术讲座既是聘为教授各级岗位教师的岗位职责，同时也是提高教授本身和广大教师专业技术水平的方式之一，是学校师资队伍建设的重要组成部分。</a:t>
            </a:r>
            <a:endParaRPr lang="zh-CN" altLang="en-US" b="1" dirty="0">
              <a:solidFill>
                <a:schemeClr val="bg1">
                  <a:lumMod val="95000"/>
                </a:schemeClr>
              </a:solidFill>
              <a:latin typeface="黑体" panose="02010609060101010101" pitchFamily="49" charset="-122"/>
              <a:ea typeface="黑体" panose="02010609060101010101" pitchFamily="49" charset="-122"/>
            </a:endParaRPr>
          </a:p>
        </p:txBody>
      </p:sp>
      <p:sp>
        <p:nvSpPr>
          <p:cNvPr id="5" name="矩形 4"/>
          <p:cNvSpPr/>
          <p:nvPr/>
        </p:nvSpPr>
        <p:spPr>
          <a:xfrm>
            <a:off x="5368296" y="5143512"/>
            <a:ext cx="1114408" cy="369332"/>
          </a:xfrm>
          <a:prstGeom prst="rect">
            <a:avLst/>
          </a:prstGeom>
          <a:scene3d>
            <a:camera prst="perspectiveHeroicExtremeLeftFacing"/>
            <a:lightRig rig="threePt" dir="t"/>
          </a:scene3d>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lt1"/>
                </a:solidFill>
                <a:effectLst/>
                <a:uLnTx/>
                <a:uFillTx/>
                <a:latin typeface="+mn-lt"/>
                <a:ea typeface="+mn-ea"/>
                <a:cs typeface="+mn-cs"/>
              </a:rPr>
              <a:t>个人申请</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6" name="矩形 5"/>
          <p:cNvSpPr/>
          <p:nvPr/>
        </p:nvSpPr>
        <p:spPr>
          <a:xfrm>
            <a:off x="5296858" y="5715040"/>
            <a:ext cx="1346843" cy="369332"/>
          </a:xfrm>
          <a:prstGeom prst="rect">
            <a:avLst/>
          </a:prstGeom>
          <a:scene3d>
            <a:camera prst="perspectiveHeroicExtremeLeftFacing"/>
            <a:lightRig rig="threePt" dir="t"/>
          </a:scene3d>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mn-lt"/>
                <a:ea typeface="+mn-ea"/>
                <a:cs typeface="+mn-cs"/>
              </a:rPr>
              <a:t>院系部审核</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矩形 6"/>
          <p:cNvSpPr/>
          <p:nvPr/>
        </p:nvSpPr>
        <p:spPr>
          <a:xfrm>
            <a:off x="5296858" y="6274378"/>
            <a:ext cx="1346843" cy="369332"/>
          </a:xfrm>
          <a:prstGeom prst="rect">
            <a:avLst/>
          </a:prstGeom>
          <a:scene3d>
            <a:camera prst="perspectiveHeroicExtremeLeftFacing"/>
            <a:lightRig rig="threePt" dir="t"/>
          </a:scene3d>
        </p:spPr>
        <p:style>
          <a:lnRef idx="3">
            <a:schemeClr val="lt1"/>
          </a:lnRef>
          <a:fillRef idx="1">
            <a:schemeClr val="accent4"/>
          </a:fillRef>
          <a:effectRef idx="1">
            <a:schemeClr val="accent4"/>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lt1"/>
                </a:solidFill>
                <a:effectLst/>
                <a:uLnTx/>
                <a:uFillTx/>
                <a:latin typeface="+mn-lt"/>
                <a:ea typeface="+mn-ea"/>
                <a:cs typeface="+mn-cs"/>
              </a:rPr>
              <a:t>人事处复审</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aphicFrame>
        <p:nvGraphicFramePr>
          <p:cNvPr id="14" name="图示 13"/>
          <p:cNvGraphicFramePr/>
          <p:nvPr/>
        </p:nvGraphicFramePr>
        <p:xfrm>
          <a:off x="3071802" y="857232"/>
          <a:ext cx="5786478" cy="42862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5" name="TextBox 14"/>
          <p:cNvSpPr txBox="1"/>
          <p:nvPr/>
        </p:nvSpPr>
        <p:spPr>
          <a:xfrm>
            <a:off x="5643569" y="2643182"/>
            <a:ext cx="928695" cy="908864"/>
          </a:xfrm>
          <a:prstGeom prst="ellipse">
            <a:avLst/>
          </a:prstGeom>
          <a:scene3d>
            <a:camera prst="perspectiveHeroicExtremeLeftFacing"/>
            <a:lightRig rig="threePt" dir="t"/>
          </a:scene3d>
        </p:spPr>
        <p:style>
          <a:lnRef idx="2">
            <a:schemeClr val="accent6"/>
          </a:lnRef>
          <a:fillRef idx="1">
            <a:schemeClr val="lt1"/>
          </a:fillRef>
          <a:effectRef idx="0">
            <a:schemeClr val="accent6"/>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讲座内容</a:t>
            </a:r>
            <a:endParaRPr kumimoji="0" lang="zh-CN" altLang="en-US"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sp>
        <p:nvSpPr>
          <p:cNvPr id="16" name="下箭头 15"/>
          <p:cNvSpPr/>
          <p:nvPr/>
        </p:nvSpPr>
        <p:spPr>
          <a:xfrm>
            <a:off x="5715008" y="6072206"/>
            <a:ext cx="285752" cy="214314"/>
          </a:xfrm>
          <a:prstGeom prst="downArrow">
            <a:avLst/>
          </a:prstGeom>
          <a:scene3d>
            <a:camera prst="perspectiveHeroicExtremeLeftFacing"/>
            <a:lightRig rig="threePt" dir="t"/>
          </a:scene3d>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下箭头 16"/>
          <p:cNvSpPr/>
          <p:nvPr/>
        </p:nvSpPr>
        <p:spPr>
          <a:xfrm>
            <a:off x="5786446" y="5500702"/>
            <a:ext cx="285752" cy="214314"/>
          </a:xfrm>
          <a:prstGeom prst="downArrow">
            <a:avLst/>
          </a:prstGeom>
          <a:scene3d>
            <a:camera prst="perspectiveHeroicExtremeLeftFacing"/>
            <a:lightRig rig="threePt" dir="t"/>
          </a:scene3d>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下箭头 17"/>
          <p:cNvSpPr/>
          <p:nvPr/>
        </p:nvSpPr>
        <p:spPr>
          <a:xfrm>
            <a:off x="5857884" y="4786322"/>
            <a:ext cx="285752" cy="214314"/>
          </a:xfrm>
          <a:prstGeom prst="downArrow">
            <a:avLst/>
          </a:prstGeom>
          <a:scene3d>
            <a:camera prst="perspectiveHeroicExtremeLeftFacing"/>
            <a:lightRig rig="threePt" dir="t"/>
          </a:scene3d>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09570" name="Picture 2"/>
          <p:cNvPicPr>
            <a:picLocks noChangeAspect="1" noChangeArrowheads="1"/>
          </p:cNvPicPr>
          <p:nvPr/>
        </p:nvPicPr>
        <p:blipFill>
          <a:blip r:embed="rId6" cstate="print"/>
          <a:srcRect l="11458" t="23333" r="20833" b="7500"/>
          <a:stretch>
            <a:fillRect/>
          </a:stretch>
        </p:blipFill>
        <p:spPr bwMode="auto">
          <a:xfrm>
            <a:off x="1475656" y="5157192"/>
            <a:ext cx="2125925" cy="1357322"/>
          </a:xfrm>
          <a:prstGeom prst="ellipse">
            <a:avLst/>
          </a:prstGeom>
          <a:ln>
            <a:noFill/>
          </a:ln>
          <a:effectLst>
            <a:softEdge rad="112500"/>
          </a:effectLst>
          <a:scene3d>
            <a:camera prst="perspectiveHeroicExtremeLeftFacing"/>
            <a:lightRig rig="threePt" dir="t"/>
          </a:scene3d>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908720"/>
            <a:ext cx="8229600" cy="4525963"/>
          </a:xfrm>
        </p:spPr>
        <p:txBody>
          <a:bodyPr/>
          <a:lstStyle/>
          <a:p>
            <a:pPr latinLnBrk="0">
              <a:lnSpc>
                <a:spcPts val="3200"/>
              </a:lnSpc>
              <a:spcBef>
                <a:spcPts val="0"/>
              </a:spcBef>
            </a:pPr>
            <a:r>
              <a:rPr lang="zh-CN" altLang="en-US" sz="2400" b="1" dirty="0">
                <a:solidFill>
                  <a:schemeClr val="bg1"/>
                </a:solidFill>
                <a:latin typeface="楷体" panose="02010609060101010101" pitchFamily="49" charset="-122"/>
                <a:ea typeface="楷体" panose="02010609060101010101" pitchFamily="49" charset="-122"/>
              </a:rPr>
              <a:t>所有教师必须参加企业（部门、学校、文艺院团等机构）实践、挂职，且必须达到规定的要求，否则，不准参加评职称、评优、评奖。</a:t>
            </a:r>
            <a:endParaRPr lang="zh-CN" altLang="en-US" sz="2400" b="1" dirty="0">
              <a:solidFill>
                <a:schemeClr val="bg1"/>
              </a:solidFill>
              <a:latin typeface="楷体" panose="02010609060101010101" pitchFamily="49" charset="-122"/>
              <a:ea typeface="楷体" panose="02010609060101010101" pitchFamily="49" charset="-122"/>
            </a:endParaRPr>
          </a:p>
          <a:p>
            <a:pPr latinLnBrk="0">
              <a:lnSpc>
                <a:spcPts val="3200"/>
              </a:lnSpc>
              <a:spcBef>
                <a:spcPts val="0"/>
              </a:spcBef>
            </a:pPr>
            <a:r>
              <a:rPr lang="en-US" altLang="zh-CN" sz="2400" b="1" dirty="0">
                <a:solidFill>
                  <a:srgbClr val="FFC000"/>
                </a:solidFill>
                <a:latin typeface="楷体" panose="02010609060101010101" pitchFamily="49" charset="-122"/>
                <a:ea typeface="楷体" panose="02010609060101010101" pitchFamily="49" charset="-122"/>
              </a:rPr>
              <a:t>2007</a:t>
            </a:r>
            <a:r>
              <a:rPr lang="zh-CN" altLang="en-US" sz="2400" b="1" dirty="0">
                <a:solidFill>
                  <a:srgbClr val="FFC000"/>
                </a:solidFill>
                <a:latin typeface="楷体" panose="02010609060101010101" pitchFamily="49" charset="-122"/>
                <a:ea typeface="楷体" panose="02010609060101010101" pitchFamily="49" charset="-122"/>
              </a:rPr>
              <a:t>年后进校的青年教师必须读研拿学位，</a:t>
            </a:r>
            <a:r>
              <a:rPr lang="en-US" altLang="zh-CN" sz="2400" b="1" dirty="0">
                <a:solidFill>
                  <a:srgbClr val="FFC000"/>
                </a:solidFill>
                <a:latin typeface="楷体" panose="02010609060101010101" pitchFamily="49" charset="-122"/>
                <a:ea typeface="楷体" panose="02010609060101010101" pitchFamily="49" charset="-122"/>
              </a:rPr>
              <a:t>40</a:t>
            </a:r>
            <a:r>
              <a:rPr lang="zh-CN" altLang="en-US" sz="2400" b="1" dirty="0">
                <a:solidFill>
                  <a:srgbClr val="FFC000"/>
                </a:solidFill>
                <a:latin typeface="楷体" panose="02010609060101010101" pitchFamily="49" charset="-122"/>
                <a:ea typeface="楷体" panose="02010609060101010101" pitchFamily="49" charset="-122"/>
              </a:rPr>
              <a:t>岁时没有拿到研究生学位，必须转岗，充实到后勤、实验、图书、机关管理、保障部门岗位。</a:t>
            </a:r>
            <a:endParaRPr lang="zh-CN" altLang="en-US" sz="2400" b="1" dirty="0">
              <a:solidFill>
                <a:srgbClr val="FFC000"/>
              </a:solidFill>
              <a:latin typeface="楷体" panose="02010609060101010101" pitchFamily="49" charset="-122"/>
              <a:ea typeface="楷体" panose="02010609060101010101" pitchFamily="49" charset="-122"/>
            </a:endParaRPr>
          </a:p>
          <a:p>
            <a:pPr latinLnBrk="0">
              <a:lnSpc>
                <a:spcPts val="3200"/>
              </a:lnSpc>
              <a:spcBef>
                <a:spcPts val="0"/>
              </a:spcBef>
            </a:pPr>
            <a:r>
              <a:rPr lang="en-US" altLang="zh-CN" sz="2400" b="1" dirty="0">
                <a:solidFill>
                  <a:schemeClr val="bg1"/>
                </a:solidFill>
                <a:latin typeface="楷体" panose="02010609060101010101" pitchFamily="49" charset="-122"/>
                <a:ea typeface="楷体" panose="02010609060101010101" pitchFamily="49" charset="-122"/>
              </a:rPr>
              <a:t>2003</a:t>
            </a:r>
            <a:r>
              <a:rPr lang="zh-CN" altLang="en-US" sz="2400" b="1" dirty="0">
                <a:solidFill>
                  <a:schemeClr val="bg1"/>
                </a:solidFill>
                <a:latin typeface="楷体" panose="02010609060101010101" pitchFamily="49" charset="-122"/>
                <a:ea typeface="楷体" panose="02010609060101010101" pitchFamily="49" charset="-122"/>
              </a:rPr>
              <a:t>年后进校的青年教师，以系为单位举行全校性课堂教学、运用信息化教学能力、实践教学能力比赛，人人参与、人人过关。每个系最后一名转岗到管理和保障部门，不再从事专业教学。选拔优秀的举行全院性比赛，作为推荐</a:t>
            </a:r>
            <a:r>
              <a:rPr lang="en-US" altLang="zh-CN" sz="2400" b="1" dirty="0">
                <a:solidFill>
                  <a:schemeClr val="bg1"/>
                </a:solidFill>
                <a:latin typeface="楷体" panose="02010609060101010101" pitchFamily="49" charset="-122"/>
                <a:ea typeface="楷体" panose="02010609060101010101" pitchFamily="49" charset="-122"/>
              </a:rPr>
              <a:t>10</a:t>
            </a:r>
            <a:r>
              <a:rPr lang="zh-CN" altLang="en-US" sz="2400" b="1" dirty="0">
                <a:solidFill>
                  <a:schemeClr val="bg1"/>
                </a:solidFill>
                <a:latin typeface="楷体" panose="02010609060101010101" pitchFamily="49" charset="-122"/>
                <a:ea typeface="楷体" panose="02010609060101010101" pitchFamily="49" charset="-122"/>
              </a:rPr>
              <a:t>名优秀青年教师的重要来源。</a:t>
            </a:r>
            <a:r>
              <a:rPr lang="en-US" altLang="zh-CN" sz="1600" b="1" dirty="0">
                <a:solidFill>
                  <a:schemeClr val="bg1"/>
                </a:solidFill>
                <a:latin typeface="楷体" panose="02010609060101010101" pitchFamily="49" charset="-122"/>
                <a:ea typeface="楷体" panose="02010609060101010101" pitchFamily="49" charset="-122"/>
                <a:sym typeface="+mn-ea"/>
              </a:rPr>
              <a:t>2017</a:t>
            </a:r>
            <a:r>
              <a:rPr lang="zh-CN" altLang="en-US" sz="1600" b="1" dirty="0">
                <a:solidFill>
                  <a:schemeClr val="bg1"/>
                </a:solidFill>
                <a:latin typeface="楷体" panose="02010609060101010101" pitchFamily="49" charset="-122"/>
                <a:ea typeface="楷体" panose="02010609060101010101" pitchFamily="49" charset="-122"/>
                <a:sym typeface="+mn-ea"/>
              </a:rPr>
              <a:t>年</a:t>
            </a:r>
            <a:r>
              <a:rPr lang="en-US" altLang="zh-CN" sz="1600" b="1" dirty="0">
                <a:solidFill>
                  <a:schemeClr val="bg1"/>
                </a:solidFill>
                <a:latin typeface="楷体" panose="02010609060101010101" pitchFamily="49" charset="-122"/>
                <a:ea typeface="楷体" panose="02010609060101010101" pitchFamily="49" charset="-122"/>
                <a:sym typeface="+mn-ea"/>
              </a:rPr>
              <a:t>12</a:t>
            </a:r>
            <a:r>
              <a:rPr lang="zh-CN" altLang="en-US" sz="1600" b="1" dirty="0">
                <a:solidFill>
                  <a:schemeClr val="bg1"/>
                </a:solidFill>
                <a:latin typeface="楷体" panose="02010609060101010101" pitchFamily="49" charset="-122"/>
                <a:ea typeface="楷体" panose="02010609060101010101" pitchFamily="49" charset="-122"/>
                <a:sym typeface="+mn-ea"/>
              </a:rPr>
              <a:t>月</a:t>
            </a:r>
            <a:r>
              <a:rPr lang="en-US" altLang="zh-CN" sz="1600" b="1" dirty="0">
                <a:solidFill>
                  <a:schemeClr val="bg1"/>
                </a:solidFill>
                <a:latin typeface="楷体" panose="02010609060101010101" pitchFamily="49" charset="-122"/>
                <a:ea typeface="楷体" panose="02010609060101010101" pitchFamily="49" charset="-122"/>
                <a:sym typeface="+mn-ea"/>
              </a:rPr>
              <a:t>31</a:t>
            </a:r>
            <a:r>
              <a:rPr lang="zh-CN" altLang="en-US" sz="1600" b="1" dirty="0">
                <a:solidFill>
                  <a:schemeClr val="bg1"/>
                </a:solidFill>
                <a:latin typeface="楷体" panose="02010609060101010101" pitchFamily="49" charset="-122"/>
                <a:ea typeface="楷体" panose="02010609060101010101" pitchFamily="49" charset="-122"/>
                <a:sym typeface="+mn-ea"/>
              </a:rPr>
              <a:t>日前完成</a:t>
            </a:r>
            <a:r>
              <a:rPr lang="zh-CN" altLang="en-US" sz="1600" b="1" dirty="0" smtClean="0">
                <a:solidFill>
                  <a:schemeClr val="bg1"/>
                </a:solidFill>
                <a:latin typeface="楷体" panose="02010609060101010101" pitchFamily="49" charset="-122"/>
                <a:ea typeface="楷体" panose="02010609060101010101" pitchFamily="49" charset="-122"/>
                <a:sym typeface="+mn-ea"/>
              </a:rPr>
              <a:t>。</a:t>
            </a:r>
            <a:endParaRPr lang="en-US" altLang="zh-CN" sz="1600" b="1" dirty="0" smtClean="0">
              <a:solidFill>
                <a:schemeClr val="bg1"/>
              </a:solidFill>
              <a:latin typeface="楷体" panose="02010609060101010101" pitchFamily="49" charset="-122"/>
              <a:ea typeface="楷体" panose="02010609060101010101" pitchFamily="49" charset="-122"/>
              <a:sym typeface="+mn-ea"/>
            </a:endParaRPr>
          </a:p>
          <a:p>
            <a:pPr latinLnBrk="0">
              <a:lnSpc>
                <a:spcPts val="3200"/>
              </a:lnSpc>
              <a:spcBef>
                <a:spcPts val="0"/>
              </a:spcBef>
            </a:pPr>
            <a:r>
              <a:rPr lang="zh-CN" altLang="en-US" sz="2400" b="1" dirty="0" smtClean="0">
                <a:solidFill>
                  <a:schemeClr val="bg1"/>
                </a:solidFill>
                <a:latin typeface="楷体" panose="02010609060101010101" pitchFamily="49" charset="-122"/>
                <a:ea typeface="楷体" panose="02010609060101010101" pitchFamily="49" charset="-122"/>
                <a:sym typeface="+mn-ea"/>
              </a:rPr>
              <a:t>连续五年进行比赛和岗位调整。</a:t>
            </a:r>
            <a:endParaRPr lang="zh-CN" altLang="en-US" sz="2400" b="1" dirty="0">
              <a:solidFill>
                <a:schemeClr val="bg1"/>
              </a:solidFill>
              <a:latin typeface="楷体" panose="02010609060101010101" pitchFamily="49" charset="-122"/>
              <a:ea typeface="楷体" panose="02010609060101010101" pitchFamily="49" charset="-122"/>
            </a:endParaRPr>
          </a:p>
          <a:p>
            <a:pPr latinLnBrk="0">
              <a:lnSpc>
                <a:spcPts val="3480"/>
              </a:lnSpc>
              <a:spcBef>
                <a:spcPts val="0"/>
              </a:spcBef>
            </a:pPr>
            <a:endParaRPr lang="zh-CN" altLang="en-US" sz="2400" b="1" dirty="0">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标题 1"/>
          <p:cNvSpPr>
            <a:spLocks noGrp="1"/>
          </p:cNvSpPr>
          <p:nvPr>
            <p:ph type="title"/>
          </p:nvPr>
        </p:nvSpPr>
        <p:spPr>
          <a:xfrm>
            <a:off x="457200" y="692150"/>
            <a:ext cx="8229600" cy="725488"/>
          </a:xfrm>
        </p:spPr>
        <p:txBody>
          <a:bodyPr/>
          <a:lstStyle/>
          <a:p>
            <a:r>
              <a:rPr lang="zh-CN" altLang="en-US" sz="3600" b="1" dirty="0" smtClean="0">
                <a:solidFill>
                  <a:srgbClr val="FFFF00"/>
                </a:solidFill>
              </a:rPr>
              <a:t>（二）招收学生分数不高</a:t>
            </a:r>
            <a:endParaRPr lang="zh-CN" altLang="en-US" sz="3600" b="1" dirty="0" smtClean="0">
              <a:solidFill>
                <a:srgbClr val="FFFF00"/>
              </a:solidFill>
            </a:endParaRPr>
          </a:p>
        </p:txBody>
      </p:sp>
      <p:sp>
        <p:nvSpPr>
          <p:cNvPr id="1031" name="内容占位符 2"/>
          <p:cNvSpPr>
            <a:spLocks noGrp="1"/>
          </p:cNvSpPr>
          <p:nvPr>
            <p:ph idx="1"/>
          </p:nvPr>
        </p:nvSpPr>
        <p:spPr>
          <a:xfrm>
            <a:off x="468313" y="1341438"/>
            <a:ext cx="8229600" cy="4352925"/>
          </a:xfrm>
        </p:spPr>
        <p:txBody>
          <a:bodyPr/>
          <a:lstStyle/>
          <a:p>
            <a:r>
              <a:rPr lang="zh-CN" altLang="en-US" sz="2000" b="1" smtClean="0">
                <a:solidFill>
                  <a:srgbClr val="FFFF00"/>
                </a:solidFill>
              </a:rPr>
              <a:t>四川省</a:t>
            </a:r>
            <a:r>
              <a:rPr lang="en-US" altLang="zh-CN" sz="2000" b="1" smtClean="0">
                <a:solidFill>
                  <a:srgbClr val="FFFF00"/>
                </a:solidFill>
              </a:rPr>
              <a:t>2017</a:t>
            </a:r>
            <a:r>
              <a:rPr lang="zh-CN" altLang="en-US" sz="2000" b="1" smtClean="0">
                <a:solidFill>
                  <a:srgbClr val="FFFF00"/>
                </a:solidFill>
              </a:rPr>
              <a:t>年专科批次各高职高专院校调档线</a:t>
            </a:r>
            <a:endParaRPr lang="zh-CN" altLang="en-US" sz="2000" b="1" smtClean="0">
              <a:solidFill>
                <a:srgbClr val="FFFF00"/>
              </a:solidFill>
            </a:endParaRPr>
          </a:p>
        </p:txBody>
      </p:sp>
      <p:pic>
        <p:nvPicPr>
          <p:cNvPr id="1032" name="Picture 2"/>
          <p:cNvPicPr>
            <a:picLocks noChangeAspect="1" noChangeArrowheads="1"/>
          </p:cNvPicPr>
          <p:nvPr/>
        </p:nvPicPr>
        <p:blipFill>
          <a:blip r:embed="rId1" cstate="print"/>
          <a:srcRect/>
          <a:stretch>
            <a:fillRect/>
          </a:stretch>
        </p:blipFill>
        <p:spPr bwMode="auto">
          <a:xfrm>
            <a:off x="179388" y="1700213"/>
            <a:ext cx="4176712" cy="4824412"/>
          </a:xfrm>
          <a:prstGeom prst="rect">
            <a:avLst/>
          </a:prstGeom>
          <a:noFill/>
          <a:ln w="9525">
            <a:noFill/>
            <a:miter lim="800000"/>
            <a:headEnd/>
            <a:tailEnd/>
          </a:ln>
        </p:spPr>
      </p:pic>
      <p:pic>
        <p:nvPicPr>
          <p:cNvPr id="1033" name="Picture 3"/>
          <p:cNvPicPr>
            <a:picLocks noChangeAspect="1" noChangeArrowheads="1"/>
          </p:cNvPicPr>
          <p:nvPr/>
        </p:nvPicPr>
        <p:blipFill>
          <a:blip r:embed="rId2" cstate="print"/>
          <a:srcRect/>
          <a:stretch>
            <a:fillRect/>
          </a:stretch>
        </p:blipFill>
        <p:spPr bwMode="auto">
          <a:xfrm>
            <a:off x="4500563" y="1700213"/>
            <a:ext cx="4535487" cy="433387"/>
          </a:xfrm>
          <a:prstGeom prst="rect">
            <a:avLst/>
          </a:prstGeom>
          <a:noFill/>
          <a:ln w="9525">
            <a:noFill/>
            <a:miter lim="800000"/>
            <a:headEnd/>
            <a:tailEnd/>
          </a:ln>
        </p:spPr>
      </p:pic>
      <p:pic>
        <p:nvPicPr>
          <p:cNvPr id="1034" name="Picture 4"/>
          <p:cNvPicPr>
            <a:picLocks noChangeAspect="1" noChangeArrowheads="1"/>
          </p:cNvPicPr>
          <p:nvPr/>
        </p:nvPicPr>
        <p:blipFill>
          <a:blip r:embed="rId3" cstate="print"/>
          <a:srcRect/>
          <a:stretch>
            <a:fillRect/>
          </a:stretch>
        </p:blipFill>
        <p:spPr bwMode="auto">
          <a:xfrm>
            <a:off x="4500563" y="2133600"/>
            <a:ext cx="4505325" cy="4319588"/>
          </a:xfrm>
          <a:prstGeom prst="rect">
            <a:avLst/>
          </a:prstGeom>
          <a:noFill/>
          <a:ln w="9525">
            <a:noFill/>
            <a:miter lim="800000"/>
            <a:headEnd/>
            <a:tailEnd/>
          </a:ln>
        </p:spPr>
      </p:pic>
      <p:pic>
        <p:nvPicPr>
          <p:cNvPr id="1025" name="CommandButton1"/>
          <p:cNvPicPr/>
          <p:nvPr/>
        </p:nvPicPr>
        <p:blipFill>
          <a:blip r:embed="rId4" cstate="print"/>
          <a:stretch>
            <a:fillRect/>
          </a:stretch>
        </p:blipFill>
        <p:spPr>
          <a:xfrm>
            <a:off x="10980738" y="2708275"/>
            <a:ext cx="914400" cy="9144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414020" y="908720"/>
            <a:ext cx="8272780" cy="4832950"/>
          </a:xfrm>
        </p:spPr>
        <p:txBody>
          <a:bodyPr/>
          <a:lstStyle/>
          <a:p>
            <a:pPr indent="0" latinLnBrk="0">
              <a:lnSpc>
                <a:spcPts val="35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连续五年，每年选拔</a:t>
            </a:r>
            <a:r>
              <a:rPr lang="en-US" altLang="zh-CN" sz="2400" b="1" dirty="0">
                <a:solidFill>
                  <a:schemeClr val="bg1"/>
                </a:solidFill>
                <a:latin typeface="楷体" panose="02010609060101010101" pitchFamily="49" charset="-122"/>
                <a:ea typeface="楷体" panose="02010609060101010101" pitchFamily="49" charset="-122"/>
                <a:sym typeface="+mn-ea"/>
              </a:rPr>
              <a:t>35</a:t>
            </a:r>
            <a:r>
              <a:rPr lang="zh-CN" altLang="en-US" sz="2400" b="1" dirty="0">
                <a:solidFill>
                  <a:schemeClr val="bg1"/>
                </a:solidFill>
                <a:latin typeface="楷体" panose="02010609060101010101" pitchFamily="49" charset="-122"/>
                <a:ea typeface="楷体" panose="02010609060101010101" pitchFamily="49" charset="-122"/>
                <a:sym typeface="+mn-ea"/>
              </a:rPr>
              <a:t>名（</a:t>
            </a:r>
            <a:r>
              <a:rPr lang="en-US" altLang="zh-CN" sz="2400" b="1" dirty="0">
                <a:solidFill>
                  <a:schemeClr val="bg1"/>
                </a:solidFill>
                <a:latin typeface="楷体" panose="02010609060101010101" pitchFamily="49" charset="-122"/>
                <a:ea typeface="楷体" panose="02010609060101010101" pitchFamily="49" charset="-122"/>
                <a:sym typeface="+mn-ea"/>
              </a:rPr>
              <a:t>5</a:t>
            </a:r>
            <a:r>
              <a:rPr lang="zh-CN" altLang="en-US" sz="2400" b="1" dirty="0">
                <a:solidFill>
                  <a:schemeClr val="bg1"/>
                </a:solidFill>
                <a:latin typeface="楷体" panose="02010609060101010101" pitchFamily="49" charset="-122"/>
                <a:ea typeface="楷体" panose="02010609060101010101" pitchFamily="49" charset="-122"/>
                <a:sym typeface="+mn-ea"/>
              </a:rPr>
              <a:t>名左右博士）研究生来校工作（仅限</a:t>
            </a:r>
            <a:r>
              <a:rPr lang="en-US" altLang="zh-CN" sz="2400" b="1" dirty="0">
                <a:solidFill>
                  <a:schemeClr val="bg1"/>
                </a:solidFill>
                <a:latin typeface="楷体" panose="02010609060101010101" pitchFamily="49" charset="-122"/>
                <a:ea typeface="楷体" panose="02010609060101010101" pitchFamily="49" charset="-122"/>
                <a:sym typeface="+mn-ea"/>
              </a:rPr>
              <a:t>211</a:t>
            </a:r>
            <a:r>
              <a:rPr lang="zh-CN" altLang="en-US" sz="2400" b="1" dirty="0">
                <a:solidFill>
                  <a:schemeClr val="bg1"/>
                </a:solidFill>
                <a:latin typeface="楷体" panose="02010609060101010101" pitchFamily="49" charset="-122"/>
                <a:ea typeface="楷体" panose="02010609060101010101" pitchFamily="49" charset="-122"/>
                <a:sym typeface="+mn-ea"/>
              </a:rPr>
              <a:t>、</a:t>
            </a:r>
            <a:r>
              <a:rPr lang="en-US" altLang="zh-CN" sz="2400" b="1" dirty="0">
                <a:solidFill>
                  <a:schemeClr val="bg1"/>
                </a:solidFill>
                <a:latin typeface="楷体" panose="02010609060101010101" pitchFamily="49" charset="-122"/>
                <a:ea typeface="楷体" panose="02010609060101010101" pitchFamily="49" charset="-122"/>
                <a:sym typeface="+mn-ea"/>
              </a:rPr>
              <a:t>985</a:t>
            </a:r>
            <a:r>
              <a:rPr lang="zh-CN" altLang="en-US" sz="2400" b="1" dirty="0">
                <a:solidFill>
                  <a:schemeClr val="bg1"/>
                </a:solidFill>
                <a:latin typeface="楷体" panose="02010609060101010101" pitchFamily="49" charset="-122"/>
                <a:ea typeface="楷体" panose="02010609060101010101" pitchFamily="49" charset="-122"/>
                <a:sym typeface="+mn-ea"/>
              </a:rPr>
              <a:t>高校学生），改善教师学历结构。</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indent="0" latinLnBrk="0">
              <a:lnSpc>
                <a:spcPts val="3580"/>
              </a:lnSpc>
              <a:spcBef>
                <a:spcPts val="0"/>
              </a:spcBef>
            </a:pPr>
            <a:r>
              <a:rPr lang="zh-CN" altLang="en-US" sz="2400" b="1" dirty="0">
                <a:solidFill>
                  <a:schemeClr val="bg1"/>
                </a:solidFill>
                <a:latin typeface="楷体" panose="02010609060101010101" pitchFamily="49" charset="-122"/>
                <a:ea typeface="楷体" panose="02010609060101010101" pitchFamily="49" charset="-122"/>
                <a:sym typeface="+mn-ea"/>
              </a:rPr>
              <a:t>落实好教学名师“3050”培养计划，将通过5年时间，分别培养30名和50名校级教学名师与校级优秀青年教师。</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indent="0" latinLnBrk="0">
              <a:lnSpc>
                <a:spcPts val="3580"/>
              </a:lnSpc>
              <a:spcBef>
                <a:spcPts val="0"/>
              </a:spcBef>
            </a:pPr>
            <a:endParaRPr lang="zh-CN" altLang="en-US" sz="2400" b="1" dirty="0">
              <a:solidFill>
                <a:schemeClr val="bg1"/>
              </a:solidFill>
              <a:latin typeface="楷体" panose="02010609060101010101" pitchFamily="49" charset="-122"/>
              <a:ea typeface="楷体" panose="02010609060101010101" pitchFamily="49" charset="-122"/>
              <a:sym typeface="+mn-ea"/>
            </a:endParaRPr>
          </a:p>
          <a:p>
            <a:pPr indent="0" latinLnBrk="0">
              <a:lnSpc>
                <a:spcPts val="3580"/>
              </a:lnSpc>
              <a:spcBef>
                <a:spcPts val="0"/>
              </a:spcBef>
              <a:buNone/>
            </a:pP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利奥</a:t>
            </a: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教学名师奖：</a:t>
            </a:r>
            <a:r>
              <a:rPr lang="en-US" altLang="zh-CN" sz="2400" b="1" dirty="0">
                <a:solidFill>
                  <a:schemeClr val="bg1"/>
                </a:solidFill>
                <a:latin typeface="楷体" panose="02010609060101010101" pitchFamily="49" charset="-122"/>
                <a:ea typeface="楷体" panose="02010609060101010101" pitchFamily="49" charset="-122"/>
                <a:sym typeface="+mn-ea"/>
              </a:rPr>
              <a:t>5</a:t>
            </a:r>
            <a:r>
              <a:rPr lang="zh-CN" altLang="en-US" sz="2400" b="1" dirty="0">
                <a:solidFill>
                  <a:schemeClr val="bg1"/>
                </a:solidFill>
                <a:latin typeface="楷体" panose="02010609060101010101" pitchFamily="49" charset="-122"/>
                <a:ea typeface="楷体" panose="02010609060101010101" pitchFamily="49" charset="-122"/>
                <a:sym typeface="+mn-ea"/>
              </a:rPr>
              <a:t>年评</a:t>
            </a:r>
            <a:r>
              <a:rPr lang="en-US" altLang="zh-CN" sz="2400" b="1" dirty="0">
                <a:solidFill>
                  <a:schemeClr val="bg1"/>
                </a:solidFill>
                <a:latin typeface="楷体" panose="02010609060101010101" pitchFamily="49" charset="-122"/>
                <a:ea typeface="楷体" panose="02010609060101010101" pitchFamily="49" charset="-122"/>
                <a:sym typeface="+mn-ea"/>
              </a:rPr>
              <a:t>30</a:t>
            </a:r>
            <a:r>
              <a:rPr lang="zh-CN" altLang="en-US" sz="2400" b="1" dirty="0">
                <a:solidFill>
                  <a:schemeClr val="bg1"/>
                </a:solidFill>
                <a:latin typeface="楷体" panose="02010609060101010101" pitchFamily="49" charset="-122"/>
                <a:ea typeface="楷体" panose="02010609060101010101" pitchFamily="49" charset="-122"/>
                <a:sym typeface="+mn-ea"/>
              </a:rPr>
              <a:t>名，每人奖</a:t>
            </a:r>
            <a:r>
              <a:rPr lang="en-US" altLang="zh-CN" sz="2400" b="1" dirty="0">
                <a:solidFill>
                  <a:schemeClr val="bg1"/>
                </a:solidFill>
                <a:latin typeface="楷体" panose="02010609060101010101" pitchFamily="49" charset="-122"/>
                <a:ea typeface="楷体" panose="02010609060101010101" pitchFamily="49" charset="-122"/>
                <a:sym typeface="+mn-ea"/>
              </a:rPr>
              <a:t>10000</a:t>
            </a:r>
            <a:r>
              <a:rPr lang="zh-CN" altLang="en-US" sz="2400" b="1" dirty="0">
                <a:solidFill>
                  <a:schemeClr val="bg1"/>
                </a:solidFill>
                <a:latin typeface="楷体" panose="02010609060101010101" pitchFamily="49" charset="-122"/>
                <a:ea typeface="楷体" panose="02010609060101010101" pitchFamily="49" charset="-122"/>
                <a:sym typeface="+mn-ea"/>
              </a:rPr>
              <a:t>元</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marL="0" indent="0" latinLnBrk="0">
              <a:lnSpc>
                <a:spcPts val="3580"/>
              </a:lnSpc>
              <a:spcBef>
                <a:spcPts val="0"/>
              </a:spcBef>
              <a:buNone/>
            </a:pPr>
            <a:r>
              <a:rPr lang="en-US" altLang="zh-CN" sz="2400" b="1" dirty="0">
                <a:solidFill>
                  <a:schemeClr val="bg1"/>
                </a:solidFill>
                <a:latin typeface="楷体" panose="02010609060101010101" pitchFamily="49" charset="-122"/>
                <a:ea typeface="楷体" panose="02010609060101010101" pitchFamily="49" charset="-122"/>
                <a:sym typeface="+mn-ea"/>
              </a:rPr>
              <a:t>  </a:t>
            </a: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利奥</a:t>
            </a: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优秀专业带头人奖：</a:t>
            </a:r>
            <a:r>
              <a:rPr lang="zh-CN" altLang="en-US" sz="2400" b="1" dirty="0">
                <a:solidFill>
                  <a:schemeClr val="bg1"/>
                </a:solidFill>
                <a:latin typeface="楷体" panose="02010609060101010101" pitchFamily="49" charset="-122"/>
                <a:ea typeface="楷体" panose="02010609060101010101" pitchFamily="49" charset="-122"/>
                <a:sym typeface="+mn-ea"/>
              </a:rPr>
              <a:t>每年</a:t>
            </a:r>
            <a:r>
              <a:rPr lang="en-US" altLang="zh-CN" sz="2400" b="1" dirty="0">
                <a:solidFill>
                  <a:schemeClr val="bg1"/>
                </a:solidFill>
                <a:latin typeface="楷体" panose="02010609060101010101" pitchFamily="49" charset="-122"/>
                <a:ea typeface="楷体" panose="02010609060101010101" pitchFamily="49" charset="-122"/>
                <a:sym typeface="+mn-ea"/>
              </a:rPr>
              <a:t>5</a:t>
            </a:r>
            <a:r>
              <a:rPr lang="zh-CN" altLang="en-US" sz="2400" b="1" dirty="0">
                <a:solidFill>
                  <a:schemeClr val="bg1"/>
                </a:solidFill>
                <a:latin typeface="楷体" panose="02010609060101010101" pitchFamily="49" charset="-122"/>
                <a:ea typeface="楷体" panose="02010609060101010101" pitchFamily="49" charset="-122"/>
                <a:sym typeface="+mn-ea"/>
              </a:rPr>
              <a:t>名，每人</a:t>
            </a:r>
            <a:r>
              <a:rPr lang="en-US" altLang="zh-CN" sz="2400" b="1" dirty="0">
                <a:solidFill>
                  <a:schemeClr val="bg1"/>
                </a:solidFill>
                <a:latin typeface="楷体" panose="02010609060101010101" pitchFamily="49" charset="-122"/>
                <a:ea typeface="楷体" panose="02010609060101010101" pitchFamily="49" charset="-122"/>
                <a:sym typeface="+mn-ea"/>
              </a:rPr>
              <a:t>8000</a:t>
            </a:r>
            <a:r>
              <a:rPr lang="zh-CN" altLang="en-US" sz="2400" b="1" dirty="0">
                <a:solidFill>
                  <a:schemeClr val="bg1"/>
                </a:solidFill>
                <a:latin typeface="楷体" panose="02010609060101010101" pitchFamily="49" charset="-122"/>
                <a:ea typeface="楷体" panose="02010609060101010101" pitchFamily="49" charset="-122"/>
                <a:sym typeface="+mn-ea"/>
              </a:rPr>
              <a:t>元</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marL="0" indent="0" latinLnBrk="0">
              <a:lnSpc>
                <a:spcPts val="3580"/>
              </a:lnSpc>
              <a:spcBef>
                <a:spcPts val="0"/>
              </a:spcBef>
              <a:buNone/>
            </a:pPr>
            <a:r>
              <a:rPr lang="en-US" altLang="zh-CN" sz="2400" b="1" dirty="0">
                <a:solidFill>
                  <a:schemeClr val="bg1"/>
                </a:solidFill>
                <a:latin typeface="楷体" panose="02010609060101010101" pitchFamily="49" charset="-122"/>
                <a:ea typeface="楷体" panose="02010609060101010101" pitchFamily="49" charset="-122"/>
                <a:sym typeface="+mn-ea"/>
              </a:rPr>
              <a:t>  </a:t>
            </a: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利奥</a:t>
            </a: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优秀教学团队奖：</a:t>
            </a:r>
            <a:r>
              <a:rPr lang="zh-CN" altLang="en-US" sz="2400" b="1" dirty="0">
                <a:solidFill>
                  <a:schemeClr val="bg1"/>
                </a:solidFill>
                <a:latin typeface="楷体" panose="02010609060101010101" pitchFamily="49" charset="-122"/>
                <a:ea typeface="楷体" panose="02010609060101010101" pitchFamily="49" charset="-122"/>
                <a:sym typeface="+mn-ea"/>
              </a:rPr>
              <a:t>每年</a:t>
            </a:r>
            <a:r>
              <a:rPr lang="en-US" altLang="zh-CN" sz="2400" b="1" dirty="0">
                <a:solidFill>
                  <a:schemeClr val="bg1"/>
                </a:solidFill>
                <a:latin typeface="楷体" panose="02010609060101010101" pitchFamily="49" charset="-122"/>
                <a:ea typeface="楷体" panose="02010609060101010101" pitchFamily="49" charset="-122"/>
                <a:sym typeface="+mn-ea"/>
              </a:rPr>
              <a:t>5</a:t>
            </a:r>
            <a:r>
              <a:rPr lang="zh-CN" altLang="en-US" sz="2400" b="1" dirty="0">
                <a:solidFill>
                  <a:schemeClr val="bg1"/>
                </a:solidFill>
                <a:latin typeface="楷体" panose="02010609060101010101" pitchFamily="49" charset="-122"/>
                <a:ea typeface="楷体" panose="02010609060101010101" pitchFamily="49" charset="-122"/>
                <a:sym typeface="+mn-ea"/>
              </a:rPr>
              <a:t>个，每个</a:t>
            </a:r>
            <a:r>
              <a:rPr lang="en-US" altLang="zh-CN" sz="2400" b="1" dirty="0">
                <a:solidFill>
                  <a:schemeClr val="bg1"/>
                </a:solidFill>
                <a:latin typeface="楷体" panose="02010609060101010101" pitchFamily="49" charset="-122"/>
                <a:ea typeface="楷体" panose="02010609060101010101" pitchFamily="49" charset="-122"/>
                <a:sym typeface="+mn-ea"/>
              </a:rPr>
              <a:t>10000</a:t>
            </a:r>
            <a:r>
              <a:rPr lang="zh-CN" altLang="en-US" sz="2400" b="1" dirty="0">
                <a:solidFill>
                  <a:schemeClr val="bg1"/>
                </a:solidFill>
                <a:latin typeface="楷体" panose="02010609060101010101" pitchFamily="49" charset="-122"/>
                <a:ea typeface="楷体" panose="02010609060101010101" pitchFamily="49" charset="-122"/>
                <a:sym typeface="+mn-ea"/>
              </a:rPr>
              <a:t>元</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marL="0" indent="0" latinLnBrk="0">
              <a:lnSpc>
                <a:spcPts val="3580"/>
              </a:lnSpc>
              <a:spcBef>
                <a:spcPts val="0"/>
              </a:spcBef>
              <a:buNone/>
            </a:pPr>
            <a:r>
              <a:rPr lang="en-US" altLang="zh-CN" sz="2400" b="1" dirty="0">
                <a:solidFill>
                  <a:schemeClr val="bg1"/>
                </a:solidFill>
                <a:latin typeface="楷体" panose="02010609060101010101" pitchFamily="49" charset="-122"/>
                <a:ea typeface="楷体" panose="02010609060101010101" pitchFamily="49" charset="-122"/>
                <a:sym typeface="+mn-ea"/>
              </a:rPr>
              <a:t>  </a:t>
            </a: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利奥</a:t>
            </a: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科研杰出奖：</a:t>
            </a:r>
            <a:r>
              <a:rPr lang="zh-CN" altLang="en-US" sz="2400" b="1" dirty="0">
                <a:solidFill>
                  <a:schemeClr val="bg1"/>
                </a:solidFill>
                <a:latin typeface="楷体" panose="02010609060101010101" pitchFamily="49" charset="-122"/>
                <a:ea typeface="楷体" panose="02010609060101010101" pitchFamily="49" charset="-122"/>
                <a:sym typeface="+mn-ea"/>
              </a:rPr>
              <a:t>每年奖科研前</a:t>
            </a:r>
            <a:r>
              <a:rPr lang="en-US" altLang="zh-CN" sz="2400" b="1" dirty="0">
                <a:solidFill>
                  <a:schemeClr val="bg1"/>
                </a:solidFill>
                <a:latin typeface="楷体" panose="02010609060101010101" pitchFamily="49" charset="-122"/>
                <a:ea typeface="楷体" panose="02010609060101010101" pitchFamily="49" charset="-122"/>
                <a:sym typeface="+mn-ea"/>
              </a:rPr>
              <a:t>10</a:t>
            </a:r>
            <a:r>
              <a:rPr lang="zh-CN" altLang="en-US" sz="2400" b="1" dirty="0">
                <a:solidFill>
                  <a:schemeClr val="bg1"/>
                </a:solidFill>
                <a:latin typeface="楷体" panose="02010609060101010101" pitchFamily="49" charset="-122"/>
                <a:ea typeface="楷体" panose="02010609060101010101" pitchFamily="49" charset="-122"/>
                <a:sym typeface="+mn-ea"/>
              </a:rPr>
              <a:t>名，第一名奖</a:t>
            </a:r>
            <a:r>
              <a:rPr lang="en-US" altLang="zh-CN" sz="2400" b="1" dirty="0">
                <a:solidFill>
                  <a:schemeClr val="bg1"/>
                </a:solidFill>
                <a:latin typeface="楷体" panose="02010609060101010101" pitchFamily="49" charset="-122"/>
                <a:ea typeface="楷体" panose="02010609060101010101" pitchFamily="49" charset="-122"/>
                <a:sym typeface="+mn-ea"/>
              </a:rPr>
              <a:t>1.5  </a:t>
            </a:r>
            <a:endParaRPr lang="en-US" altLang="zh-CN" sz="2400" b="1" dirty="0">
              <a:solidFill>
                <a:schemeClr val="bg1"/>
              </a:solidFill>
              <a:latin typeface="楷体" panose="02010609060101010101" pitchFamily="49" charset="-122"/>
              <a:ea typeface="楷体" panose="02010609060101010101" pitchFamily="49" charset="-122"/>
              <a:sym typeface="+mn-ea"/>
            </a:endParaRPr>
          </a:p>
          <a:p>
            <a:pPr marL="0" indent="0" latinLnBrk="0">
              <a:lnSpc>
                <a:spcPts val="3580"/>
              </a:lnSpc>
              <a:spcBef>
                <a:spcPts val="0"/>
              </a:spcBef>
              <a:buNone/>
            </a:pPr>
            <a:r>
              <a:rPr lang="zh-CN" altLang="en-US" sz="2400" b="1" dirty="0">
                <a:solidFill>
                  <a:schemeClr val="bg1"/>
                </a:solidFill>
                <a:latin typeface="楷体" panose="02010609060101010101" pitchFamily="49" charset="-122"/>
                <a:ea typeface="楷体" panose="02010609060101010101" pitchFamily="49" charset="-122"/>
                <a:sym typeface="+mn-ea"/>
              </a:rPr>
              <a:t>万，依次</a:t>
            </a:r>
            <a:r>
              <a:rPr lang="en-US" altLang="zh-CN" sz="2400" b="1" dirty="0">
                <a:solidFill>
                  <a:schemeClr val="bg1"/>
                </a:solidFill>
                <a:latin typeface="楷体" panose="02010609060101010101" pitchFamily="49" charset="-122"/>
                <a:ea typeface="楷体" panose="02010609060101010101" pitchFamily="49" charset="-122"/>
                <a:sym typeface="+mn-ea"/>
              </a:rPr>
              <a:t>1</a:t>
            </a:r>
            <a:r>
              <a:rPr lang="zh-CN" altLang="en-US" sz="2400" b="1" dirty="0">
                <a:solidFill>
                  <a:schemeClr val="bg1"/>
                </a:solidFill>
                <a:latin typeface="楷体" panose="02010609060101010101" pitchFamily="49" charset="-122"/>
                <a:ea typeface="楷体" panose="02010609060101010101" pitchFamily="49" charset="-122"/>
                <a:sym typeface="+mn-ea"/>
              </a:rPr>
              <a:t>万、</a:t>
            </a:r>
            <a:r>
              <a:rPr lang="en-US" altLang="zh-CN" sz="2400" b="1" dirty="0">
                <a:solidFill>
                  <a:schemeClr val="bg1"/>
                </a:solidFill>
                <a:latin typeface="楷体" panose="02010609060101010101" pitchFamily="49" charset="-122"/>
                <a:ea typeface="楷体" panose="02010609060101010101" pitchFamily="49" charset="-122"/>
                <a:sym typeface="+mn-ea"/>
              </a:rPr>
              <a:t>0.7</a:t>
            </a:r>
            <a:r>
              <a:rPr lang="zh-CN" altLang="en-US" sz="2400" b="1" dirty="0">
                <a:solidFill>
                  <a:schemeClr val="bg1"/>
                </a:solidFill>
                <a:latin typeface="楷体" panose="02010609060101010101" pitchFamily="49" charset="-122"/>
                <a:ea typeface="楷体" panose="02010609060101010101" pitchFamily="49" charset="-122"/>
                <a:sym typeface="+mn-ea"/>
              </a:rPr>
              <a:t>、</a:t>
            </a:r>
            <a:r>
              <a:rPr lang="en-US" altLang="zh-CN" sz="2400" b="1" dirty="0">
                <a:solidFill>
                  <a:schemeClr val="bg1"/>
                </a:solidFill>
                <a:latin typeface="楷体" panose="02010609060101010101" pitchFamily="49" charset="-122"/>
                <a:ea typeface="楷体" panose="02010609060101010101" pitchFamily="49" charset="-122"/>
                <a:sym typeface="+mn-ea"/>
              </a:rPr>
              <a:t>0.6</a:t>
            </a:r>
            <a:r>
              <a:rPr lang="zh-CN" altLang="en-US" sz="2400" b="1" dirty="0">
                <a:solidFill>
                  <a:schemeClr val="bg1"/>
                </a:solidFill>
                <a:latin typeface="楷体" panose="02010609060101010101" pitchFamily="49" charset="-122"/>
                <a:ea typeface="楷体" panose="02010609060101010101" pitchFamily="49" charset="-122"/>
                <a:sym typeface="+mn-ea"/>
              </a:rPr>
              <a:t>、</a:t>
            </a:r>
            <a:r>
              <a:rPr lang="en-US" altLang="zh-CN" sz="2400" b="1" dirty="0">
                <a:solidFill>
                  <a:schemeClr val="bg1"/>
                </a:solidFill>
                <a:latin typeface="楷体" panose="02010609060101010101" pitchFamily="49" charset="-122"/>
                <a:ea typeface="楷体" panose="02010609060101010101" pitchFamily="49" charset="-122"/>
                <a:sym typeface="+mn-ea"/>
              </a:rPr>
              <a:t>0.5</a:t>
            </a:r>
            <a:r>
              <a:rPr lang="zh-CN" altLang="en-US" sz="2400" b="1" dirty="0">
                <a:solidFill>
                  <a:schemeClr val="bg1"/>
                </a:solidFill>
                <a:latin typeface="楷体" panose="02010609060101010101" pitchFamily="49" charset="-122"/>
                <a:ea typeface="楷体" panose="02010609060101010101" pitchFamily="49" charset="-122"/>
                <a:sym typeface="+mn-ea"/>
              </a:rPr>
              <a:t>、</a:t>
            </a:r>
            <a:r>
              <a:rPr lang="en-US" altLang="zh-CN" sz="2400" b="1" dirty="0">
                <a:solidFill>
                  <a:schemeClr val="bg1"/>
                </a:solidFill>
                <a:latin typeface="楷体" panose="02010609060101010101" pitchFamily="49" charset="-122"/>
                <a:ea typeface="楷体" panose="02010609060101010101" pitchFamily="49" charset="-122"/>
                <a:sym typeface="+mn-ea"/>
              </a:rPr>
              <a:t>0.4</a:t>
            </a:r>
            <a:r>
              <a:rPr lang="zh-CN" altLang="en-US" sz="2400" b="1" dirty="0">
                <a:solidFill>
                  <a:schemeClr val="bg1"/>
                </a:solidFill>
                <a:latin typeface="楷体" panose="02010609060101010101" pitchFamily="49" charset="-122"/>
                <a:ea typeface="楷体" panose="02010609060101010101" pitchFamily="49" charset="-122"/>
                <a:sym typeface="+mn-ea"/>
              </a:rPr>
              <a:t>、</a:t>
            </a:r>
            <a:r>
              <a:rPr lang="en-US" altLang="zh-CN" sz="2400" b="1" dirty="0">
                <a:solidFill>
                  <a:schemeClr val="bg1"/>
                </a:solidFill>
                <a:latin typeface="楷体" panose="02010609060101010101" pitchFamily="49" charset="-122"/>
                <a:ea typeface="楷体" panose="02010609060101010101" pitchFamily="49" charset="-122"/>
                <a:sym typeface="+mn-ea"/>
              </a:rPr>
              <a:t>0.3</a:t>
            </a:r>
            <a:r>
              <a:rPr lang="zh-CN" altLang="en-US" sz="2400" b="1" dirty="0">
                <a:solidFill>
                  <a:schemeClr val="bg1"/>
                </a:solidFill>
                <a:latin typeface="楷体" panose="02010609060101010101" pitchFamily="49" charset="-122"/>
                <a:ea typeface="楷体" panose="02010609060101010101" pitchFamily="49" charset="-122"/>
                <a:sym typeface="+mn-ea"/>
              </a:rPr>
              <a:t>，共</a:t>
            </a:r>
            <a:r>
              <a:rPr lang="en-US" altLang="zh-CN" sz="2400" b="1" dirty="0">
                <a:solidFill>
                  <a:schemeClr val="bg1"/>
                </a:solidFill>
                <a:latin typeface="楷体" panose="02010609060101010101" pitchFamily="49" charset="-122"/>
                <a:ea typeface="楷体" panose="02010609060101010101" pitchFamily="49" charset="-122"/>
                <a:sym typeface="+mn-ea"/>
              </a:rPr>
              <a:t>5</a:t>
            </a:r>
            <a:r>
              <a:rPr lang="zh-CN" altLang="en-US" sz="2400" b="1" dirty="0">
                <a:solidFill>
                  <a:schemeClr val="bg1"/>
                </a:solidFill>
                <a:latin typeface="楷体" panose="02010609060101010101" pitchFamily="49" charset="-122"/>
                <a:ea typeface="楷体" panose="02010609060101010101" pitchFamily="49" charset="-122"/>
                <a:sym typeface="+mn-ea"/>
              </a:rPr>
              <a:t>万</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marL="0" indent="0" latinLnBrk="0">
              <a:lnSpc>
                <a:spcPts val="3580"/>
              </a:lnSpc>
              <a:spcBef>
                <a:spcPts val="0"/>
              </a:spcBef>
              <a:buNone/>
            </a:pPr>
            <a:r>
              <a:rPr lang="en-US" altLang="zh-CN" sz="2400" b="1" dirty="0">
                <a:solidFill>
                  <a:schemeClr val="bg1"/>
                </a:solidFill>
                <a:latin typeface="楷体" panose="02010609060101010101" pitchFamily="49" charset="-122"/>
                <a:ea typeface="楷体" panose="02010609060101010101" pitchFamily="49" charset="-122"/>
                <a:sym typeface="+mn-ea"/>
              </a:rPr>
              <a:t>  </a:t>
            </a: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镇泰</a:t>
            </a:r>
            <a:r>
              <a:rPr lang="en-US" altLang="zh-CN" sz="2400" b="1" dirty="0">
                <a:solidFill>
                  <a:srgbClr val="FFFF00"/>
                </a:solidFill>
                <a:latin typeface="楷体" panose="02010609060101010101" pitchFamily="49" charset="-122"/>
                <a:ea typeface="楷体" panose="02010609060101010101" pitchFamily="49" charset="-122"/>
                <a:sym typeface="+mn-ea"/>
              </a:rPr>
              <a:t>”</a:t>
            </a:r>
            <a:r>
              <a:rPr lang="zh-CN" altLang="en-US" sz="2400" b="1" dirty="0">
                <a:solidFill>
                  <a:srgbClr val="FFFF00"/>
                </a:solidFill>
                <a:latin typeface="楷体" panose="02010609060101010101" pitchFamily="49" charset="-122"/>
                <a:ea typeface="楷体" panose="02010609060101010101" pitchFamily="49" charset="-122"/>
                <a:sym typeface="+mn-ea"/>
              </a:rPr>
              <a:t>优秀青年教师奖：</a:t>
            </a:r>
            <a:r>
              <a:rPr lang="zh-CN" altLang="en-US" sz="2400" b="1" dirty="0">
                <a:solidFill>
                  <a:schemeClr val="bg1"/>
                </a:solidFill>
                <a:latin typeface="楷体" panose="02010609060101010101" pitchFamily="49" charset="-122"/>
                <a:ea typeface="楷体" panose="02010609060101010101" pitchFamily="49" charset="-122"/>
                <a:sym typeface="+mn-ea"/>
              </a:rPr>
              <a:t>每年</a:t>
            </a:r>
            <a:r>
              <a:rPr lang="en-US" altLang="zh-CN" sz="2400" b="1" dirty="0">
                <a:solidFill>
                  <a:schemeClr val="bg1"/>
                </a:solidFill>
                <a:latin typeface="楷体" panose="02010609060101010101" pitchFamily="49" charset="-122"/>
                <a:ea typeface="楷体" panose="02010609060101010101" pitchFamily="49" charset="-122"/>
                <a:sym typeface="+mn-ea"/>
              </a:rPr>
              <a:t>10</a:t>
            </a:r>
            <a:r>
              <a:rPr lang="zh-CN" altLang="en-US" sz="2400" b="1" dirty="0">
                <a:solidFill>
                  <a:schemeClr val="bg1"/>
                </a:solidFill>
                <a:latin typeface="楷体" panose="02010609060101010101" pitchFamily="49" charset="-122"/>
                <a:ea typeface="楷体" panose="02010609060101010101" pitchFamily="49" charset="-122"/>
                <a:sym typeface="+mn-ea"/>
              </a:rPr>
              <a:t>名，每人奖</a:t>
            </a:r>
            <a:r>
              <a:rPr lang="en-US" altLang="zh-CN" sz="2400" b="1" dirty="0">
                <a:solidFill>
                  <a:schemeClr val="bg1"/>
                </a:solidFill>
                <a:latin typeface="楷体" panose="02010609060101010101" pitchFamily="49" charset="-122"/>
                <a:ea typeface="楷体" panose="02010609060101010101" pitchFamily="49" charset="-122"/>
                <a:sym typeface="+mn-ea"/>
              </a:rPr>
              <a:t>5000</a:t>
            </a:r>
            <a:r>
              <a:rPr lang="zh-CN" altLang="en-US" sz="2400" b="1" dirty="0">
                <a:solidFill>
                  <a:schemeClr val="bg1"/>
                </a:solidFill>
                <a:latin typeface="楷体" panose="02010609060101010101" pitchFamily="49" charset="-122"/>
                <a:ea typeface="楷体" panose="02010609060101010101" pitchFamily="49" charset="-122"/>
                <a:sym typeface="+mn-ea"/>
              </a:rPr>
              <a:t>元</a:t>
            </a:r>
            <a:endParaRPr lang="zh-CN" altLang="en-US" sz="2400" b="1" dirty="0">
              <a:solidFill>
                <a:schemeClr val="bg1"/>
              </a:solidFill>
              <a:latin typeface="楷体" panose="02010609060101010101" pitchFamily="49" charset="-122"/>
              <a:ea typeface="楷体" panose="02010609060101010101" pitchFamily="49" charset="-122"/>
              <a:sym typeface="+mn-ea"/>
            </a:endParaRPr>
          </a:p>
          <a:p>
            <a:pPr indent="0" latinLnBrk="0">
              <a:lnSpc>
                <a:spcPts val="3580"/>
              </a:lnSpc>
              <a:spcBef>
                <a:spcPts val="0"/>
              </a:spcBef>
            </a:pPr>
            <a:endParaRPr lang="zh-CN" altLang="en-US" sz="2400" b="1" dirty="0">
              <a:solidFill>
                <a:schemeClr val="bg1"/>
              </a:solidFill>
              <a:latin typeface="楷体" panose="02010609060101010101" pitchFamily="49" charset="-122"/>
              <a:ea typeface="楷体" panose="02010609060101010101" pitchFamily="49" charset="-122"/>
              <a:sym typeface="+mn-ea"/>
            </a:endParaRPr>
          </a:p>
          <a:p>
            <a:pPr indent="0" latinLnBrk="0">
              <a:lnSpc>
                <a:spcPts val="3580"/>
              </a:lnSpc>
              <a:spcBef>
                <a:spcPts val="0"/>
              </a:spcBef>
            </a:pPr>
            <a:endParaRPr lang="zh-CN" altLang="en-US" sz="2400" b="1" dirty="0">
              <a:solidFill>
                <a:schemeClr val="bg1"/>
              </a:solidFill>
            </a:endParaRPr>
          </a:p>
          <a:p>
            <a:pPr indent="0" latinLnBrk="0">
              <a:lnSpc>
                <a:spcPts val="3580"/>
              </a:lnSpc>
            </a:pPr>
            <a:endParaRPr lang="zh-CN" altLang="en-US" sz="24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768350" y="1022350"/>
            <a:ext cx="7186295" cy="4526280"/>
          </a:xfrm>
        </p:spPr>
        <p:txBody>
          <a:bodyPr/>
          <a:lstStyle/>
          <a:p>
            <a:pPr marL="0" indent="0">
              <a:buNone/>
            </a:pPr>
            <a:r>
              <a:rPr lang="zh-CN" altLang="zh-CN" b="1">
                <a:solidFill>
                  <a:srgbClr val="FFFF00"/>
                </a:solidFill>
                <a:latin typeface="楷体" panose="02010609060101010101" pitchFamily="49" charset="-122"/>
                <a:ea typeface="楷体" panose="02010609060101010101" pitchFamily="49" charset="-122"/>
              </a:rPr>
              <a:t>成立：教师发展中心、党委教师工作部</a:t>
            </a:r>
            <a:endParaRPr lang="zh-CN" altLang="zh-CN" b="1">
              <a:solidFill>
                <a:srgbClr val="FFFF00"/>
              </a:solidFill>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1" cstate="print"/>
          <a:stretch>
            <a:fillRect/>
          </a:stretch>
        </p:blipFill>
        <p:spPr>
          <a:xfrm>
            <a:off x="715645" y="1765300"/>
            <a:ext cx="7239000" cy="475869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a:spLocks noGrp="1"/>
          </p:cNvSpPr>
          <p:nvPr>
            <p:ph type="title"/>
          </p:nvPr>
        </p:nvSpPr>
        <p:spPr>
          <a:xfrm>
            <a:off x="457200" y="346393"/>
            <a:ext cx="8229600" cy="1143000"/>
          </a:xfrm>
        </p:spPr>
        <p:txBody>
          <a:bodyPr/>
          <a:lstStyle/>
          <a:p>
            <a:br>
              <a:rPr lang="en-US" altLang="zh-CN" b="1">
                <a:solidFill>
                  <a:srgbClr val="FFFF00"/>
                </a:solidFill>
                <a:latin typeface="微软雅黑" panose="020B0503020204020204" charset="-122"/>
                <a:ea typeface="微软雅黑" panose="020B0503020204020204" charset="-122"/>
                <a:sym typeface="+mn-ea"/>
              </a:rPr>
            </a:br>
            <a:br>
              <a:rPr lang="en-US" altLang="zh-CN" b="1">
                <a:solidFill>
                  <a:srgbClr val="FFFF00"/>
                </a:solidFill>
                <a:latin typeface="微软雅黑" panose="020B0503020204020204" charset="-122"/>
                <a:ea typeface="微软雅黑" panose="020B0503020204020204" charset="-122"/>
                <a:sym typeface="+mn-ea"/>
              </a:rPr>
            </a:br>
            <a:r>
              <a:rPr lang="en-US" altLang="zh-CN" sz="3200" b="1">
                <a:solidFill>
                  <a:srgbClr val="FFFF00"/>
                </a:solidFill>
                <a:latin typeface="微软雅黑" panose="020B0503020204020204" charset="-122"/>
                <a:ea typeface="微软雅黑" panose="020B0503020204020204" charset="-122"/>
                <a:sym typeface="+mn-ea"/>
              </a:rPr>
              <a:t>2.  </a:t>
            </a:r>
            <a:r>
              <a:rPr lang="zh-CN" altLang="en-US" sz="3200" b="1">
                <a:solidFill>
                  <a:srgbClr val="FFFF00"/>
                </a:solidFill>
                <a:latin typeface="微软雅黑" panose="020B0503020204020204" charset="-122"/>
                <a:ea typeface="微软雅黑" panose="020B0503020204020204" charset="-122"/>
                <a:sym typeface="+mn-ea"/>
              </a:rPr>
              <a:t>一流专业建设计划</a:t>
            </a:r>
            <a:br>
              <a:rPr lang="zh-CN" altLang="en-US" sz="3200" b="1">
                <a:solidFill>
                  <a:srgbClr val="FFFF00"/>
                </a:solidFill>
                <a:latin typeface="微软雅黑" panose="020B0503020204020204" charset="-122"/>
                <a:ea typeface="微软雅黑" panose="020B0503020204020204" charset="-122"/>
                <a:sym typeface="+mn-ea"/>
              </a:rPr>
            </a:br>
            <a:br>
              <a:rPr lang="zh-CN" altLang="en-US" sz="3200" b="1">
                <a:solidFill>
                  <a:srgbClr val="FFFF00"/>
                </a:solidFill>
                <a:latin typeface="微软雅黑" panose="020B0503020204020204" charset="-122"/>
                <a:ea typeface="微软雅黑" panose="020B0503020204020204" charset="-122"/>
              </a:rPr>
            </a:br>
            <a:endParaRPr lang="zh-CN" altLang="en-US" sz="3200" smtClean="0"/>
          </a:p>
        </p:txBody>
      </p:sp>
      <p:sp>
        <p:nvSpPr>
          <p:cNvPr id="64514" name="内容占位符 2"/>
          <p:cNvSpPr>
            <a:spLocks noGrp="1"/>
          </p:cNvSpPr>
          <p:nvPr>
            <p:ph idx="1"/>
          </p:nvPr>
        </p:nvSpPr>
        <p:spPr>
          <a:xfrm>
            <a:off x="621983" y="1208088"/>
            <a:ext cx="8229600" cy="4525962"/>
          </a:xfrm>
        </p:spPr>
        <p:txBody>
          <a:bodyPr/>
          <a:lstStyle/>
          <a:p>
            <a:pPr>
              <a:buFontTx/>
              <a:buNone/>
            </a:pPr>
            <a:endParaRPr lang="en-US" altLang="zh-CN" sz="2400" b="1" smtClean="0">
              <a:solidFill>
                <a:srgbClr val="33FF8F"/>
              </a:solidFill>
              <a:latin typeface="黑体" panose="02010609060101010101" pitchFamily="49" charset="-122"/>
              <a:ea typeface="黑体" panose="02010609060101010101" pitchFamily="49" charset="-122"/>
            </a:endParaRPr>
          </a:p>
          <a:p>
            <a:pPr>
              <a:buFontTx/>
              <a:buNone/>
            </a:pPr>
            <a:r>
              <a:rPr lang="zh-CN" altLang="zh-CN" sz="2400" b="1" smtClean="0">
                <a:solidFill>
                  <a:srgbClr val="33FF8F"/>
                </a:solidFill>
                <a:latin typeface="黑体" panose="02010609060101010101" pitchFamily="49" charset="-122"/>
                <a:ea typeface="黑体" panose="02010609060101010101" pitchFamily="49" charset="-122"/>
                <a:sym typeface="+mn-ea"/>
              </a:rPr>
              <a:t>申优重点建设任务之二：加</a:t>
            </a:r>
            <a:r>
              <a:rPr lang="zh-CN" altLang="zh-CN" sz="2400" b="1" smtClean="0">
                <a:solidFill>
                  <a:srgbClr val="33FF8F"/>
                </a:solidFill>
                <a:latin typeface="黑体" panose="02010609060101010101" pitchFamily="49" charset="-122"/>
                <a:ea typeface="黑体" panose="02010609060101010101" pitchFamily="49" charset="-122"/>
              </a:rPr>
              <a:t>强高水平专业建设</a:t>
            </a:r>
            <a:endParaRPr lang="zh-CN" altLang="zh-CN" sz="2400" b="1" smtClean="0">
              <a:solidFill>
                <a:srgbClr val="33FF8F"/>
              </a:solidFill>
              <a:latin typeface="黑体" panose="02010609060101010101" pitchFamily="49" charset="-122"/>
              <a:ea typeface="黑体" panose="02010609060101010101" pitchFamily="49" charset="-122"/>
            </a:endParaRPr>
          </a:p>
          <a:p>
            <a:pPr>
              <a:lnSpc>
                <a:spcPts val="3600"/>
              </a:lnSpc>
            </a:pPr>
            <a:r>
              <a:rPr lang="zh-CN" altLang="en-US" sz="2400" b="1" smtClean="0">
                <a:solidFill>
                  <a:srgbClr val="FFFF00"/>
                </a:solidFill>
                <a:latin typeface="楷体" panose="02010609060101010101" pitchFamily="49" charset="-122"/>
                <a:ea typeface="楷体" panose="02010609060101010101" pitchFamily="49" charset="-122"/>
              </a:rPr>
              <a:t>专业建设做到两个对接：</a:t>
            </a:r>
            <a:r>
              <a:rPr lang="zh-CN" altLang="zh-CN" sz="2400" b="1" smtClean="0">
                <a:solidFill>
                  <a:schemeClr val="bg1"/>
                </a:solidFill>
                <a:latin typeface="楷体" panose="02010609060101010101" pitchFamily="49" charset="-122"/>
                <a:ea typeface="楷体" panose="02010609060101010101" pitchFamily="49" charset="-122"/>
              </a:rPr>
              <a:t>对接国家战略</a:t>
            </a:r>
            <a:r>
              <a:rPr lang="zh-CN" altLang="en-US" sz="1800" b="1" smtClean="0">
                <a:solidFill>
                  <a:schemeClr val="bg1"/>
                </a:solidFill>
                <a:latin typeface="楷体" panose="02010609060101010101" pitchFamily="49" charset="-122"/>
                <a:ea typeface="楷体" panose="02010609060101010101" pitchFamily="49" charset="-122"/>
              </a:rPr>
              <a:t>（</a:t>
            </a:r>
            <a:r>
              <a:rPr lang="zh-CN" altLang="zh-CN" sz="1800" b="1" smtClean="0">
                <a:solidFill>
                  <a:schemeClr val="bg1"/>
                </a:solidFill>
                <a:latin typeface="楷体" panose="02010609060101010101" pitchFamily="49" charset="-122"/>
                <a:ea typeface="楷体" panose="02010609060101010101" pitchFamily="49" charset="-122"/>
              </a:rPr>
              <a:t>“中国制造</a:t>
            </a:r>
            <a:r>
              <a:rPr lang="en-US" altLang="zh-CN" sz="1800" b="1" smtClean="0">
                <a:solidFill>
                  <a:schemeClr val="bg1"/>
                </a:solidFill>
                <a:latin typeface="楷体" panose="02010609060101010101" pitchFamily="49" charset="-122"/>
                <a:ea typeface="楷体" panose="02010609060101010101" pitchFamily="49" charset="-122"/>
              </a:rPr>
              <a:t>2025</a:t>
            </a:r>
            <a:r>
              <a:rPr lang="zh-CN" altLang="zh-CN" sz="1800" b="1" smtClean="0">
                <a:solidFill>
                  <a:schemeClr val="bg1"/>
                </a:solidFill>
                <a:latin typeface="楷体" panose="02010609060101010101" pitchFamily="49" charset="-122"/>
                <a:ea typeface="楷体" panose="02010609060101010101" pitchFamily="49" charset="-122"/>
              </a:rPr>
              <a:t>”“一带一路”“扶贫攻坚”等</a:t>
            </a:r>
            <a:r>
              <a:rPr lang="zh-CN" altLang="en-US" sz="2400" b="1" smtClean="0">
                <a:solidFill>
                  <a:schemeClr val="bg1"/>
                </a:solidFill>
                <a:latin typeface="楷体" panose="02010609060101010101" pitchFamily="49" charset="-122"/>
                <a:ea typeface="楷体" panose="02010609060101010101" pitchFamily="49" charset="-122"/>
              </a:rPr>
              <a:t>）；</a:t>
            </a:r>
            <a:r>
              <a:rPr lang="zh-CN" altLang="zh-CN" sz="2400" b="1" smtClean="0">
                <a:solidFill>
                  <a:schemeClr val="bg1"/>
                </a:solidFill>
                <a:latin typeface="楷体" panose="02010609060101010101" pitchFamily="49" charset="-122"/>
                <a:ea typeface="楷体" panose="02010609060101010101" pitchFamily="49" charset="-122"/>
              </a:rPr>
              <a:t>对接</a:t>
            </a:r>
            <a:r>
              <a:rPr lang="zh-CN" altLang="en-US" sz="2400" b="1" smtClean="0">
                <a:solidFill>
                  <a:schemeClr val="bg1"/>
                </a:solidFill>
                <a:latin typeface="楷体" panose="02010609060101010101" pitchFamily="49" charset="-122"/>
                <a:ea typeface="楷体" panose="02010609060101010101" pitchFamily="49" charset="-122"/>
              </a:rPr>
              <a:t>区域</a:t>
            </a:r>
            <a:r>
              <a:rPr lang="zh-CN" altLang="zh-CN" sz="2400" b="1" smtClean="0">
                <a:solidFill>
                  <a:schemeClr val="bg1"/>
                </a:solidFill>
                <a:latin typeface="楷体" panose="02010609060101010101" pitchFamily="49" charset="-122"/>
                <a:ea typeface="楷体" panose="02010609060101010101" pitchFamily="49" charset="-122"/>
              </a:rPr>
              <a:t>产业链、创新链</a:t>
            </a:r>
            <a:r>
              <a:rPr lang="zh-CN" altLang="en-US" sz="2400" b="1" smtClean="0">
                <a:solidFill>
                  <a:schemeClr val="bg1"/>
                </a:solidFill>
                <a:latin typeface="楷体" panose="02010609060101010101" pitchFamily="49" charset="-122"/>
                <a:ea typeface="楷体" panose="02010609060101010101" pitchFamily="49" charset="-122"/>
              </a:rPr>
              <a:t>（</a:t>
            </a:r>
            <a:r>
              <a:rPr lang="zh-CN" altLang="zh-CN" sz="1800" b="1" smtClean="0">
                <a:solidFill>
                  <a:schemeClr val="bg1"/>
                </a:solidFill>
                <a:latin typeface="楷体" panose="02010609060101010101" pitchFamily="49" charset="-122"/>
                <a:ea typeface="楷体" panose="02010609060101010101" pitchFamily="49" charset="-122"/>
              </a:rPr>
              <a:t>根据四川“四大城市群”“五大经济区”不同区域发展定位，围绕全省“双七双五”产业发展要求，主动对接产业链、创新链的需求</a:t>
            </a:r>
            <a:r>
              <a:rPr lang="zh-CN" altLang="en-US" sz="1800" b="1" smtClean="0">
                <a:solidFill>
                  <a:schemeClr val="bg1"/>
                </a:solidFill>
                <a:latin typeface="楷体" panose="02010609060101010101" pitchFamily="49" charset="-122"/>
                <a:ea typeface="楷体" panose="02010609060101010101" pitchFamily="49" charset="-122"/>
              </a:rPr>
              <a:t>。 ）</a:t>
            </a:r>
            <a:endParaRPr lang="en-US" altLang="zh-CN" sz="1800" b="1" smtClean="0">
              <a:solidFill>
                <a:schemeClr val="bg1"/>
              </a:solidFill>
              <a:latin typeface="楷体" panose="02010609060101010101" pitchFamily="49" charset="-122"/>
              <a:ea typeface="楷体" panose="02010609060101010101" pitchFamily="49" charset="-122"/>
            </a:endParaRPr>
          </a:p>
          <a:p>
            <a:pPr>
              <a:lnSpc>
                <a:spcPts val="3600"/>
              </a:lnSpc>
            </a:pPr>
            <a:r>
              <a:rPr lang="zh-CN" altLang="en-US" sz="2400" b="1" smtClean="0">
                <a:solidFill>
                  <a:srgbClr val="FFFF00"/>
                </a:solidFill>
                <a:latin typeface="楷体" panose="02010609060101010101" pitchFamily="49" charset="-122"/>
                <a:ea typeface="楷体" panose="02010609060101010101" pitchFamily="49" charset="-122"/>
              </a:rPr>
              <a:t>建设</a:t>
            </a:r>
            <a:r>
              <a:rPr lang="zh-CN" altLang="zh-CN" sz="2400" b="1" smtClean="0">
                <a:solidFill>
                  <a:srgbClr val="FFFF00"/>
                </a:solidFill>
                <a:latin typeface="楷体" panose="02010609060101010101" pitchFamily="49" charset="-122"/>
                <a:ea typeface="楷体" panose="02010609060101010101" pitchFamily="49" charset="-122"/>
              </a:rPr>
              <a:t>专业集群</a:t>
            </a:r>
            <a:r>
              <a:rPr lang="zh-CN" altLang="en-US" sz="2400" b="1" smtClean="0">
                <a:solidFill>
                  <a:srgbClr val="FFFF00"/>
                </a:solidFill>
                <a:latin typeface="楷体" panose="02010609060101010101" pitchFamily="49" charset="-122"/>
                <a:ea typeface="楷体" panose="02010609060101010101" pitchFamily="49" charset="-122"/>
              </a:rPr>
              <a:t>：</a:t>
            </a:r>
            <a:r>
              <a:rPr lang="zh-CN" altLang="zh-CN" sz="2400" b="1" smtClean="0">
                <a:solidFill>
                  <a:schemeClr val="bg1"/>
                </a:solidFill>
                <a:latin typeface="楷体" panose="02010609060101010101" pitchFamily="49" charset="-122"/>
                <a:ea typeface="楷体" panose="02010609060101010101" pitchFamily="49" charset="-122"/>
              </a:rPr>
              <a:t>加快建设形成一批紧贴产业需求、优势特色鲜明的高水平专业集群，形成与全省经济社会和重点产业分布形态相适应的专业布局，进一步优化全省高职教育专业结构，提升专业发展整体水平。</a:t>
            </a:r>
            <a:endParaRPr lang="zh-CN" altLang="zh-CN" sz="2400" b="1" smtClean="0">
              <a:solidFill>
                <a:schemeClr val="bg1"/>
              </a:solidFill>
              <a:latin typeface="楷体" panose="02010609060101010101" pitchFamily="49" charset="-122"/>
              <a:ea typeface="楷体" panose="02010609060101010101" pitchFamily="49" charset="-122"/>
            </a:endParaRPr>
          </a:p>
          <a:p>
            <a:pPr>
              <a:lnSpc>
                <a:spcPts val="3600"/>
              </a:lnSpc>
            </a:pPr>
            <a:endParaRPr lang="zh-CN" altLang="en-US" sz="2400" b="1" smtClean="0">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7"/>
          <p:cNvSpPr/>
          <p:nvPr/>
        </p:nvSpPr>
        <p:spPr>
          <a:xfrm>
            <a:off x="285115" y="839153"/>
            <a:ext cx="8496300" cy="576262"/>
          </a:xfrm>
          <a:prstGeom prst="rect">
            <a:avLst/>
          </a:prstGeom>
          <a:noFill/>
          <a:ln w="9525">
            <a:noFill/>
          </a:ln>
        </p:spPr>
        <p:txBody>
          <a:bodyPr anchor="ctr"/>
          <a:lstStyle/>
          <a:p>
            <a:pPr eaLnBrk="0" hangingPunct="0"/>
            <a:r>
              <a:rPr lang="en-US" altLang="zh-CN" sz="3600" dirty="0">
                <a:solidFill>
                  <a:srgbClr val="0000FF"/>
                </a:solidFill>
                <a:latin typeface="Arial" panose="020B0604020202020204" pitchFamily="34" charset="0"/>
                <a:ea typeface="华文新魏" panose="02010800040101010101" charset="-122"/>
              </a:rPr>
              <a:t>   </a:t>
            </a:r>
            <a:r>
              <a:rPr lang="zh-CN" altLang="en-US" sz="3200" b="1" dirty="0">
                <a:solidFill>
                  <a:srgbClr val="FFFF00"/>
                </a:solidFill>
                <a:latin typeface="Arial" panose="020B0604020202020204" pitchFamily="34" charset="0"/>
                <a:ea typeface="华文新魏" panose="02010800040101010101" charset="-122"/>
              </a:rPr>
              <a:t>专业建设是一流优质高职院校建设的重点</a:t>
            </a:r>
            <a:endParaRPr lang="zh-CN" altLang="en-US" sz="3200" b="1" dirty="0">
              <a:solidFill>
                <a:srgbClr val="FFFF00"/>
              </a:solidFill>
              <a:latin typeface="Arial" panose="020B0604020202020204" pitchFamily="34" charset="0"/>
              <a:ea typeface="华文新魏" panose="02010800040101010101" charset="-122"/>
            </a:endParaRPr>
          </a:p>
        </p:txBody>
      </p:sp>
      <p:sp>
        <p:nvSpPr>
          <p:cNvPr id="62466" name="文本占位符 56345"/>
          <p:cNvSpPr>
            <a:spLocks noGrp="1"/>
          </p:cNvSpPr>
          <p:nvPr>
            <p:ph idx="1"/>
          </p:nvPr>
        </p:nvSpPr>
        <p:spPr>
          <a:xfrm>
            <a:off x="587693" y="1573213"/>
            <a:ext cx="8675687" cy="4741862"/>
          </a:xfrm>
        </p:spPr>
        <p:txBody>
          <a:bodyPr anchor="t"/>
          <a:lstStyle/>
          <a:p>
            <a:pPr marL="0" indent="0">
              <a:lnSpc>
                <a:spcPct val="110000"/>
              </a:lnSpc>
              <a:buNone/>
            </a:pPr>
            <a:r>
              <a:rPr lang="zh-CN" altLang="en-US" sz="2400" b="1" dirty="0">
                <a:solidFill>
                  <a:schemeClr val="bg1"/>
                </a:solidFill>
                <a:latin typeface="华文新魏" panose="02010800040101010101" charset="-122"/>
                <a:ea typeface="华文新魏" panose="02010800040101010101" charset="-122"/>
              </a:rPr>
              <a:t>专业是职业学校和高等学校根据教学需要划分的学业门类</a:t>
            </a:r>
            <a:endParaRPr lang="zh-CN" altLang="en-US" sz="2400" b="1" dirty="0">
              <a:solidFill>
                <a:schemeClr val="bg1"/>
              </a:solidFill>
              <a:latin typeface="华文新魏" panose="02010800040101010101" charset="-122"/>
              <a:ea typeface="华文新魏" panose="02010800040101010101" charset="-122"/>
            </a:endParaRPr>
          </a:p>
          <a:p>
            <a:pPr marL="0" indent="0">
              <a:lnSpc>
                <a:spcPct val="80000"/>
              </a:lnSpc>
              <a:spcBef>
                <a:spcPct val="50000"/>
              </a:spcBef>
              <a:buClr>
                <a:srgbClr val="0066FF"/>
              </a:buClr>
              <a:buSzPct val="140000"/>
              <a:buFont typeface="Wingdings" panose="05000000000000000000" pitchFamily="2" charset="2"/>
              <a:buNone/>
            </a:pPr>
            <a:r>
              <a:rPr lang="zh-CN" altLang="en-US" sz="2400" b="1" dirty="0">
                <a:solidFill>
                  <a:srgbClr val="33FF8F"/>
                </a:solidFill>
                <a:latin typeface="华文新魏" panose="02010800040101010101" charset="-122"/>
                <a:ea typeface="华文新魏" panose="02010800040101010101" charset="-122"/>
              </a:rPr>
              <a:t>专业建设依据</a:t>
            </a:r>
            <a:r>
              <a:rPr lang="en-US" altLang="zh-CN" sz="2400" b="1">
                <a:solidFill>
                  <a:srgbClr val="33FF8F"/>
                </a:solidFill>
                <a:latin typeface="华文新魏" panose="02010800040101010101" charset="-122"/>
                <a:ea typeface="华文新魏" panose="02010800040101010101" charset="-122"/>
              </a:rPr>
              <a:t>:</a:t>
            </a:r>
            <a:endParaRPr lang="en-US" altLang="zh-CN" sz="2400" b="1">
              <a:solidFill>
                <a:srgbClr val="33FF8F"/>
              </a:solidFill>
              <a:latin typeface="华文新魏" panose="02010800040101010101" charset="-122"/>
              <a:ea typeface="华文新魏" panose="02010800040101010101" charset="-122"/>
            </a:endParaRPr>
          </a:p>
          <a:p>
            <a:pPr marL="0" indent="0">
              <a:lnSpc>
                <a:spcPct val="80000"/>
              </a:lnSpc>
              <a:spcBef>
                <a:spcPct val="50000"/>
              </a:spcBef>
              <a:buClr>
                <a:srgbClr val="0066FF"/>
              </a:buClr>
              <a:buSzPct val="140000"/>
              <a:buFont typeface="Wingdings" panose="05000000000000000000" pitchFamily="2" charset="2"/>
              <a:buChar char="l"/>
            </a:pPr>
            <a:r>
              <a:rPr lang="en-US" altLang="zh-CN" sz="2400" b="1">
                <a:latin typeface="华文新魏" panose="02010800040101010101" charset="-122"/>
                <a:ea typeface="华文新魏" panose="02010800040101010101" charset="-122"/>
              </a:rPr>
              <a:t> </a:t>
            </a:r>
            <a:r>
              <a:rPr lang="zh-CN" altLang="en-US" sz="2400" b="1" dirty="0">
                <a:solidFill>
                  <a:schemeClr val="bg1"/>
                </a:solidFill>
                <a:latin typeface="华文新魏" panose="02010800040101010101" charset="-122"/>
                <a:ea typeface="华文新魏" panose="02010800040101010101" charset="-122"/>
              </a:rPr>
              <a:t>市场需求是高职专业生存和发展的前提</a:t>
            </a:r>
            <a:endParaRPr lang="zh-CN" altLang="en-US" sz="2400" b="1" dirty="0">
              <a:solidFill>
                <a:schemeClr val="bg1"/>
              </a:solidFill>
              <a:latin typeface="华文新魏" panose="02010800040101010101" charset="-122"/>
              <a:ea typeface="华文新魏" panose="02010800040101010101" charset="-122"/>
            </a:endParaRPr>
          </a:p>
          <a:p>
            <a:pPr marL="0" indent="0">
              <a:lnSpc>
                <a:spcPct val="80000"/>
              </a:lnSpc>
              <a:spcBef>
                <a:spcPct val="50000"/>
              </a:spcBef>
              <a:buClr>
                <a:srgbClr val="0066FF"/>
              </a:buClr>
              <a:buSzPct val="140000"/>
              <a:buFont typeface="Wingdings" panose="05000000000000000000" pitchFamily="2" charset="2"/>
              <a:buChar char="l"/>
            </a:pPr>
            <a:r>
              <a:rPr lang="zh-CN" altLang="en-US" sz="2400" b="1" dirty="0">
                <a:solidFill>
                  <a:schemeClr val="bg1"/>
                </a:solidFill>
                <a:latin typeface="华文新魏" panose="02010800040101010101" charset="-122"/>
                <a:ea typeface="华文新魏" panose="02010800040101010101" charset="-122"/>
              </a:rPr>
              <a:t> 经济、社会、科技发展决定高职专业的发展</a:t>
            </a:r>
            <a:endParaRPr lang="zh-CN" altLang="en-US" sz="2400" b="1" dirty="0">
              <a:solidFill>
                <a:schemeClr val="bg1"/>
              </a:solidFill>
              <a:latin typeface="华文新魏" panose="02010800040101010101" charset="-122"/>
              <a:ea typeface="华文新魏" panose="02010800040101010101" charset="-122"/>
            </a:endParaRPr>
          </a:p>
          <a:p>
            <a:pPr marL="0" indent="0">
              <a:lnSpc>
                <a:spcPct val="80000"/>
              </a:lnSpc>
              <a:buNone/>
            </a:pPr>
            <a:r>
              <a:rPr lang="zh-CN" altLang="en-US" sz="2400" b="1" dirty="0">
                <a:solidFill>
                  <a:srgbClr val="33FF8F"/>
                </a:solidFill>
                <a:latin typeface="华文新魏" panose="02010800040101010101" charset="-122"/>
                <a:ea typeface="华文新魏" panose="02010800040101010101" charset="-122"/>
              </a:rPr>
              <a:t>专业建设原则</a:t>
            </a:r>
            <a:r>
              <a:rPr lang="en-US" altLang="zh-CN" sz="2400" b="1">
                <a:solidFill>
                  <a:srgbClr val="33FF8F"/>
                </a:solidFill>
                <a:latin typeface="华文新魏" panose="02010800040101010101" charset="-122"/>
                <a:ea typeface="华文新魏" panose="02010800040101010101" charset="-122"/>
              </a:rPr>
              <a:t>:</a:t>
            </a:r>
            <a:r>
              <a:rPr lang="en-US" altLang="zh-CN" sz="2400" b="1">
                <a:solidFill>
                  <a:schemeClr val="accent2"/>
                </a:solidFill>
                <a:latin typeface="华文新魏" panose="02010800040101010101" charset="-122"/>
                <a:ea typeface="华文新魏" panose="02010800040101010101" charset="-122"/>
              </a:rPr>
              <a:t> </a:t>
            </a:r>
            <a:r>
              <a:rPr lang="zh-CN" altLang="en-US" sz="2400" b="1" dirty="0">
                <a:solidFill>
                  <a:schemeClr val="bg1"/>
                </a:solidFill>
                <a:latin typeface="华文新魏" panose="02010800040101010101" charset="-122"/>
                <a:ea typeface="华文新魏" panose="02010800040101010101" charset="-122"/>
              </a:rPr>
              <a:t>坚持两大原则、做到三个瞄准</a:t>
            </a:r>
            <a:endParaRPr lang="zh-CN" altLang="en-US" sz="2400" b="1" dirty="0">
              <a:solidFill>
                <a:schemeClr val="bg1"/>
              </a:solidFill>
              <a:latin typeface="华文新魏" panose="02010800040101010101" charset="-122"/>
              <a:ea typeface="华文新魏" panose="02010800040101010101" charset="-122"/>
            </a:endParaRPr>
          </a:p>
          <a:p>
            <a:pPr marL="0" indent="0">
              <a:lnSpc>
                <a:spcPct val="120000"/>
              </a:lnSpc>
              <a:buFont typeface="Wingdings" panose="05000000000000000000" pitchFamily="2" charset="2"/>
              <a:buChar char="p"/>
            </a:pPr>
            <a:r>
              <a:rPr lang="zh-CN" altLang="en-US" sz="2400" b="1" dirty="0">
                <a:solidFill>
                  <a:schemeClr val="bg1"/>
                </a:solidFill>
                <a:latin typeface="华文新魏" panose="02010800040101010101" charset="-122"/>
                <a:ea typeface="华文新魏" panose="02010800040101010101" charset="-122"/>
              </a:rPr>
              <a:t> 市场需求</a:t>
            </a:r>
            <a:r>
              <a:rPr lang="en-US" altLang="zh-CN" sz="2400" b="1">
                <a:solidFill>
                  <a:schemeClr val="bg1"/>
                </a:solidFill>
                <a:latin typeface="华文新魏" panose="02010800040101010101" charset="-122"/>
                <a:ea typeface="华文新魏" panose="02010800040101010101" charset="-122"/>
              </a:rPr>
              <a:t>(</a:t>
            </a:r>
            <a:r>
              <a:rPr lang="zh-CN" altLang="en-US" sz="2400" b="1" dirty="0">
                <a:solidFill>
                  <a:schemeClr val="bg1"/>
                </a:solidFill>
                <a:latin typeface="华文新魏" panose="02010800040101010101" charset="-122"/>
                <a:ea typeface="华文新魏" panose="02010800040101010101" charset="-122"/>
              </a:rPr>
              <a:t>产业、行业、企业、职业、就业五要素</a:t>
            </a:r>
            <a:r>
              <a:rPr lang="en-US" altLang="zh-CN" sz="2400" b="1">
                <a:solidFill>
                  <a:schemeClr val="bg1"/>
                </a:solidFill>
                <a:latin typeface="华文新魏" panose="02010800040101010101" charset="-122"/>
                <a:ea typeface="华文新魏" panose="02010800040101010101" charset="-122"/>
              </a:rPr>
              <a:t>)</a:t>
            </a:r>
            <a:endParaRPr lang="en-US" altLang="zh-CN" sz="2400" b="1">
              <a:solidFill>
                <a:schemeClr val="bg1"/>
              </a:solidFill>
              <a:latin typeface="华文新魏" panose="02010800040101010101" charset="-122"/>
              <a:ea typeface="华文新魏" panose="02010800040101010101" charset="-122"/>
            </a:endParaRPr>
          </a:p>
          <a:p>
            <a:pPr marL="0" indent="0">
              <a:lnSpc>
                <a:spcPct val="120000"/>
              </a:lnSpc>
              <a:buFont typeface="Wingdings" panose="05000000000000000000" pitchFamily="2" charset="2"/>
              <a:buChar char="p"/>
            </a:pPr>
            <a:r>
              <a:rPr lang="en-US" altLang="zh-CN" sz="2400" b="1">
                <a:solidFill>
                  <a:schemeClr val="bg1"/>
                </a:solidFill>
                <a:latin typeface="华文新魏" panose="02010800040101010101" charset="-122"/>
                <a:ea typeface="华文新魏" panose="02010800040101010101" charset="-122"/>
              </a:rPr>
              <a:t> </a:t>
            </a:r>
            <a:r>
              <a:rPr lang="zh-CN" altLang="en-US" sz="2400" b="1" dirty="0">
                <a:solidFill>
                  <a:schemeClr val="bg1"/>
                </a:solidFill>
                <a:latin typeface="华文新魏" panose="02010800040101010101" charset="-122"/>
                <a:ea typeface="华文新魏" panose="02010800040101010101" charset="-122"/>
              </a:rPr>
              <a:t>办学条件</a:t>
            </a:r>
            <a:r>
              <a:rPr lang="en-US" altLang="zh-CN" sz="2400" b="1">
                <a:solidFill>
                  <a:schemeClr val="bg1"/>
                </a:solidFill>
                <a:latin typeface="华文新魏" panose="02010800040101010101" charset="-122"/>
                <a:ea typeface="华文新魏" panose="02010800040101010101" charset="-122"/>
              </a:rPr>
              <a:t>(</a:t>
            </a:r>
            <a:r>
              <a:rPr lang="zh-CN" altLang="en-US" sz="2400" b="1" dirty="0">
                <a:solidFill>
                  <a:schemeClr val="bg1"/>
                </a:solidFill>
                <a:latin typeface="华文新魏" panose="02010800040101010101" charset="-122"/>
                <a:ea typeface="华文新魏" panose="02010800040101010101" charset="-122"/>
              </a:rPr>
              <a:t>师资、设施、投资、效益四要素</a:t>
            </a:r>
            <a:r>
              <a:rPr lang="en-US" altLang="zh-CN" sz="2400" b="1">
                <a:solidFill>
                  <a:schemeClr val="bg1"/>
                </a:solidFill>
                <a:latin typeface="华文新魏" panose="02010800040101010101" charset="-122"/>
                <a:ea typeface="华文新魏" panose="02010800040101010101" charset="-122"/>
              </a:rPr>
              <a:t>)</a:t>
            </a:r>
            <a:endParaRPr lang="en-US" altLang="zh-CN" sz="2400" b="1">
              <a:solidFill>
                <a:schemeClr val="bg1"/>
              </a:solidFill>
              <a:latin typeface="华文新魏" panose="02010800040101010101" charset="-122"/>
              <a:ea typeface="华文新魏" panose="02010800040101010101" charset="-122"/>
            </a:endParaRPr>
          </a:p>
          <a:p>
            <a:pPr marL="0" indent="0">
              <a:lnSpc>
                <a:spcPct val="110000"/>
              </a:lnSpc>
              <a:buSzPct val="120000"/>
              <a:buFont typeface="Wingdings" panose="05000000000000000000" pitchFamily="2" charset="2"/>
              <a:buChar char="u"/>
            </a:pPr>
            <a:r>
              <a:rPr lang="en-US" altLang="zh-CN" sz="2400" b="1">
                <a:solidFill>
                  <a:schemeClr val="bg1"/>
                </a:solidFill>
                <a:latin typeface="华文新魏" panose="02010800040101010101" charset="-122"/>
                <a:ea typeface="华文新魏" panose="02010800040101010101" charset="-122"/>
              </a:rPr>
              <a:t>  </a:t>
            </a:r>
            <a:r>
              <a:rPr lang="zh-CN" altLang="en-US" sz="2400" b="1" dirty="0">
                <a:solidFill>
                  <a:schemeClr val="bg1"/>
                </a:solidFill>
                <a:latin typeface="华文新魏" panose="02010800040101010101" charset="-122"/>
                <a:ea typeface="华文新魏" panose="02010800040101010101" charset="-122"/>
              </a:rPr>
              <a:t>瞄准社会需求，明确专业定位</a:t>
            </a:r>
            <a:endParaRPr lang="zh-CN" altLang="en-US" sz="2400" b="1" dirty="0">
              <a:solidFill>
                <a:schemeClr val="bg1"/>
              </a:solidFill>
              <a:latin typeface="华文新魏" panose="02010800040101010101" charset="-122"/>
              <a:ea typeface="华文新魏" panose="02010800040101010101" charset="-122"/>
            </a:endParaRPr>
          </a:p>
          <a:p>
            <a:pPr marL="0" indent="0" algn="just">
              <a:lnSpc>
                <a:spcPct val="110000"/>
              </a:lnSpc>
              <a:buSzPct val="120000"/>
              <a:buFont typeface="Wingdings" panose="05000000000000000000" pitchFamily="2" charset="2"/>
              <a:buChar char="u"/>
            </a:pPr>
            <a:r>
              <a:rPr lang="zh-CN" altLang="en-US" sz="2400" b="1" dirty="0">
                <a:solidFill>
                  <a:schemeClr val="bg1"/>
                </a:solidFill>
                <a:latin typeface="华文新魏" panose="02010800040101010101" charset="-122"/>
                <a:ea typeface="华文新魏" panose="02010800040101010101" charset="-122"/>
              </a:rPr>
              <a:t>  瞄准人才类型，确定课程体系</a:t>
            </a:r>
            <a:endParaRPr lang="zh-CN" altLang="en-US" sz="2400" b="1" dirty="0">
              <a:solidFill>
                <a:schemeClr val="bg1"/>
              </a:solidFill>
              <a:latin typeface="华文新魏" panose="02010800040101010101" charset="-122"/>
              <a:ea typeface="华文新魏" panose="02010800040101010101" charset="-122"/>
            </a:endParaRPr>
          </a:p>
          <a:p>
            <a:pPr marL="0" indent="0">
              <a:lnSpc>
                <a:spcPct val="110000"/>
              </a:lnSpc>
              <a:buSzPct val="120000"/>
              <a:buFont typeface="Wingdings" panose="05000000000000000000" pitchFamily="2" charset="2"/>
              <a:buChar char="u"/>
            </a:pPr>
            <a:r>
              <a:rPr lang="zh-CN" altLang="en-US" sz="2400" b="1" dirty="0">
                <a:solidFill>
                  <a:schemeClr val="bg1"/>
                </a:solidFill>
                <a:latin typeface="华文新魏" panose="02010800040101010101" charset="-122"/>
                <a:ea typeface="华文新魏" panose="02010800040101010101" charset="-122"/>
              </a:rPr>
              <a:t>  瞄准行业标准，确定质量标准 </a:t>
            </a:r>
            <a:endParaRPr lang="zh-CN" altLang="en-US" sz="2400" b="1" dirty="0">
              <a:solidFill>
                <a:schemeClr val="bg1"/>
              </a:solidFill>
              <a:latin typeface="华文新魏" panose="02010800040101010101" charset="-122"/>
              <a:ea typeface="华文新魏" panose="02010800040101010101" charset="-122"/>
            </a:endParaRPr>
          </a:p>
          <a:p>
            <a:pPr marL="0" indent="0">
              <a:lnSpc>
                <a:spcPct val="80000"/>
              </a:lnSpc>
            </a:pPr>
            <a:endParaRPr lang="zh-CN" altLang="en-US" sz="2400" b="1" dirty="0">
              <a:solidFill>
                <a:schemeClr val="bg1"/>
              </a:solidFill>
              <a:latin typeface="华文新魏" panose="02010800040101010101" charset="-122"/>
              <a:ea typeface="华文新魏" panose="02010800040101010101" charset="-122"/>
            </a:endParaRPr>
          </a:p>
        </p:txBody>
      </p:sp>
    </p:spTree>
  </p:cSld>
  <p:clrMapOvr>
    <a:masterClrMapping/>
  </p:clrMapOvr>
  <p:transition spd="med">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组合 233473"/>
          <p:cNvGrpSpPr/>
          <p:nvPr/>
        </p:nvGrpSpPr>
        <p:grpSpPr>
          <a:xfrm>
            <a:off x="2700338" y="2836863"/>
            <a:ext cx="1119187" cy="730250"/>
            <a:chOff x="539" y="1285"/>
            <a:chExt cx="1159" cy="732"/>
          </a:xfrm>
        </p:grpSpPr>
        <p:sp>
          <p:nvSpPr>
            <p:cNvPr id="64514" name="任意多边形 233474"/>
            <p:cNvSpPr/>
            <p:nvPr/>
          </p:nvSpPr>
          <p:spPr>
            <a:xfrm>
              <a:off x="1009" y="1455"/>
              <a:ext cx="662" cy="346"/>
            </a:xfrm>
            <a:custGeom>
              <a:avLst/>
              <a:gdLst/>
              <a:ahLst/>
              <a:cxnLst/>
              <a:rect l="0" t="0" r="0" b="0"/>
              <a:pathLst>
                <a:path w="662" h="346">
                  <a:moveTo>
                    <a:pt x="0" y="67"/>
                  </a:moveTo>
                  <a:lnTo>
                    <a:pt x="243" y="1"/>
                  </a:lnTo>
                  <a:lnTo>
                    <a:pt x="246" y="0"/>
                  </a:lnTo>
                  <a:lnTo>
                    <a:pt x="248" y="0"/>
                  </a:lnTo>
                  <a:lnTo>
                    <a:pt x="250" y="0"/>
                  </a:lnTo>
                  <a:lnTo>
                    <a:pt x="253" y="0"/>
                  </a:lnTo>
                  <a:lnTo>
                    <a:pt x="256" y="0"/>
                  </a:lnTo>
                  <a:lnTo>
                    <a:pt x="259" y="1"/>
                  </a:lnTo>
                  <a:lnTo>
                    <a:pt x="262" y="3"/>
                  </a:lnTo>
                  <a:lnTo>
                    <a:pt x="265" y="4"/>
                  </a:lnTo>
                  <a:lnTo>
                    <a:pt x="631" y="215"/>
                  </a:lnTo>
                  <a:lnTo>
                    <a:pt x="637" y="219"/>
                  </a:lnTo>
                  <a:lnTo>
                    <a:pt x="643" y="225"/>
                  </a:lnTo>
                  <a:lnTo>
                    <a:pt x="648" y="230"/>
                  </a:lnTo>
                  <a:lnTo>
                    <a:pt x="652" y="237"/>
                  </a:lnTo>
                  <a:lnTo>
                    <a:pt x="656" y="243"/>
                  </a:lnTo>
                  <a:lnTo>
                    <a:pt x="659" y="250"/>
                  </a:lnTo>
                  <a:lnTo>
                    <a:pt x="661" y="257"/>
                  </a:lnTo>
                  <a:lnTo>
                    <a:pt x="661" y="263"/>
                  </a:lnTo>
                  <a:lnTo>
                    <a:pt x="661" y="264"/>
                  </a:lnTo>
                  <a:lnTo>
                    <a:pt x="661" y="266"/>
                  </a:lnTo>
                  <a:lnTo>
                    <a:pt x="661" y="268"/>
                  </a:lnTo>
                  <a:lnTo>
                    <a:pt x="659" y="271"/>
                  </a:lnTo>
                  <a:lnTo>
                    <a:pt x="658" y="274"/>
                  </a:lnTo>
                  <a:lnTo>
                    <a:pt x="655" y="277"/>
                  </a:lnTo>
                  <a:lnTo>
                    <a:pt x="652" y="280"/>
                  </a:lnTo>
                  <a:lnTo>
                    <a:pt x="647" y="282"/>
                  </a:lnTo>
                  <a:lnTo>
                    <a:pt x="409" y="345"/>
                  </a:lnTo>
                  <a:lnTo>
                    <a:pt x="0" y="67"/>
                  </a:lnTo>
                </a:path>
              </a:pathLst>
            </a:custGeom>
            <a:solidFill>
              <a:srgbClr val="CCCCCC"/>
            </a:solidFill>
            <a:ln w="9525">
              <a:noFill/>
            </a:ln>
          </p:spPr>
          <p:txBody>
            <a:bodyPr/>
            <a:lstStyle/>
            <a:p>
              <a:endParaRPr lang="zh-CN" altLang="en-US"/>
            </a:p>
          </p:txBody>
        </p:sp>
        <p:grpSp>
          <p:nvGrpSpPr>
            <p:cNvPr id="64515" name="组合 233475"/>
            <p:cNvGrpSpPr/>
            <p:nvPr/>
          </p:nvGrpSpPr>
          <p:grpSpPr>
            <a:xfrm>
              <a:off x="1059" y="1285"/>
              <a:ext cx="175" cy="180"/>
              <a:chOff x="1059" y="1285"/>
              <a:chExt cx="175" cy="180"/>
            </a:xfrm>
          </p:grpSpPr>
          <p:sp>
            <p:nvSpPr>
              <p:cNvPr id="64516" name="任意多边形 233476"/>
              <p:cNvSpPr/>
              <p:nvPr/>
            </p:nvSpPr>
            <p:spPr>
              <a:xfrm>
                <a:off x="1059" y="1388"/>
                <a:ext cx="175" cy="77"/>
              </a:xfrm>
              <a:custGeom>
                <a:avLst/>
                <a:gdLst/>
                <a:ahLst/>
                <a:cxnLst/>
                <a:rect l="0" t="0" r="0" b="0"/>
                <a:pathLst>
                  <a:path w="175" h="77">
                    <a:moveTo>
                      <a:pt x="87" y="76"/>
                    </a:moveTo>
                    <a:lnTo>
                      <a:pt x="105" y="75"/>
                    </a:lnTo>
                    <a:lnTo>
                      <a:pt x="121" y="73"/>
                    </a:lnTo>
                    <a:lnTo>
                      <a:pt x="136" y="70"/>
                    </a:lnTo>
                    <a:lnTo>
                      <a:pt x="149" y="65"/>
                    </a:lnTo>
                    <a:lnTo>
                      <a:pt x="159" y="59"/>
                    </a:lnTo>
                    <a:lnTo>
                      <a:pt x="167" y="53"/>
                    </a:lnTo>
                    <a:lnTo>
                      <a:pt x="172" y="46"/>
                    </a:lnTo>
                    <a:lnTo>
                      <a:pt x="174" y="38"/>
                    </a:lnTo>
                    <a:lnTo>
                      <a:pt x="172" y="30"/>
                    </a:lnTo>
                    <a:lnTo>
                      <a:pt x="167" y="23"/>
                    </a:lnTo>
                    <a:lnTo>
                      <a:pt x="159" y="17"/>
                    </a:lnTo>
                    <a:lnTo>
                      <a:pt x="149" y="11"/>
                    </a:lnTo>
                    <a:lnTo>
                      <a:pt x="136" y="7"/>
                    </a:lnTo>
                    <a:lnTo>
                      <a:pt x="121" y="3"/>
                    </a:lnTo>
                    <a:lnTo>
                      <a:pt x="105" y="1"/>
                    </a:lnTo>
                    <a:lnTo>
                      <a:pt x="87" y="0"/>
                    </a:lnTo>
                    <a:lnTo>
                      <a:pt x="69" y="1"/>
                    </a:lnTo>
                    <a:lnTo>
                      <a:pt x="53" y="3"/>
                    </a:lnTo>
                    <a:lnTo>
                      <a:pt x="38" y="7"/>
                    </a:lnTo>
                    <a:lnTo>
                      <a:pt x="25" y="11"/>
                    </a:lnTo>
                    <a:lnTo>
                      <a:pt x="15" y="17"/>
                    </a:lnTo>
                    <a:lnTo>
                      <a:pt x="7" y="23"/>
                    </a:lnTo>
                    <a:lnTo>
                      <a:pt x="2" y="30"/>
                    </a:lnTo>
                    <a:lnTo>
                      <a:pt x="0" y="38"/>
                    </a:lnTo>
                    <a:lnTo>
                      <a:pt x="2" y="46"/>
                    </a:lnTo>
                    <a:lnTo>
                      <a:pt x="7" y="53"/>
                    </a:lnTo>
                    <a:lnTo>
                      <a:pt x="15" y="59"/>
                    </a:lnTo>
                    <a:lnTo>
                      <a:pt x="25" y="65"/>
                    </a:lnTo>
                    <a:lnTo>
                      <a:pt x="38" y="70"/>
                    </a:lnTo>
                    <a:lnTo>
                      <a:pt x="53" y="73"/>
                    </a:lnTo>
                    <a:lnTo>
                      <a:pt x="69" y="75"/>
                    </a:lnTo>
                    <a:lnTo>
                      <a:pt x="87" y="76"/>
                    </a:lnTo>
                  </a:path>
                </a:pathLst>
              </a:custGeom>
              <a:solidFill>
                <a:srgbClr val="FFCC66"/>
              </a:solidFill>
              <a:ln w="9525">
                <a:noFill/>
              </a:ln>
            </p:spPr>
            <p:txBody>
              <a:bodyPr/>
              <a:lstStyle/>
              <a:p>
                <a:endParaRPr lang="zh-CN" altLang="en-US"/>
              </a:p>
            </p:txBody>
          </p:sp>
          <p:sp>
            <p:nvSpPr>
              <p:cNvPr id="64517" name="任意多边形 233477"/>
              <p:cNvSpPr/>
              <p:nvPr/>
            </p:nvSpPr>
            <p:spPr>
              <a:xfrm>
                <a:off x="1059" y="1323"/>
                <a:ext cx="175" cy="105"/>
              </a:xfrm>
              <a:custGeom>
                <a:avLst/>
                <a:gdLst/>
                <a:ahLst/>
                <a:cxnLst/>
                <a:rect l="0" t="0" r="0" b="0"/>
                <a:pathLst>
                  <a:path w="175" h="105">
                    <a:moveTo>
                      <a:pt x="174" y="104"/>
                    </a:moveTo>
                    <a:lnTo>
                      <a:pt x="174" y="0"/>
                    </a:lnTo>
                    <a:lnTo>
                      <a:pt x="0" y="0"/>
                    </a:lnTo>
                    <a:lnTo>
                      <a:pt x="0" y="104"/>
                    </a:lnTo>
                    <a:lnTo>
                      <a:pt x="174" y="104"/>
                    </a:lnTo>
                  </a:path>
                </a:pathLst>
              </a:custGeom>
              <a:solidFill>
                <a:srgbClr val="FFCC66"/>
              </a:solidFill>
              <a:ln w="9525">
                <a:noFill/>
              </a:ln>
            </p:spPr>
            <p:txBody>
              <a:bodyPr/>
              <a:lstStyle/>
              <a:p>
                <a:endParaRPr lang="zh-CN" altLang="en-US"/>
              </a:p>
            </p:txBody>
          </p:sp>
          <p:sp>
            <p:nvSpPr>
              <p:cNvPr id="64518" name="任意多边形 233478"/>
              <p:cNvSpPr/>
              <p:nvPr/>
            </p:nvSpPr>
            <p:spPr>
              <a:xfrm>
                <a:off x="1059" y="1285"/>
                <a:ext cx="175" cy="77"/>
              </a:xfrm>
              <a:custGeom>
                <a:avLst/>
                <a:gdLst/>
                <a:ahLst/>
                <a:cxnLst/>
                <a:rect l="0" t="0" r="0" b="0"/>
                <a:pathLst>
                  <a:path w="175" h="77">
                    <a:moveTo>
                      <a:pt x="87" y="76"/>
                    </a:moveTo>
                    <a:lnTo>
                      <a:pt x="105" y="75"/>
                    </a:lnTo>
                    <a:lnTo>
                      <a:pt x="121" y="73"/>
                    </a:lnTo>
                    <a:lnTo>
                      <a:pt x="136" y="70"/>
                    </a:lnTo>
                    <a:lnTo>
                      <a:pt x="149" y="65"/>
                    </a:lnTo>
                    <a:lnTo>
                      <a:pt x="159" y="59"/>
                    </a:lnTo>
                    <a:lnTo>
                      <a:pt x="167" y="53"/>
                    </a:lnTo>
                    <a:lnTo>
                      <a:pt x="172" y="46"/>
                    </a:lnTo>
                    <a:lnTo>
                      <a:pt x="174" y="38"/>
                    </a:lnTo>
                    <a:lnTo>
                      <a:pt x="172" y="31"/>
                    </a:lnTo>
                    <a:lnTo>
                      <a:pt x="167" y="23"/>
                    </a:lnTo>
                    <a:lnTo>
                      <a:pt x="159" y="17"/>
                    </a:lnTo>
                    <a:lnTo>
                      <a:pt x="149" y="11"/>
                    </a:lnTo>
                    <a:lnTo>
                      <a:pt x="136" y="7"/>
                    </a:lnTo>
                    <a:lnTo>
                      <a:pt x="121" y="3"/>
                    </a:lnTo>
                    <a:lnTo>
                      <a:pt x="105" y="1"/>
                    </a:lnTo>
                    <a:lnTo>
                      <a:pt x="87" y="0"/>
                    </a:lnTo>
                    <a:lnTo>
                      <a:pt x="69" y="1"/>
                    </a:lnTo>
                    <a:lnTo>
                      <a:pt x="53" y="3"/>
                    </a:lnTo>
                    <a:lnTo>
                      <a:pt x="38" y="7"/>
                    </a:lnTo>
                    <a:lnTo>
                      <a:pt x="25" y="11"/>
                    </a:lnTo>
                    <a:lnTo>
                      <a:pt x="15" y="17"/>
                    </a:lnTo>
                    <a:lnTo>
                      <a:pt x="7" y="23"/>
                    </a:lnTo>
                    <a:lnTo>
                      <a:pt x="2" y="31"/>
                    </a:lnTo>
                    <a:lnTo>
                      <a:pt x="0" y="38"/>
                    </a:lnTo>
                    <a:lnTo>
                      <a:pt x="2" y="46"/>
                    </a:lnTo>
                    <a:lnTo>
                      <a:pt x="7" y="53"/>
                    </a:lnTo>
                    <a:lnTo>
                      <a:pt x="15" y="59"/>
                    </a:lnTo>
                    <a:lnTo>
                      <a:pt x="25" y="65"/>
                    </a:lnTo>
                    <a:lnTo>
                      <a:pt x="38" y="70"/>
                    </a:lnTo>
                    <a:lnTo>
                      <a:pt x="53" y="73"/>
                    </a:lnTo>
                    <a:lnTo>
                      <a:pt x="69" y="75"/>
                    </a:lnTo>
                    <a:lnTo>
                      <a:pt x="87" y="76"/>
                    </a:lnTo>
                  </a:path>
                </a:pathLst>
              </a:custGeom>
              <a:solidFill>
                <a:srgbClr val="CC9900"/>
              </a:solidFill>
              <a:ln w="9525">
                <a:noFill/>
              </a:ln>
            </p:spPr>
            <p:txBody>
              <a:bodyPr/>
              <a:lstStyle/>
              <a:p>
                <a:endParaRPr lang="zh-CN" altLang="en-US"/>
              </a:p>
            </p:txBody>
          </p:sp>
        </p:grpSp>
        <p:grpSp>
          <p:nvGrpSpPr>
            <p:cNvPr id="64519" name="组合 233479"/>
            <p:cNvGrpSpPr/>
            <p:nvPr/>
          </p:nvGrpSpPr>
          <p:grpSpPr>
            <a:xfrm>
              <a:off x="997" y="1495"/>
              <a:ext cx="497" cy="309"/>
              <a:chOff x="997" y="1495"/>
              <a:chExt cx="497" cy="309"/>
            </a:xfrm>
          </p:grpSpPr>
          <p:sp>
            <p:nvSpPr>
              <p:cNvPr id="64520" name="任意多边形 233480"/>
              <p:cNvSpPr/>
              <p:nvPr/>
            </p:nvSpPr>
            <p:spPr>
              <a:xfrm>
                <a:off x="997" y="1522"/>
                <a:ext cx="428" cy="282"/>
              </a:xfrm>
              <a:custGeom>
                <a:avLst/>
                <a:gdLst/>
                <a:ahLst/>
                <a:cxnLst/>
                <a:rect l="0" t="0" r="0" b="0"/>
                <a:pathLst>
                  <a:path w="428" h="282">
                    <a:moveTo>
                      <a:pt x="396" y="277"/>
                    </a:moveTo>
                    <a:lnTo>
                      <a:pt x="402" y="280"/>
                    </a:lnTo>
                    <a:lnTo>
                      <a:pt x="408" y="281"/>
                    </a:lnTo>
                    <a:lnTo>
                      <a:pt x="413" y="281"/>
                    </a:lnTo>
                    <a:lnTo>
                      <a:pt x="418" y="280"/>
                    </a:lnTo>
                    <a:lnTo>
                      <a:pt x="422" y="278"/>
                    </a:lnTo>
                    <a:lnTo>
                      <a:pt x="424" y="274"/>
                    </a:lnTo>
                    <a:lnTo>
                      <a:pt x="426" y="269"/>
                    </a:lnTo>
                    <a:lnTo>
                      <a:pt x="427" y="264"/>
                    </a:lnTo>
                    <a:lnTo>
                      <a:pt x="426" y="257"/>
                    </a:lnTo>
                    <a:lnTo>
                      <a:pt x="424" y="250"/>
                    </a:lnTo>
                    <a:lnTo>
                      <a:pt x="422" y="244"/>
                    </a:lnTo>
                    <a:lnTo>
                      <a:pt x="418" y="237"/>
                    </a:lnTo>
                    <a:lnTo>
                      <a:pt x="413" y="231"/>
                    </a:lnTo>
                    <a:lnTo>
                      <a:pt x="408" y="225"/>
                    </a:lnTo>
                    <a:lnTo>
                      <a:pt x="402" y="220"/>
                    </a:lnTo>
                    <a:lnTo>
                      <a:pt x="396" y="215"/>
                    </a:lnTo>
                    <a:lnTo>
                      <a:pt x="31" y="4"/>
                    </a:lnTo>
                    <a:lnTo>
                      <a:pt x="25" y="2"/>
                    </a:lnTo>
                    <a:lnTo>
                      <a:pt x="19" y="0"/>
                    </a:lnTo>
                    <a:lnTo>
                      <a:pt x="14" y="0"/>
                    </a:lnTo>
                    <a:lnTo>
                      <a:pt x="9" y="1"/>
                    </a:lnTo>
                    <a:lnTo>
                      <a:pt x="5" y="3"/>
                    </a:lnTo>
                    <a:lnTo>
                      <a:pt x="3" y="7"/>
                    </a:lnTo>
                    <a:lnTo>
                      <a:pt x="1" y="12"/>
                    </a:lnTo>
                    <a:lnTo>
                      <a:pt x="0" y="17"/>
                    </a:lnTo>
                    <a:lnTo>
                      <a:pt x="1" y="24"/>
                    </a:lnTo>
                    <a:lnTo>
                      <a:pt x="3" y="31"/>
                    </a:lnTo>
                    <a:lnTo>
                      <a:pt x="5" y="38"/>
                    </a:lnTo>
                    <a:lnTo>
                      <a:pt x="9" y="44"/>
                    </a:lnTo>
                    <a:lnTo>
                      <a:pt x="14" y="51"/>
                    </a:lnTo>
                    <a:lnTo>
                      <a:pt x="19" y="56"/>
                    </a:lnTo>
                    <a:lnTo>
                      <a:pt x="25" y="61"/>
                    </a:lnTo>
                    <a:lnTo>
                      <a:pt x="31" y="66"/>
                    </a:lnTo>
                    <a:lnTo>
                      <a:pt x="396" y="277"/>
                    </a:lnTo>
                  </a:path>
                </a:pathLst>
              </a:custGeom>
              <a:solidFill>
                <a:srgbClr val="CBCBCB"/>
              </a:solidFill>
              <a:ln w="9525">
                <a:noFill/>
              </a:ln>
            </p:spPr>
            <p:txBody>
              <a:bodyPr/>
              <a:lstStyle/>
              <a:p>
                <a:endParaRPr lang="zh-CN" altLang="en-US"/>
              </a:p>
            </p:txBody>
          </p:sp>
          <p:sp>
            <p:nvSpPr>
              <p:cNvPr id="64521" name="任意多边形 233481"/>
              <p:cNvSpPr/>
              <p:nvPr/>
            </p:nvSpPr>
            <p:spPr>
              <a:xfrm>
                <a:off x="1005" y="1529"/>
                <a:ext cx="414" cy="269"/>
              </a:xfrm>
              <a:custGeom>
                <a:avLst/>
                <a:gdLst/>
                <a:ahLst/>
                <a:cxnLst/>
                <a:rect l="0" t="0" r="0" b="0"/>
                <a:pathLst>
                  <a:path w="414" h="269">
                    <a:moveTo>
                      <a:pt x="386" y="264"/>
                    </a:moveTo>
                    <a:lnTo>
                      <a:pt x="391" y="267"/>
                    </a:lnTo>
                    <a:lnTo>
                      <a:pt x="396" y="268"/>
                    </a:lnTo>
                    <a:lnTo>
                      <a:pt x="401" y="268"/>
                    </a:lnTo>
                    <a:lnTo>
                      <a:pt x="405" y="267"/>
                    </a:lnTo>
                    <a:lnTo>
                      <a:pt x="408" y="265"/>
                    </a:lnTo>
                    <a:lnTo>
                      <a:pt x="410" y="262"/>
                    </a:lnTo>
                    <a:lnTo>
                      <a:pt x="412" y="258"/>
                    </a:lnTo>
                    <a:lnTo>
                      <a:pt x="413" y="253"/>
                    </a:lnTo>
                    <a:lnTo>
                      <a:pt x="412" y="247"/>
                    </a:lnTo>
                    <a:lnTo>
                      <a:pt x="410" y="242"/>
                    </a:lnTo>
                    <a:lnTo>
                      <a:pt x="408" y="236"/>
                    </a:lnTo>
                    <a:lnTo>
                      <a:pt x="405" y="230"/>
                    </a:lnTo>
                    <a:lnTo>
                      <a:pt x="401" y="224"/>
                    </a:lnTo>
                    <a:lnTo>
                      <a:pt x="396" y="219"/>
                    </a:lnTo>
                    <a:lnTo>
                      <a:pt x="391" y="215"/>
                    </a:lnTo>
                    <a:lnTo>
                      <a:pt x="386" y="211"/>
                    </a:lnTo>
                    <a:lnTo>
                      <a:pt x="26" y="3"/>
                    </a:lnTo>
                    <a:lnTo>
                      <a:pt x="21" y="1"/>
                    </a:lnTo>
                    <a:lnTo>
                      <a:pt x="16" y="0"/>
                    </a:lnTo>
                    <a:lnTo>
                      <a:pt x="11" y="0"/>
                    </a:lnTo>
                    <a:lnTo>
                      <a:pt x="7" y="1"/>
                    </a:lnTo>
                    <a:lnTo>
                      <a:pt x="4" y="3"/>
                    </a:lnTo>
                    <a:lnTo>
                      <a:pt x="2" y="6"/>
                    </a:lnTo>
                    <a:lnTo>
                      <a:pt x="0" y="10"/>
                    </a:lnTo>
                    <a:lnTo>
                      <a:pt x="0" y="15"/>
                    </a:lnTo>
                    <a:lnTo>
                      <a:pt x="0" y="20"/>
                    </a:lnTo>
                    <a:lnTo>
                      <a:pt x="2" y="26"/>
                    </a:lnTo>
                    <a:lnTo>
                      <a:pt x="4" y="32"/>
                    </a:lnTo>
                    <a:lnTo>
                      <a:pt x="7" y="38"/>
                    </a:lnTo>
                    <a:lnTo>
                      <a:pt x="11" y="43"/>
                    </a:lnTo>
                    <a:lnTo>
                      <a:pt x="16" y="49"/>
                    </a:lnTo>
                    <a:lnTo>
                      <a:pt x="21" y="53"/>
                    </a:lnTo>
                    <a:lnTo>
                      <a:pt x="26" y="56"/>
                    </a:lnTo>
                    <a:lnTo>
                      <a:pt x="386" y="264"/>
                    </a:lnTo>
                  </a:path>
                </a:pathLst>
              </a:custGeom>
              <a:solidFill>
                <a:srgbClr val="868686"/>
              </a:solidFill>
              <a:ln w="9525">
                <a:noFill/>
              </a:ln>
            </p:spPr>
            <p:txBody>
              <a:bodyPr/>
              <a:lstStyle/>
              <a:p>
                <a:endParaRPr lang="zh-CN" altLang="en-US"/>
              </a:p>
            </p:txBody>
          </p:sp>
          <p:sp>
            <p:nvSpPr>
              <p:cNvPr id="64522" name="任意多边形 233482"/>
              <p:cNvSpPr/>
              <p:nvPr/>
            </p:nvSpPr>
            <p:spPr>
              <a:xfrm>
                <a:off x="1006" y="1530"/>
                <a:ext cx="53" cy="61"/>
              </a:xfrm>
              <a:custGeom>
                <a:avLst/>
                <a:gdLst/>
                <a:ahLst/>
                <a:cxnLst/>
                <a:rect l="0" t="0" r="0" b="0"/>
                <a:pathLst>
                  <a:path w="53" h="61">
                    <a:moveTo>
                      <a:pt x="26" y="56"/>
                    </a:moveTo>
                    <a:lnTo>
                      <a:pt x="31" y="58"/>
                    </a:lnTo>
                    <a:lnTo>
                      <a:pt x="36" y="60"/>
                    </a:lnTo>
                    <a:lnTo>
                      <a:pt x="40" y="60"/>
                    </a:lnTo>
                    <a:lnTo>
                      <a:pt x="44" y="59"/>
                    </a:lnTo>
                    <a:lnTo>
                      <a:pt x="47" y="57"/>
                    </a:lnTo>
                    <a:lnTo>
                      <a:pt x="50" y="54"/>
                    </a:lnTo>
                    <a:lnTo>
                      <a:pt x="51" y="50"/>
                    </a:lnTo>
                    <a:lnTo>
                      <a:pt x="52" y="45"/>
                    </a:lnTo>
                    <a:lnTo>
                      <a:pt x="51" y="40"/>
                    </a:lnTo>
                    <a:lnTo>
                      <a:pt x="50" y="34"/>
                    </a:lnTo>
                    <a:lnTo>
                      <a:pt x="47" y="28"/>
                    </a:lnTo>
                    <a:lnTo>
                      <a:pt x="44" y="22"/>
                    </a:lnTo>
                    <a:lnTo>
                      <a:pt x="40" y="17"/>
                    </a:lnTo>
                    <a:lnTo>
                      <a:pt x="36" y="12"/>
                    </a:lnTo>
                    <a:lnTo>
                      <a:pt x="31" y="8"/>
                    </a:lnTo>
                    <a:lnTo>
                      <a:pt x="26" y="4"/>
                    </a:lnTo>
                    <a:lnTo>
                      <a:pt x="20" y="2"/>
                    </a:lnTo>
                    <a:lnTo>
                      <a:pt x="16" y="0"/>
                    </a:lnTo>
                    <a:lnTo>
                      <a:pt x="11" y="0"/>
                    </a:lnTo>
                    <a:lnTo>
                      <a:pt x="7" y="1"/>
                    </a:lnTo>
                    <a:lnTo>
                      <a:pt x="4" y="3"/>
                    </a:lnTo>
                    <a:lnTo>
                      <a:pt x="2" y="6"/>
                    </a:lnTo>
                    <a:lnTo>
                      <a:pt x="0" y="10"/>
                    </a:lnTo>
                    <a:lnTo>
                      <a:pt x="0" y="15"/>
                    </a:lnTo>
                    <a:lnTo>
                      <a:pt x="0" y="21"/>
                    </a:lnTo>
                    <a:lnTo>
                      <a:pt x="2" y="26"/>
                    </a:lnTo>
                    <a:lnTo>
                      <a:pt x="4" y="32"/>
                    </a:lnTo>
                    <a:lnTo>
                      <a:pt x="7" y="38"/>
                    </a:lnTo>
                    <a:lnTo>
                      <a:pt x="11" y="43"/>
                    </a:lnTo>
                    <a:lnTo>
                      <a:pt x="16" y="48"/>
                    </a:lnTo>
                    <a:lnTo>
                      <a:pt x="20" y="52"/>
                    </a:lnTo>
                    <a:lnTo>
                      <a:pt x="26" y="56"/>
                    </a:lnTo>
                  </a:path>
                </a:pathLst>
              </a:custGeom>
              <a:solidFill>
                <a:schemeClr val="bg2"/>
              </a:solidFill>
              <a:ln w="9525">
                <a:noFill/>
              </a:ln>
            </p:spPr>
            <p:txBody>
              <a:bodyPr/>
              <a:lstStyle/>
              <a:p>
                <a:endParaRPr lang="zh-CN" altLang="en-US"/>
              </a:p>
            </p:txBody>
          </p:sp>
          <p:sp>
            <p:nvSpPr>
              <p:cNvPr id="64523" name="任意多边形 233483"/>
              <p:cNvSpPr/>
              <p:nvPr/>
            </p:nvSpPr>
            <p:spPr>
              <a:xfrm>
                <a:off x="1066" y="1565"/>
                <a:ext cx="53" cy="60"/>
              </a:xfrm>
              <a:custGeom>
                <a:avLst/>
                <a:gdLst/>
                <a:ahLst/>
                <a:cxnLst/>
                <a:rect l="0" t="0" r="0" b="0"/>
                <a:pathLst>
                  <a:path w="53" h="60">
                    <a:moveTo>
                      <a:pt x="26" y="55"/>
                    </a:moveTo>
                    <a:lnTo>
                      <a:pt x="31" y="58"/>
                    </a:lnTo>
                    <a:lnTo>
                      <a:pt x="36" y="59"/>
                    </a:lnTo>
                    <a:lnTo>
                      <a:pt x="40" y="59"/>
                    </a:lnTo>
                    <a:lnTo>
                      <a:pt x="44" y="59"/>
                    </a:lnTo>
                    <a:lnTo>
                      <a:pt x="47" y="57"/>
                    </a:lnTo>
                    <a:lnTo>
                      <a:pt x="49" y="53"/>
                    </a:lnTo>
                    <a:lnTo>
                      <a:pt x="51" y="50"/>
                    </a:lnTo>
                    <a:lnTo>
                      <a:pt x="52" y="45"/>
                    </a:lnTo>
                    <a:lnTo>
                      <a:pt x="51" y="39"/>
                    </a:lnTo>
                    <a:lnTo>
                      <a:pt x="49" y="33"/>
                    </a:lnTo>
                    <a:lnTo>
                      <a:pt x="47" y="28"/>
                    </a:lnTo>
                    <a:lnTo>
                      <a:pt x="44" y="22"/>
                    </a:lnTo>
                    <a:lnTo>
                      <a:pt x="40" y="17"/>
                    </a:lnTo>
                    <a:lnTo>
                      <a:pt x="36" y="12"/>
                    </a:lnTo>
                    <a:lnTo>
                      <a:pt x="31" y="7"/>
                    </a:lnTo>
                    <a:lnTo>
                      <a:pt x="26" y="4"/>
                    </a:lnTo>
                    <a:lnTo>
                      <a:pt x="20" y="1"/>
                    </a:lnTo>
                    <a:lnTo>
                      <a:pt x="15" y="0"/>
                    </a:lnTo>
                    <a:lnTo>
                      <a:pt x="11" y="0"/>
                    </a:lnTo>
                    <a:lnTo>
                      <a:pt x="7" y="1"/>
                    </a:lnTo>
                    <a:lnTo>
                      <a:pt x="4" y="3"/>
                    </a:lnTo>
                    <a:lnTo>
                      <a:pt x="2" y="6"/>
                    </a:lnTo>
                    <a:lnTo>
                      <a:pt x="0" y="10"/>
                    </a:lnTo>
                    <a:lnTo>
                      <a:pt x="0" y="15"/>
                    </a:lnTo>
                    <a:lnTo>
                      <a:pt x="0" y="20"/>
                    </a:lnTo>
                    <a:lnTo>
                      <a:pt x="2" y="26"/>
                    </a:lnTo>
                    <a:lnTo>
                      <a:pt x="4" y="32"/>
                    </a:lnTo>
                    <a:lnTo>
                      <a:pt x="7" y="37"/>
                    </a:lnTo>
                    <a:lnTo>
                      <a:pt x="11" y="43"/>
                    </a:lnTo>
                    <a:lnTo>
                      <a:pt x="15" y="48"/>
                    </a:lnTo>
                    <a:lnTo>
                      <a:pt x="20" y="52"/>
                    </a:lnTo>
                    <a:lnTo>
                      <a:pt x="26" y="55"/>
                    </a:lnTo>
                  </a:path>
                </a:pathLst>
              </a:custGeom>
              <a:solidFill>
                <a:schemeClr val="bg2"/>
              </a:solidFill>
              <a:ln w="9525">
                <a:noFill/>
              </a:ln>
            </p:spPr>
            <p:txBody>
              <a:bodyPr/>
              <a:lstStyle/>
              <a:p>
                <a:endParaRPr lang="zh-CN" altLang="en-US"/>
              </a:p>
            </p:txBody>
          </p:sp>
          <p:sp>
            <p:nvSpPr>
              <p:cNvPr id="64524" name="任意多边形 233484"/>
              <p:cNvSpPr/>
              <p:nvPr/>
            </p:nvSpPr>
            <p:spPr>
              <a:xfrm>
                <a:off x="1125" y="1599"/>
                <a:ext cx="53" cy="61"/>
              </a:xfrm>
              <a:custGeom>
                <a:avLst/>
                <a:gdLst/>
                <a:ahLst/>
                <a:cxnLst/>
                <a:rect l="0" t="0" r="0" b="0"/>
                <a:pathLst>
                  <a:path w="53" h="61">
                    <a:moveTo>
                      <a:pt x="26" y="56"/>
                    </a:moveTo>
                    <a:lnTo>
                      <a:pt x="31" y="59"/>
                    </a:lnTo>
                    <a:lnTo>
                      <a:pt x="36" y="60"/>
                    </a:lnTo>
                    <a:lnTo>
                      <a:pt x="41" y="60"/>
                    </a:lnTo>
                    <a:lnTo>
                      <a:pt x="45" y="59"/>
                    </a:lnTo>
                    <a:lnTo>
                      <a:pt x="48" y="57"/>
                    </a:lnTo>
                    <a:lnTo>
                      <a:pt x="50" y="54"/>
                    </a:lnTo>
                    <a:lnTo>
                      <a:pt x="52" y="50"/>
                    </a:lnTo>
                    <a:lnTo>
                      <a:pt x="52" y="45"/>
                    </a:lnTo>
                    <a:lnTo>
                      <a:pt x="52" y="40"/>
                    </a:lnTo>
                    <a:lnTo>
                      <a:pt x="50" y="34"/>
                    </a:lnTo>
                    <a:lnTo>
                      <a:pt x="48" y="28"/>
                    </a:lnTo>
                    <a:lnTo>
                      <a:pt x="45" y="22"/>
                    </a:lnTo>
                    <a:lnTo>
                      <a:pt x="41" y="17"/>
                    </a:lnTo>
                    <a:lnTo>
                      <a:pt x="36" y="12"/>
                    </a:lnTo>
                    <a:lnTo>
                      <a:pt x="31" y="8"/>
                    </a:lnTo>
                    <a:lnTo>
                      <a:pt x="26" y="4"/>
                    </a:lnTo>
                    <a:lnTo>
                      <a:pt x="21" y="2"/>
                    </a:lnTo>
                    <a:lnTo>
                      <a:pt x="16" y="0"/>
                    </a:lnTo>
                    <a:lnTo>
                      <a:pt x="12" y="0"/>
                    </a:lnTo>
                    <a:lnTo>
                      <a:pt x="8" y="1"/>
                    </a:lnTo>
                    <a:lnTo>
                      <a:pt x="5" y="3"/>
                    </a:lnTo>
                    <a:lnTo>
                      <a:pt x="2" y="6"/>
                    </a:lnTo>
                    <a:lnTo>
                      <a:pt x="1" y="10"/>
                    </a:lnTo>
                    <a:lnTo>
                      <a:pt x="0" y="15"/>
                    </a:lnTo>
                    <a:lnTo>
                      <a:pt x="1" y="21"/>
                    </a:lnTo>
                    <a:lnTo>
                      <a:pt x="2" y="26"/>
                    </a:lnTo>
                    <a:lnTo>
                      <a:pt x="5" y="32"/>
                    </a:lnTo>
                    <a:lnTo>
                      <a:pt x="8" y="38"/>
                    </a:lnTo>
                    <a:lnTo>
                      <a:pt x="12" y="43"/>
                    </a:lnTo>
                    <a:lnTo>
                      <a:pt x="16" y="48"/>
                    </a:lnTo>
                    <a:lnTo>
                      <a:pt x="21" y="53"/>
                    </a:lnTo>
                    <a:lnTo>
                      <a:pt x="26" y="56"/>
                    </a:lnTo>
                  </a:path>
                </a:pathLst>
              </a:custGeom>
              <a:solidFill>
                <a:schemeClr val="bg2"/>
              </a:solidFill>
              <a:ln w="9525">
                <a:noFill/>
              </a:ln>
            </p:spPr>
            <p:txBody>
              <a:bodyPr/>
              <a:lstStyle/>
              <a:p>
                <a:endParaRPr lang="zh-CN" altLang="en-US"/>
              </a:p>
            </p:txBody>
          </p:sp>
          <p:sp>
            <p:nvSpPr>
              <p:cNvPr id="64525" name="任意多边形 233485"/>
              <p:cNvSpPr/>
              <p:nvPr/>
            </p:nvSpPr>
            <p:spPr>
              <a:xfrm>
                <a:off x="1185" y="1634"/>
                <a:ext cx="53" cy="60"/>
              </a:xfrm>
              <a:custGeom>
                <a:avLst/>
                <a:gdLst/>
                <a:ahLst/>
                <a:cxnLst/>
                <a:rect l="0" t="0" r="0" b="0"/>
                <a:pathLst>
                  <a:path w="53" h="60">
                    <a:moveTo>
                      <a:pt x="26" y="55"/>
                    </a:moveTo>
                    <a:lnTo>
                      <a:pt x="31" y="58"/>
                    </a:lnTo>
                    <a:lnTo>
                      <a:pt x="36" y="59"/>
                    </a:lnTo>
                    <a:lnTo>
                      <a:pt x="40" y="59"/>
                    </a:lnTo>
                    <a:lnTo>
                      <a:pt x="44" y="59"/>
                    </a:lnTo>
                    <a:lnTo>
                      <a:pt x="48" y="57"/>
                    </a:lnTo>
                    <a:lnTo>
                      <a:pt x="50" y="54"/>
                    </a:lnTo>
                    <a:lnTo>
                      <a:pt x="51" y="50"/>
                    </a:lnTo>
                    <a:lnTo>
                      <a:pt x="52" y="45"/>
                    </a:lnTo>
                    <a:lnTo>
                      <a:pt x="51" y="39"/>
                    </a:lnTo>
                    <a:lnTo>
                      <a:pt x="50" y="33"/>
                    </a:lnTo>
                    <a:lnTo>
                      <a:pt x="48" y="28"/>
                    </a:lnTo>
                    <a:lnTo>
                      <a:pt x="44" y="22"/>
                    </a:lnTo>
                    <a:lnTo>
                      <a:pt x="40" y="17"/>
                    </a:lnTo>
                    <a:lnTo>
                      <a:pt x="36" y="12"/>
                    </a:lnTo>
                    <a:lnTo>
                      <a:pt x="31" y="7"/>
                    </a:lnTo>
                    <a:lnTo>
                      <a:pt x="26" y="4"/>
                    </a:lnTo>
                    <a:lnTo>
                      <a:pt x="21" y="1"/>
                    </a:lnTo>
                    <a:lnTo>
                      <a:pt x="16" y="0"/>
                    </a:lnTo>
                    <a:lnTo>
                      <a:pt x="12" y="0"/>
                    </a:lnTo>
                    <a:lnTo>
                      <a:pt x="8" y="1"/>
                    </a:lnTo>
                    <a:lnTo>
                      <a:pt x="5" y="3"/>
                    </a:lnTo>
                    <a:lnTo>
                      <a:pt x="2" y="6"/>
                    </a:lnTo>
                    <a:lnTo>
                      <a:pt x="1" y="10"/>
                    </a:lnTo>
                    <a:lnTo>
                      <a:pt x="0" y="15"/>
                    </a:lnTo>
                    <a:lnTo>
                      <a:pt x="1" y="20"/>
                    </a:lnTo>
                    <a:lnTo>
                      <a:pt x="2" y="26"/>
                    </a:lnTo>
                    <a:lnTo>
                      <a:pt x="5" y="32"/>
                    </a:lnTo>
                    <a:lnTo>
                      <a:pt x="8" y="37"/>
                    </a:lnTo>
                    <a:lnTo>
                      <a:pt x="12" y="43"/>
                    </a:lnTo>
                    <a:lnTo>
                      <a:pt x="16" y="48"/>
                    </a:lnTo>
                    <a:lnTo>
                      <a:pt x="21" y="52"/>
                    </a:lnTo>
                    <a:lnTo>
                      <a:pt x="26" y="55"/>
                    </a:lnTo>
                  </a:path>
                </a:pathLst>
              </a:custGeom>
              <a:solidFill>
                <a:schemeClr val="bg2"/>
              </a:solidFill>
              <a:ln w="9525">
                <a:noFill/>
              </a:ln>
            </p:spPr>
            <p:txBody>
              <a:bodyPr/>
              <a:lstStyle/>
              <a:p>
                <a:endParaRPr lang="zh-CN" altLang="en-US"/>
              </a:p>
            </p:txBody>
          </p:sp>
          <p:sp>
            <p:nvSpPr>
              <p:cNvPr id="64526" name="任意多边形 233486"/>
              <p:cNvSpPr/>
              <p:nvPr/>
            </p:nvSpPr>
            <p:spPr>
              <a:xfrm>
                <a:off x="1245" y="1668"/>
                <a:ext cx="53" cy="61"/>
              </a:xfrm>
              <a:custGeom>
                <a:avLst/>
                <a:gdLst/>
                <a:ahLst/>
                <a:cxnLst/>
                <a:rect l="0" t="0" r="0" b="0"/>
                <a:pathLst>
                  <a:path w="53" h="61">
                    <a:moveTo>
                      <a:pt x="26" y="56"/>
                    </a:moveTo>
                    <a:lnTo>
                      <a:pt x="31" y="59"/>
                    </a:lnTo>
                    <a:lnTo>
                      <a:pt x="36" y="60"/>
                    </a:lnTo>
                    <a:lnTo>
                      <a:pt x="40" y="60"/>
                    </a:lnTo>
                    <a:lnTo>
                      <a:pt x="44" y="59"/>
                    </a:lnTo>
                    <a:lnTo>
                      <a:pt x="47" y="57"/>
                    </a:lnTo>
                    <a:lnTo>
                      <a:pt x="50" y="54"/>
                    </a:lnTo>
                    <a:lnTo>
                      <a:pt x="51" y="50"/>
                    </a:lnTo>
                    <a:lnTo>
                      <a:pt x="52" y="45"/>
                    </a:lnTo>
                    <a:lnTo>
                      <a:pt x="51" y="40"/>
                    </a:lnTo>
                    <a:lnTo>
                      <a:pt x="50" y="34"/>
                    </a:lnTo>
                    <a:lnTo>
                      <a:pt x="47" y="28"/>
                    </a:lnTo>
                    <a:lnTo>
                      <a:pt x="44" y="22"/>
                    </a:lnTo>
                    <a:lnTo>
                      <a:pt x="40" y="17"/>
                    </a:lnTo>
                    <a:lnTo>
                      <a:pt x="36" y="12"/>
                    </a:lnTo>
                    <a:lnTo>
                      <a:pt x="31" y="8"/>
                    </a:lnTo>
                    <a:lnTo>
                      <a:pt x="26" y="4"/>
                    </a:lnTo>
                    <a:lnTo>
                      <a:pt x="21" y="2"/>
                    </a:lnTo>
                    <a:lnTo>
                      <a:pt x="16" y="0"/>
                    </a:lnTo>
                    <a:lnTo>
                      <a:pt x="11" y="0"/>
                    </a:lnTo>
                    <a:lnTo>
                      <a:pt x="8" y="1"/>
                    </a:lnTo>
                    <a:lnTo>
                      <a:pt x="4" y="3"/>
                    </a:lnTo>
                    <a:lnTo>
                      <a:pt x="2" y="6"/>
                    </a:lnTo>
                    <a:lnTo>
                      <a:pt x="0" y="10"/>
                    </a:lnTo>
                    <a:lnTo>
                      <a:pt x="0" y="15"/>
                    </a:lnTo>
                    <a:lnTo>
                      <a:pt x="0" y="21"/>
                    </a:lnTo>
                    <a:lnTo>
                      <a:pt x="2" y="26"/>
                    </a:lnTo>
                    <a:lnTo>
                      <a:pt x="4" y="32"/>
                    </a:lnTo>
                    <a:lnTo>
                      <a:pt x="8" y="38"/>
                    </a:lnTo>
                    <a:lnTo>
                      <a:pt x="11" y="43"/>
                    </a:lnTo>
                    <a:lnTo>
                      <a:pt x="16" y="48"/>
                    </a:lnTo>
                    <a:lnTo>
                      <a:pt x="21" y="53"/>
                    </a:lnTo>
                    <a:lnTo>
                      <a:pt x="26" y="56"/>
                    </a:lnTo>
                  </a:path>
                </a:pathLst>
              </a:custGeom>
              <a:solidFill>
                <a:schemeClr val="bg2"/>
              </a:solidFill>
              <a:ln w="9525">
                <a:noFill/>
              </a:ln>
            </p:spPr>
            <p:txBody>
              <a:bodyPr/>
              <a:lstStyle/>
              <a:p>
                <a:endParaRPr lang="zh-CN" altLang="en-US"/>
              </a:p>
            </p:txBody>
          </p:sp>
          <p:sp>
            <p:nvSpPr>
              <p:cNvPr id="64527" name="任意多边形 233487"/>
              <p:cNvSpPr/>
              <p:nvPr/>
            </p:nvSpPr>
            <p:spPr>
              <a:xfrm>
                <a:off x="1305" y="1703"/>
                <a:ext cx="53" cy="61"/>
              </a:xfrm>
              <a:custGeom>
                <a:avLst/>
                <a:gdLst/>
                <a:ahLst/>
                <a:cxnLst/>
                <a:rect l="0" t="0" r="0" b="0"/>
                <a:pathLst>
                  <a:path w="53" h="61">
                    <a:moveTo>
                      <a:pt x="26" y="56"/>
                    </a:moveTo>
                    <a:lnTo>
                      <a:pt x="31" y="58"/>
                    </a:lnTo>
                    <a:lnTo>
                      <a:pt x="36" y="59"/>
                    </a:lnTo>
                    <a:lnTo>
                      <a:pt x="40" y="60"/>
                    </a:lnTo>
                    <a:lnTo>
                      <a:pt x="44" y="58"/>
                    </a:lnTo>
                    <a:lnTo>
                      <a:pt x="47" y="57"/>
                    </a:lnTo>
                    <a:lnTo>
                      <a:pt x="49" y="53"/>
                    </a:lnTo>
                    <a:lnTo>
                      <a:pt x="51" y="50"/>
                    </a:lnTo>
                    <a:lnTo>
                      <a:pt x="52" y="45"/>
                    </a:lnTo>
                    <a:lnTo>
                      <a:pt x="51" y="39"/>
                    </a:lnTo>
                    <a:lnTo>
                      <a:pt x="49" y="33"/>
                    </a:lnTo>
                    <a:lnTo>
                      <a:pt x="47" y="28"/>
                    </a:lnTo>
                    <a:lnTo>
                      <a:pt x="44" y="22"/>
                    </a:lnTo>
                    <a:lnTo>
                      <a:pt x="40" y="17"/>
                    </a:lnTo>
                    <a:lnTo>
                      <a:pt x="36" y="12"/>
                    </a:lnTo>
                    <a:lnTo>
                      <a:pt x="31" y="7"/>
                    </a:lnTo>
                    <a:lnTo>
                      <a:pt x="26" y="4"/>
                    </a:lnTo>
                    <a:lnTo>
                      <a:pt x="20" y="1"/>
                    </a:lnTo>
                    <a:lnTo>
                      <a:pt x="15" y="0"/>
                    </a:lnTo>
                    <a:lnTo>
                      <a:pt x="11" y="0"/>
                    </a:lnTo>
                    <a:lnTo>
                      <a:pt x="7" y="1"/>
                    </a:lnTo>
                    <a:lnTo>
                      <a:pt x="4" y="3"/>
                    </a:lnTo>
                    <a:lnTo>
                      <a:pt x="2" y="6"/>
                    </a:lnTo>
                    <a:lnTo>
                      <a:pt x="0" y="10"/>
                    </a:lnTo>
                    <a:lnTo>
                      <a:pt x="0" y="15"/>
                    </a:lnTo>
                    <a:lnTo>
                      <a:pt x="0" y="20"/>
                    </a:lnTo>
                    <a:lnTo>
                      <a:pt x="2" y="26"/>
                    </a:lnTo>
                    <a:lnTo>
                      <a:pt x="4" y="32"/>
                    </a:lnTo>
                    <a:lnTo>
                      <a:pt x="7" y="37"/>
                    </a:lnTo>
                    <a:lnTo>
                      <a:pt x="11" y="43"/>
                    </a:lnTo>
                    <a:lnTo>
                      <a:pt x="15" y="48"/>
                    </a:lnTo>
                    <a:lnTo>
                      <a:pt x="20" y="52"/>
                    </a:lnTo>
                    <a:lnTo>
                      <a:pt x="26" y="56"/>
                    </a:lnTo>
                  </a:path>
                </a:pathLst>
              </a:custGeom>
              <a:solidFill>
                <a:schemeClr val="bg2"/>
              </a:solidFill>
              <a:ln w="9525">
                <a:noFill/>
              </a:ln>
            </p:spPr>
            <p:txBody>
              <a:bodyPr/>
              <a:lstStyle/>
              <a:p>
                <a:endParaRPr lang="zh-CN" altLang="en-US"/>
              </a:p>
            </p:txBody>
          </p:sp>
          <p:sp>
            <p:nvSpPr>
              <p:cNvPr id="64528" name="任意多边形 233488"/>
              <p:cNvSpPr/>
              <p:nvPr/>
            </p:nvSpPr>
            <p:spPr>
              <a:xfrm>
                <a:off x="1364" y="1737"/>
                <a:ext cx="53" cy="61"/>
              </a:xfrm>
              <a:custGeom>
                <a:avLst/>
                <a:gdLst/>
                <a:ahLst/>
                <a:cxnLst/>
                <a:rect l="0" t="0" r="0" b="0"/>
                <a:pathLst>
                  <a:path w="53" h="61">
                    <a:moveTo>
                      <a:pt x="26" y="56"/>
                    </a:moveTo>
                    <a:lnTo>
                      <a:pt x="32" y="59"/>
                    </a:lnTo>
                    <a:lnTo>
                      <a:pt x="36" y="60"/>
                    </a:lnTo>
                    <a:lnTo>
                      <a:pt x="41" y="60"/>
                    </a:lnTo>
                    <a:lnTo>
                      <a:pt x="45" y="59"/>
                    </a:lnTo>
                    <a:lnTo>
                      <a:pt x="48" y="57"/>
                    </a:lnTo>
                    <a:lnTo>
                      <a:pt x="50" y="54"/>
                    </a:lnTo>
                    <a:lnTo>
                      <a:pt x="52" y="50"/>
                    </a:lnTo>
                    <a:lnTo>
                      <a:pt x="52" y="45"/>
                    </a:lnTo>
                    <a:lnTo>
                      <a:pt x="52" y="40"/>
                    </a:lnTo>
                    <a:lnTo>
                      <a:pt x="50" y="34"/>
                    </a:lnTo>
                    <a:lnTo>
                      <a:pt x="48" y="28"/>
                    </a:lnTo>
                    <a:lnTo>
                      <a:pt x="45" y="22"/>
                    </a:lnTo>
                    <a:lnTo>
                      <a:pt x="41" y="17"/>
                    </a:lnTo>
                    <a:lnTo>
                      <a:pt x="36" y="12"/>
                    </a:lnTo>
                    <a:lnTo>
                      <a:pt x="32" y="8"/>
                    </a:lnTo>
                    <a:lnTo>
                      <a:pt x="26" y="4"/>
                    </a:lnTo>
                    <a:lnTo>
                      <a:pt x="21" y="2"/>
                    </a:lnTo>
                    <a:lnTo>
                      <a:pt x="16" y="0"/>
                    </a:lnTo>
                    <a:lnTo>
                      <a:pt x="12" y="0"/>
                    </a:lnTo>
                    <a:lnTo>
                      <a:pt x="8" y="1"/>
                    </a:lnTo>
                    <a:lnTo>
                      <a:pt x="5" y="3"/>
                    </a:lnTo>
                    <a:lnTo>
                      <a:pt x="3" y="6"/>
                    </a:lnTo>
                    <a:lnTo>
                      <a:pt x="1" y="10"/>
                    </a:lnTo>
                    <a:lnTo>
                      <a:pt x="0" y="15"/>
                    </a:lnTo>
                    <a:lnTo>
                      <a:pt x="1" y="21"/>
                    </a:lnTo>
                    <a:lnTo>
                      <a:pt x="3" y="26"/>
                    </a:lnTo>
                    <a:lnTo>
                      <a:pt x="5" y="32"/>
                    </a:lnTo>
                    <a:lnTo>
                      <a:pt x="8" y="38"/>
                    </a:lnTo>
                    <a:lnTo>
                      <a:pt x="12" y="43"/>
                    </a:lnTo>
                    <a:lnTo>
                      <a:pt x="16" y="48"/>
                    </a:lnTo>
                    <a:lnTo>
                      <a:pt x="21" y="53"/>
                    </a:lnTo>
                    <a:lnTo>
                      <a:pt x="26" y="56"/>
                    </a:lnTo>
                  </a:path>
                </a:pathLst>
              </a:custGeom>
              <a:solidFill>
                <a:schemeClr val="bg2"/>
              </a:solidFill>
              <a:ln w="9525">
                <a:noFill/>
              </a:ln>
            </p:spPr>
            <p:txBody>
              <a:bodyPr/>
              <a:lstStyle/>
              <a:p>
                <a:endParaRPr lang="zh-CN" altLang="en-US"/>
              </a:p>
            </p:txBody>
          </p:sp>
          <p:sp>
            <p:nvSpPr>
              <p:cNvPr id="64529" name="任意多边形 233489"/>
              <p:cNvSpPr/>
              <p:nvPr/>
            </p:nvSpPr>
            <p:spPr>
              <a:xfrm>
                <a:off x="1163" y="1505"/>
                <a:ext cx="331" cy="187"/>
              </a:xfrm>
              <a:custGeom>
                <a:avLst/>
                <a:gdLst/>
                <a:ahLst/>
                <a:cxnLst/>
                <a:rect l="0" t="0" r="0" b="0"/>
                <a:pathLst>
                  <a:path w="331" h="187">
                    <a:moveTo>
                      <a:pt x="0" y="17"/>
                    </a:moveTo>
                    <a:lnTo>
                      <a:pt x="74" y="0"/>
                    </a:lnTo>
                    <a:lnTo>
                      <a:pt x="271" y="117"/>
                    </a:lnTo>
                    <a:lnTo>
                      <a:pt x="330" y="101"/>
                    </a:lnTo>
                    <a:lnTo>
                      <a:pt x="301" y="186"/>
                    </a:lnTo>
                    <a:lnTo>
                      <a:pt x="139" y="153"/>
                    </a:lnTo>
                    <a:lnTo>
                      <a:pt x="203" y="137"/>
                    </a:lnTo>
                    <a:lnTo>
                      <a:pt x="0" y="17"/>
                    </a:lnTo>
                  </a:path>
                </a:pathLst>
              </a:custGeom>
              <a:solidFill>
                <a:srgbClr val="000000"/>
              </a:solidFill>
              <a:ln w="9525">
                <a:noFill/>
              </a:ln>
            </p:spPr>
            <p:txBody>
              <a:bodyPr/>
              <a:lstStyle/>
              <a:p>
                <a:endParaRPr lang="zh-CN" altLang="en-US"/>
              </a:p>
            </p:txBody>
          </p:sp>
          <p:sp>
            <p:nvSpPr>
              <p:cNvPr id="64530" name="任意多边形 233490"/>
              <p:cNvSpPr/>
              <p:nvPr/>
            </p:nvSpPr>
            <p:spPr>
              <a:xfrm>
                <a:off x="1163" y="1495"/>
                <a:ext cx="331" cy="187"/>
              </a:xfrm>
              <a:custGeom>
                <a:avLst/>
                <a:gdLst/>
                <a:ahLst/>
                <a:cxnLst/>
                <a:rect l="0" t="0" r="0" b="0"/>
                <a:pathLst>
                  <a:path w="331" h="187">
                    <a:moveTo>
                      <a:pt x="0" y="17"/>
                    </a:moveTo>
                    <a:lnTo>
                      <a:pt x="74" y="0"/>
                    </a:lnTo>
                    <a:lnTo>
                      <a:pt x="271" y="118"/>
                    </a:lnTo>
                    <a:lnTo>
                      <a:pt x="330" y="102"/>
                    </a:lnTo>
                    <a:lnTo>
                      <a:pt x="301" y="186"/>
                    </a:lnTo>
                    <a:lnTo>
                      <a:pt x="139" y="153"/>
                    </a:lnTo>
                    <a:lnTo>
                      <a:pt x="203" y="138"/>
                    </a:lnTo>
                    <a:lnTo>
                      <a:pt x="0" y="17"/>
                    </a:lnTo>
                  </a:path>
                </a:pathLst>
              </a:custGeom>
              <a:solidFill>
                <a:srgbClr val="FFFFCC"/>
              </a:solidFill>
              <a:ln w="9525">
                <a:noFill/>
              </a:ln>
            </p:spPr>
            <p:txBody>
              <a:bodyPr/>
              <a:lstStyle/>
              <a:p>
                <a:endParaRPr lang="zh-CN" altLang="en-US"/>
              </a:p>
            </p:txBody>
          </p:sp>
        </p:grpSp>
        <p:grpSp>
          <p:nvGrpSpPr>
            <p:cNvPr id="64531" name="组合 233491"/>
            <p:cNvGrpSpPr/>
            <p:nvPr/>
          </p:nvGrpSpPr>
          <p:grpSpPr>
            <a:xfrm>
              <a:off x="866" y="1309"/>
              <a:ext cx="215" cy="208"/>
              <a:chOff x="866" y="1309"/>
              <a:chExt cx="215" cy="208"/>
            </a:xfrm>
          </p:grpSpPr>
          <p:sp>
            <p:nvSpPr>
              <p:cNvPr id="64532" name="任意多边形 233492"/>
              <p:cNvSpPr/>
              <p:nvPr/>
            </p:nvSpPr>
            <p:spPr>
              <a:xfrm>
                <a:off x="961" y="1362"/>
                <a:ext cx="120" cy="155"/>
              </a:xfrm>
              <a:custGeom>
                <a:avLst/>
                <a:gdLst/>
                <a:ahLst/>
                <a:cxnLst/>
                <a:rect l="0" t="0" r="0" b="0"/>
                <a:pathLst>
                  <a:path w="120" h="155">
                    <a:moveTo>
                      <a:pt x="119" y="122"/>
                    </a:moveTo>
                    <a:lnTo>
                      <a:pt x="119" y="0"/>
                    </a:lnTo>
                    <a:lnTo>
                      <a:pt x="0" y="31"/>
                    </a:lnTo>
                    <a:lnTo>
                      <a:pt x="0" y="154"/>
                    </a:lnTo>
                    <a:lnTo>
                      <a:pt x="119" y="122"/>
                    </a:lnTo>
                  </a:path>
                </a:pathLst>
              </a:custGeom>
              <a:solidFill>
                <a:srgbClr val="99FFFF"/>
              </a:solidFill>
              <a:ln w="9525">
                <a:noFill/>
              </a:ln>
            </p:spPr>
            <p:txBody>
              <a:bodyPr/>
              <a:lstStyle/>
              <a:p>
                <a:endParaRPr lang="zh-CN" altLang="en-US"/>
              </a:p>
            </p:txBody>
          </p:sp>
          <p:sp>
            <p:nvSpPr>
              <p:cNvPr id="64533" name="任意多边形 233493"/>
              <p:cNvSpPr/>
              <p:nvPr/>
            </p:nvSpPr>
            <p:spPr>
              <a:xfrm>
                <a:off x="866" y="1341"/>
                <a:ext cx="95" cy="176"/>
              </a:xfrm>
              <a:custGeom>
                <a:avLst/>
                <a:gdLst/>
                <a:ahLst/>
                <a:cxnLst/>
                <a:rect l="0" t="0" r="0" b="0"/>
                <a:pathLst>
                  <a:path w="95" h="176">
                    <a:moveTo>
                      <a:pt x="0" y="123"/>
                    </a:moveTo>
                    <a:lnTo>
                      <a:pt x="0" y="0"/>
                    </a:lnTo>
                    <a:lnTo>
                      <a:pt x="94" y="52"/>
                    </a:lnTo>
                    <a:lnTo>
                      <a:pt x="94" y="175"/>
                    </a:lnTo>
                    <a:lnTo>
                      <a:pt x="0" y="123"/>
                    </a:lnTo>
                  </a:path>
                </a:pathLst>
              </a:custGeom>
              <a:solidFill>
                <a:srgbClr val="0099CC"/>
              </a:solidFill>
              <a:ln w="9525">
                <a:noFill/>
              </a:ln>
            </p:spPr>
            <p:txBody>
              <a:bodyPr/>
              <a:lstStyle/>
              <a:p>
                <a:endParaRPr lang="zh-CN" altLang="en-US"/>
              </a:p>
            </p:txBody>
          </p:sp>
          <p:sp>
            <p:nvSpPr>
              <p:cNvPr id="64534" name="任意多边形 233494"/>
              <p:cNvSpPr/>
              <p:nvPr/>
            </p:nvSpPr>
            <p:spPr>
              <a:xfrm>
                <a:off x="867" y="1309"/>
                <a:ext cx="214" cy="85"/>
              </a:xfrm>
              <a:custGeom>
                <a:avLst/>
                <a:gdLst/>
                <a:ahLst/>
                <a:cxnLst/>
                <a:rect l="0" t="0" r="0" b="0"/>
                <a:pathLst>
                  <a:path w="214" h="85">
                    <a:moveTo>
                      <a:pt x="213" y="53"/>
                    </a:moveTo>
                    <a:lnTo>
                      <a:pt x="119" y="0"/>
                    </a:lnTo>
                    <a:lnTo>
                      <a:pt x="0" y="32"/>
                    </a:lnTo>
                    <a:lnTo>
                      <a:pt x="94" y="84"/>
                    </a:lnTo>
                    <a:lnTo>
                      <a:pt x="213" y="53"/>
                    </a:lnTo>
                  </a:path>
                </a:pathLst>
              </a:custGeom>
              <a:solidFill>
                <a:srgbClr val="00CCFF"/>
              </a:solidFill>
              <a:ln w="9525">
                <a:noFill/>
              </a:ln>
            </p:spPr>
            <p:txBody>
              <a:bodyPr/>
              <a:lstStyle/>
              <a:p>
                <a:endParaRPr lang="zh-CN" altLang="en-US"/>
              </a:p>
            </p:txBody>
          </p:sp>
        </p:grpSp>
        <p:grpSp>
          <p:nvGrpSpPr>
            <p:cNvPr id="64535" name="组合 233495"/>
            <p:cNvGrpSpPr/>
            <p:nvPr/>
          </p:nvGrpSpPr>
          <p:grpSpPr>
            <a:xfrm>
              <a:off x="1484" y="1707"/>
              <a:ext cx="214" cy="208"/>
              <a:chOff x="1484" y="1707"/>
              <a:chExt cx="214" cy="208"/>
            </a:xfrm>
          </p:grpSpPr>
          <p:sp>
            <p:nvSpPr>
              <p:cNvPr id="64536" name="任意多边形 233496"/>
              <p:cNvSpPr/>
              <p:nvPr/>
            </p:nvSpPr>
            <p:spPr>
              <a:xfrm>
                <a:off x="1578" y="1760"/>
                <a:ext cx="120" cy="155"/>
              </a:xfrm>
              <a:custGeom>
                <a:avLst/>
                <a:gdLst/>
                <a:ahLst/>
                <a:cxnLst/>
                <a:rect l="0" t="0" r="0" b="0"/>
                <a:pathLst>
                  <a:path w="120" h="155">
                    <a:moveTo>
                      <a:pt x="119" y="122"/>
                    </a:moveTo>
                    <a:lnTo>
                      <a:pt x="119" y="0"/>
                    </a:lnTo>
                    <a:lnTo>
                      <a:pt x="0" y="31"/>
                    </a:lnTo>
                    <a:lnTo>
                      <a:pt x="0" y="154"/>
                    </a:lnTo>
                    <a:lnTo>
                      <a:pt x="119" y="122"/>
                    </a:lnTo>
                  </a:path>
                </a:pathLst>
              </a:custGeom>
              <a:solidFill>
                <a:srgbClr val="99FFFF"/>
              </a:solidFill>
              <a:ln w="9525">
                <a:noFill/>
              </a:ln>
            </p:spPr>
            <p:txBody>
              <a:bodyPr/>
              <a:lstStyle/>
              <a:p>
                <a:endParaRPr lang="zh-CN" altLang="en-US"/>
              </a:p>
            </p:txBody>
          </p:sp>
          <p:sp>
            <p:nvSpPr>
              <p:cNvPr id="64537" name="任意多边形 233497"/>
              <p:cNvSpPr/>
              <p:nvPr/>
            </p:nvSpPr>
            <p:spPr>
              <a:xfrm>
                <a:off x="1484" y="1739"/>
                <a:ext cx="95" cy="176"/>
              </a:xfrm>
              <a:custGeom>
                <a:avLst/>
                <a:gdLst/>
                <a:ahLst/>
                <a:cxnLst/>
                <a:rect l="0" t="0" r="0" b="0"/>
                <a:pathLst>
                  <a:path w="95" h="176">
                    <a:moveTo>
                      <a:pt x="0" y="123"/>
                    </a:moveTo>
                    <a:lnTo>
                      <a:pt x="0" y="0"/>
                    </a:lnTo>
                    <a:lnTo>
                      <a:pt x="94" y="52"/>
                    </a:lnTo>
                    <a:lnTo>
                      <a:pt x="94" y="175"/>
                    </a:lnTo>
                    <a:lnTo>
                      <a:pt x="0" y="123"/>
                    </a:lnTo>
                  </a:path>
                </a:pathLst>
              </a:custGeom>
              <a:solidFill>
                <a:srgbClr val="0099CC"/>
              </a:solidFill>
              <a:ln w="9525">
                <a:noFill/>
              </a:ln>
            </p:spPr>
            <p:txBody>
              <a:bodyPr/>
              <a:lstStyle/>
              <a:p>
                <a:endParaRPr lang="zh-CN" altLang="en-US"/>
              </a:p>
            </p:txBody>
          </p:sp>
          <p:sp>
            <p:nvSpPr>
              <p:cNvPr id="64538" name="任意多边形 233498"/>
              <p:cNvSpPr/>
              <p:nvPr/>
            </p:nvSpPr>
            <p:spPr>
              <a:xfrm>
                <a:off x="1484" y="1707"/>
                <a:ext cx="214" cy="85"/>
              </a:xfrm>
              <a:custGeom>
                <a:avLst/>
                <a:gdLst/>
                <a:ahLst/>
                <a:cxnLst/>
                <a:rect l="0" t="0" r="0" b="0"/>
                <a:pathLst>
                  <a:path w="214" h="85">
                    <a:moveTo>
                      <a:pt x="213" y="53"/>
                    </a:moveTo>
                    <a:lnTo>
                      <a:pt x="119" y="0"/>
                    </a:lnTo>
                    <a:lnTo>
                      <a:pt x="0" y="32"/>
                    </a:lnTo>
                    <a:lnTo>
                      <a:pt x="94" y="84"/>
                    </a:lnTo>
                    <a:lnTo>
                      <a:pt x="213" y="53"/>
                    </a:lnTo>
                  </a:path>
                </a:pathLst>
              </a:custGeom>
              <a:solidFill>
                <a:srgbClr val="00CCFF"/>
              </a:solidFill>
              <a:ln w="9525">
                <a:noFill/>
              </a:ln>
            </p:spPr>
            <p:txBody>
              <a:bodyPr/>
              <a:lstStyle/>
              <a:p>
                <a:endParaRPr lang="zh-CN" altLang="en-US"/>
              </a:p>
            </p:txBody>
          </p:sp>
        </p:grpSp>
        <p:grpSp>
          <p:nvGrpSpPr>
            <p:cNvPr id="64539" name="组合 233499"/>
            <p:cNvGrpSpPr/>
            <p:nvPr/>
          </p:nvGrpSpPr>
          <p:grpSpPr>
            <a:xfrm>
              <a:off x="1501" y="1608"/>
              <a:ext cx="176" cy="180"/>
              <a:chOff x="1501" y="1608"/>
              <a:chExt cx="176" cy="180"/>
            </a:xfrm>
          </p:grpSpPr>
          <p:sp>
            <p:nvSpPr>
              <p:cNvPr id="64540" name="任意多边形 233500"/>
              <p:cNvSpPr/>
              <p:nvPr/>
            </p:nvSpPr>
            <p:spPr>
              <a:xfrm>
                <a:off x="1501" y="1711"/>
                <a:ext cx="176" cy="77"/>
              </a:xfrm>
              <a:custGeom>
                <a:avLst/>
                <a:gdLst/>
                <a:ahLst/>
                <a:cxnLst/>
                <a:rect l="0" t="0" r="0" b="0"/>
                <a:pathLst>
                  <a:path w="176" h="77">
                    <a:moveTo>
                      <a:pt x="88" y="76"/>
                    </a:moveTo>
                    <a:lnTo>
                      <a:pt x="105" y="75"/>
                    </a:lnTo>
                    <a:lnTo>
                      <a:pt x="122" y="73"/>
                    </a:lnTo>
                    <a:lnTo>
                      <a:pt x="136" y="69"/>
                    </a:lnTo>
                    <a:lnTo>
                      <a:pt x="149" y="65"/>
                    </a:lnTo>
                    <a:lnTo>
                      <a:pt x="160" y="59"/>
                    </a:lnTo>
                    <a:lnTo>
                      <a:pt x="168" y="53"/>
                    </a:lnTo>
                    <a:lnTo>
                      <a:pt x="173" y="45"/>
                    </a:lnTo>
                    <a:lnTo>
                      <a:pt x="175" y="38"/>
                    </a:lnTo>
                    <a:lnTo>
                      <a:pt x="173" y="30"/>
                    </a:lnTo>
                    <a:lnTo>
                      <a:pt x="168" y="23"/>
                    </a:lnTo>
                    <a:lnTo>
                      <a:pt x="160" y="17"/>
                    </a:lnTo>
                    <a:lnTo>
                      <a:pt x="149" y="11"/>
                    </a:lnTo>
                    <a:lnTo>
                      <a:pt x="136" y="6"/>
                    </a:lnTo>
                    <a:lnTo>
                      <a:pt x="122" y="3"/>
                    </a:lnTo>
                    <a:lnTo>
                      <a:pt x="105" y="1"/>
                    </a:lnTo>
                    <a:lnTo>
                      <a:pt x="88" y="0"/>
                    </a:lnTo>
                    <a:lnTo>
                      <a:pt x="70" y="1"/>
                    </a:lnTo>
                    <a:lnTo>
                      <a:pt x="54" y="3"/>
                    </a:lnTo>
                    <a:lnTo>
                      <a:pt x="39" y="6"/>
                    </a:lnTo>
                    <a:lnTo>
                      <a:pt x="26" y="11"/>
                    </a:lnTo>
                    <a:lnTo>
                      <a:pt x="15" y="17"/>
                    </a:lnTo>
                    <a:lnTo>
                      <a:pt x="7" y="23"/>
                    </a:lnTo>
                    <a:lnTo>
                      <a:pt x="2" y="30"/>
                    </a:lnTo>
                    <a:lnTo>
                      <a:pt x="0" y="38"/>
                    </a:lnTo>
                    <a:lnTo>
                      <a:pt x="2" y="45"/>
                    </a:lnTo>
                    <a:lnTo>
                      <a:pt x="7" y="53"/>
                    </a:lnTo>
                    <a:lnTo>
                      <a:pt x="15" y="59"/>
                    </a:lnTo>
                    <a:lnTo>
                      <a:pt x="26" y="65"/>
                    </a:lnTo>
                    <a:lnTo>
                      <a:pt x="39" y="69"/>
                    </a:lnTo>
                    <a:lnTo>
                      <a:pt x="54" y="73"/>
                    </a:lnTo>
                    <a:lnTo>
                      <a:pt x="70" y="75"/>
                    </a:lnTo>
                    <a:lnTo>
                      <a:pt x="88" y="76"/>
                    </a:lnTo>
                  </a:path>
                </a:pathLst>
              </a:custGeom>
              <a:solidFill>
                <a:srgbClr val="FFCC66"/>
              </a:solidFill>
              <a:ln w="9525">
                <a:noFill/>
              </a:ln>
            </p:spPr>
            <p:txBody>
              <a:bodyPr/>
              <a:lstStyle/>
              <a:p>
                <a:endParaRPr lang="zh-CN" altLang="en-US"/>
              </a:p>
            </p:txBody>
          </p:sp>
          <p:sp>
            <p:nvSpPr>
              <p:cNvPr id="64541" name="任意多边形 233501"/>
              <p:cNvSpPr/>
              <p:nvPr/>
            </p:nvSpPr>
            <p:spPr>
              <a:xfrm>
                <a:off x="1501" y="1646"/>
                <a:ext cx="175" cy="105"/>
              </a:xfrm>
              <a:custGeom>
                <a:avLst/>
                <a:gdLst/>
                <a:ahLst/>
                <a:cxnLst/>
                <a:rect l="0" t="0" r="0" b="0"/>
                <a:pathLst>
                  <a:path w="175" h="105">
                    <a:moveTo>
                      <a:pt x="174" y="104"/>
                    </a:moveTo>
                    <a:lnTo>
                      <a:pt x="174" y="0"/>
                    </a:lnTo>
                    <a:lnTo>
                      <a:pt x="0" y="0"/>
                    </a:lnTo>
                    <a:lnTo>
                      <a:pt x="0" y="104"/>
                    </a:lnTo>
                    <a:lnTo>
                      <a:pt x="174" y="104"/>
                    </a:lnTo>
                  </a:path>
                </a:pathLst>
              </a:custGeom>
              <a:solidFill>
                <a:srgbClr val="FFCC66"/>
              </a:solidFill>
              <a:ln w="9525">
                <a:noFill/>
              </a:ln>
            </p:spPr>
            <p:txBody>
              <a:bodyPr/>
              <a:lstStyle/>
              <a:p>
                <a:endParaRPr lang="zh-CN" altLang="en-US"/>
              </a:p>
            </p:txBody>
          </p:sp>
          <p:sp>
            <p:nvSpPr>
              <p:cNvPr id="64542" name="任意多边形 233502"/>
              <p:cNvSpPr/>
              <p:nvPr/>
            </p:nvSpPr>
            <p:spPr>
              <a:xfrm>
                <a:off x="1501" y="1608"/>
                <a:ext cx="176" cy="77"/>
              </a:xfrm>
              <a:custGeom>
                <a:avLst/>
                <a:gdLst/>
                <a:ahLst/>
                <a:cxnLst/>
                <a:rect l="0" t="0" r="0" b="0"/>
                <a:pathLst>
                  <a:path w="176" h="77">
                    <a:moveTo>
                      <a:pt x="88" y="76"/>
                    </a:moveTo>
                    <a:lnTo>
                      <a:pt x="105" y="75"/>
                    </a:lnTo>
                    <a:lnTo>
                      <a:pt x="122" y="73"/>
                    </a:lnTo>
                    <a:lnTo>
                      <a:pt x="136" y="69"/>
                    </a:lnTo>
                    <a:lnTo>
                      <a:pt x="149" y="65"/>
                    </a:lnTo>
                    <a:lnTo>
                      <a:pt x="160" y="59"/>
                    </a:lnTo>
                    <a:lnTo>
                      <a:pt x="168" y="53"/>
                    </a:lnTo>
                    <a:lnTo>
                      <a:pt x="173" y="46"/>
                    </a:lnTo>
                    <a:lnTo>
                      <a:pt x="175" y="38"/>
                    </a:lnTo>
                    <a:lnTo>
                      <a:pt x="173" y="30"/>
                    </a:lnTo>
                    <a:lnTo>
                      <a:pt x="168" y="23"/>
                    </a:lnTo>
                    <a:lnTo>
                      <a:pt x="160" y="17"/>
                    </a:lnTo>
                    <a:lnTo>
                      <a:pt x="149" y="11"/>
                    </a:lnTo>
                    <a:lnTo>
                      <a:pt x="136" y="7"/>
                    </a:lnTo>
                    <a:lnTo>
                      <a:pt x="122" y="3"/>
                    </a:lnTo>
                    <a:lnTo>
                      <a:pt x="105" y="1"/>
                    </a:lnTo>
                    <a:lnTo>
                      <a:pt x="88" y="0"/>
                    </a:lnTo>
                    <a:lnTo>
                      <a:pt x="70" y="1"/>
                    </a:lnTo>
                    <a:lnTo>
                      <a:pt x="54" y="3"/>
                    </a:lnTo>
                    <a:lnTo>
                      <a:pt x="39" y="7"/>
                    </a:lnTo>
                    <a:lnTo>
                      <a:pt x="26" y="11"/>
                    </a:lnTo>
                    <a:lnTo>
                      <a:pt x="15" y="17"/>
                    </a:lnTo>
                    <a:lnTo>
                      <a:pt x="7" y="23"/>
                    </a:lnTo>
                    <a:lnTo>
                      <a:pt x="2" y="30"/>
                    </a:lnTo>
                    <a:lnTo>
                      <a:pt x="0" y="38"/>
                    </a:lnTo>
                    <a:lnTo>
                      <a:pt x="2" y="46"/>
                    </a:lnTo>
                    <a:lnTo>
                      <a:pt x="7" y="53"/>
                    </a:lnTo>
                    <a:lnTo>
                      <a:pt x="15" y="59"/>
                    </a:lnTo>
                    <a:lnTo>
                      <a:pt x="26" y="65"/>
                    </a:lnTo>
                    <a:lnTo>
                      <a:pt x="39" y="69"/>
                    </a:lnTo>
                    <a:lnTo>
                      <a:pt x="54" y="73"/>
                    </a:lnTo>
                    <a:lnTo>
                      <a:pt x="70" y="75"/>
                    </a:lnTo>
                    <a:lnTo>
                      <a:pt x="88" y="76"/>
                    </a:lnTo>
                  </a:path>
                </a:pathLst>
              </a:custGeom>
              <a:solidFill>
                <a:srgbClr val="CC9900"/>
              </a:solidFill>
              <a:ln w="9525">
                <a:noFill/>
              </a:ln>
            </p:spPr>
            <p:txBody>
              <a:bodyPr/>
              <a:lstStyle/>
              <a:p>
                <a:endParaRPr lang="zh-CN" altLang="en-US"/>
              </a:p>
            </p:txBody>
          </p:sp>
        </p:grpSp>
        <p:sp>
          <p:nvSpPr>
            <p:cNvPr id="64543" name="任意多边形 233503"/>
            <p:cNvSpPr/>
            <p:nvPr/>
          </p:nvSpPr>
          <p:spPr>
            <a:xfrm>
              <a:off x="682" y="1556"/>
              <a:ext cx="662" cy="346"/>
            </a:xfrm>
            <a:custGeom>
              <a:avLst/>
              <a:gdLst/>
              <a:ahLst/>
              <a:cxnLst/>
              <a:rect l="0" t="0" r="0" b="0"/>
              <a:pathLst>
                <a:path w="662" h="346">
                  <a:moveTo>
                    <a:pt x="0" y="68"/>
                  </a:moveTo>
                  <a:lnTo>
                    <a:pt x="243" y="1"/>
                  </a:lnTo>
                  <a:lnTo>
                    <a:pt x="245" y="1"/>
                  </a:lnTo>
                  <a:lnTo>
                    <a:pt x="247" y="0"/>
                  </a:lnTo>
                  <a:lnTo>
                    <a:pt x="250" y="0"/>
                  </a:lnTo>
                  <a:lnTo>
                    <a:pt x="253" y="1"/>
                  </a:lnTo>
                  <a:lnTo>
                    <a:pt x="256" y="1"/>
                  </a:lnTo>
                  <a:lnTo>
                    <a:pt x="258" y="2"/>
                  </a:lnTo>
                  <a:lnTo>
                    <a:pt x="261" y="3"/>
                  </a:lnTo>
                  <a:lnTo>
                    <a:pt x="265" y="5"/>
                  </a:lnTo>
                  <a:lnTo>
                    <a:pt x="630" y="216"/>
                  </a:lnTo>
                  <a:lnTo>
                    <a:pt x="636" y="220"/>
                  </a:lnTo>
                  <a:lnTo>
                    <a:pt x="642" y="225"/>
                  </a:lnTo>
                  <a:lnTo>
                    <a:pt x="647" y="231"/>
                  </a:lnTo>
                  <a:lnTo>
                    <a:pt x="652" y="237"/>
                  </a:lnTo>
                  <a:lnTo>
                    <a:pt x="656" y="244"/>
                  </a:lnTo>
                  <a:lnTo>
                    <a:pt x="658" y="251"/>
                  </a:lnTo>
                  <a:lnTo>
                    <a:pt x="660" y="258"/>
                  </a:lnTo>
                  <a:lnTo>
                    <a:pt x="661" y="264"/>
                  </a:lnTo>
                  <a:lnTo>
                    <a:pt x="661" y="265"/>
                  </a:lnTo>
                  <a:lnTo>
                    <a:pt x="661" y="267"/>
                  </a:lnTo>
                  <a:lnTo>
                    <a:pt x="660" y="269"/>
                  </a:lnTo>
                  <a:lnTo>
                    <a:pt x="659" y="272"/>
                  </a:lnTo>
                  <a:lnTo>
                    <a:pt x="657" y="275"/>
                  </a:lnTo>
                  <a:lnTo>
                    <a:pt x="655" y="278"/>
                  </a:lnTo>
                  <a:lnTo>
                    <a:pt x="651" y="281"/>
                  </a:lnTo>
                  <a:lnTo>
                    <a:pt x="647" y="282"/>
                  </a:lnTo>
                  <a:lnTo>
                    <a:pt x="409" y="345"/>
                  </a:lnTo>
                  <a:lnTo>
                    <a:pt x="0" y="68"/>
                  </a:lnTo>
                </a:path>
              </a:pathLst>
            </a:custGeom>
            <a:solidFill>
              <a:srgbClr val="CCCCCC"/>
            </a:solidFill>
            <a:ln w="9525">
              <a:noFill/>
            </a:ln>
          </p:spPr>
          <p:txBody>
            <a:bodyPr/>
            <a:lstStyle/>
            <a:p>
              <a:endParaRPr lang="zh-CN" altLang="en-US"/>
            </a:p>
          </p:txBody>
        </p:sp>
        <p:grpSp>
          <p:nvGrpSpPr>
            <p:cNvPr id="64544" name="组合 233504"/>
            <p:cNvGrpSpPr/>
            <p:nvPr/>
          </p:nvGrpSpPr>
          <p:grpSpPr>
            <a:xfrm>
              <a:off x="732" y="1387"/>
              <a:ext cx="175" cy="180"/>
              <a:chOff x="732" y="1387"/>
              <a:chExt cx="175" cy="180"/>
            </a:xfrm>
          </p:grpSpPr>
          <p:sp>
            <p:nvSpPr>
              <p:cNvPr id="64545" name="任意多边形 233505"/>
              <p:cNvSpPr/>
              <p:nvPr/>
            </p:nvSpPr>
            <p:spPr>
              <a:xfrm>
                <a:off x="732" y="1490"/>
                <a:ext cx="175" cy="77"/>
              </a:xfrm>
              <a:custGeom>
                <a:avLst/>
                <a:gdLst/>
                <a:ahLst/>
                <a:cxnLst/>
                <a:rect l="0" t="0" r="0" b="0"/>
                <a:pathLst>
                  <a:path w="175" h="77">
                    <a:moveTo>
                      <a:pt x="87" y="76"/>
                    </a:moveTo>
                    <a:lnTo>
                      <a:pt x="104" y="75"/>
                    </a:lnTo>
                    <a:lnTo>
                      <a:pt x="120" y="73"/>
                    </a:lnTo>
                    <a:lnTo>
                      <a:pt x="135" y="69"/>
                    </a:lnTo>
                    <a:lnTo>
                      <a:pt x="148" y="65"/>
                    </a:lnTo>
                    <a:lnTo>
                      <a:pt x="159" y="59"/>
                    </a:lnTo>
                    <a:lnTo>
                      <a:pt x="167" y="53"/>
                    </a:lnTo>
                    <a:lnTo>
                      <a:pt x="172" y="45"/>
                    </a:lnTo>
                    <a:lnTo>
                      <a:pt x="174" y="38"/>
                    </a:lnTo>
                    <a:lnTo>
                      <a:pt x="172" y="30"/>
                    </a:lnTo>
                    <a:lnTo>
                      <a:pt x="167" y="23"/>
                    </a:lnTo>
                    <a:lnTo>
                      <a:pt x="159" y="17"/>
                    </a:lnTo>
                    <a:lnTo>
                      <a:pt x="148" y="11"/>
                    </a:lnTo>
                    <a:lnTo>
                      <a:pt x="135" y="6"/>
                    </a:lnTo>
                    <a:lnTo>
                      <a:pt x="120" y="3"/>
                    </a:lnTo>
                    <a:lnTo>
                      <a:pt x="104" y="1"/>
                    </a:lnTo>
                    <a:lnTo>
                      <a:pt x="87" y="0"/>
                    </a:lnTo>
                    <a:lnTo>
                      <a:pt x="69" y="1"/>
                    </a:lnTo>
                    <a:lnTo>
                      <a:pt x="53" y="3"/>
                    </a:lnTo>
                    <a:lnTo>
                      <a:pt x="38" y="6"/>
                    </a:lnTo>
                    <a:lnTo>
                      <a:pt x="25" y="11"/>
                    </a:lnTo>
                    <a:lnTo>
                      <a:pt x="14" y="17"/>
                    </a:lnTo>
                    <a:lnTo>
                      <a:pt x="6" y="23"/>
                    </a:lnTo>
                    <a:lnTo>
                      <a:pt x="1" y="30"/>
                    </a:lnTo>
                    <a:lnTo>
                      <a:pt x="0" y="38"/>
                    </a:lnTo>
                    <a:lnTo>
                      <a:pt x="1" y="45"/>
                    </a:lnTo>
                    <a:lnTo>
                      <a:pt x="6" y="53"/>
                    </a:lnTo>
                    <a:lnTo>
                      <a:pt x="14" y="59"/>
                    </a:lnTo>
                    <a:lnTo>
                      <a:pt x="25" y="65"/>
                    </a:lnTo>
                    <a:lnTo>
                      <a:pt x="38" y="69"/>
                    </a:lnTo>
                    <a:lnTo>
                      <a:pt x="53" y="73"/>
                    </a:lnTo>
                    <a:lnTo>
                      <a:pt x="69" y="75"/>
                    </a:lnTo>
                    <a:lnTo>
                      <a:pt x="87" y="76"/>
                    </a:lnTo>
                  </a:path>
                </a:pathLst>
              </a:custGeom>
              <a:solidFill>
                <a:srgbClr val="FFCC66"/>
              </a:solidFill>
              <a:ln w="9525">
                <a:noFill/>
              </a:ln>
            </p:spPr>
            <p:txBody>
              <a:bodyPr/>
              <a:lstStyle/>
              <a:p>
                <a:endParaRPr lang="zh-CN" altLang="en-US"/>
              </a:p>
            </p:txBody>
          </p:sp>
          <p:sp>
            <p:nvSpPr>
              <p:cNvPr id="64546" name="任意多边形 233506"/>
              <p:cNvSpPr/>
              <p:nvPr/>
            </p:nvSpPr>
            <p:spPr>
              <a:xfrm>
                <a:off x="732" y="1425"/>
                <a:ext cx="174" cy="105"/>
              </a:xfrm>
              <a:custGeom>
                <a:avLst/>
                <a:gdLst/>
                <a:ahLst/>
                <a:cxnLst/>
                <a:rect l="0" t="0" r="0" b="0"/>
                <a:pathLst>
                  <a:path w="174" h="105">
                    <a:moveTo>
                      <a:pt x="173" y="104"/>
                    </a:moveTo>
                    <a:lnTo>
                      <a:pt x="173" y="0"/>
                    </a:lnTo>
                    <a:lnTo>
                      <a:pt x="0" y="0"/>
                    </a:lnTo>
                    <a:lnTo>
                      <a:pt x="0" y="104"/>
                    </a:lnTo>
                    <a:lnTo>
                      <a:pt x="173" y="104"/>
                    </a:lnTo>
                  </a:path>
                </a:pathLst>
              </a:custGeom>
              <a:solidFill>
                <a:srgbClr val="FFCC66"/>
              </a:solidFill>
              <a:ln w="9525">
                <a:noFill/>
              </a:ln>
            </p:spPr>
            <p:txBody>
              <a:bodyPr/>
              <a:lstStyle/>
              <a:p>
                <a:endParaRPr lang="zh-CN" altLang="en-US"/>
              </a:p>
            </p:txBody>
          </p:sp>
          <p:sp>
            <p:nvSpPr>
              <p:cNvPr id="64547" name="任意多边形 233507"/>
              <p:cNvSpPr/>
              <p:nvPr/>
            </p:nvSpPr>
            <p:spPr>
              <a:xfrm>
                <a:off x="732" y="1387"/>
                <a:ext cx="175" cy="77"/>
              </a:xfrm>
              <a:custGeom>
                <a:avLst/>
                <a:gdLst/>
                <a:ahLst/>
                <a:cxnLst/>
                <a:rect l="0" t="0" r="0" b="0"/>
                <a:pathLst>
                  <a:path w="175" h="77">
                    <a:moveTo>
                      <a:pt x="87" y="76"/>
                    </a:moveTo>
                    <a:lnTo>
                      <a:pt x="104" y="75"/>
                    </a:lnTo>
                    <a:lnTo>
                      <a:pt x="120" y="73"/>
                    </a:lnTo>
                    <a:lnTo>
                      <a:pt x="135" y="69"/>
                    </a:lnTo>
                    <a:lnTo>
                      <a:pt x="148" y="65"/>
                    </a:lnTo>
                    <a:lnTo>
                      <a:pt x="159" y="59"/>
                    </a:lnTo>
                    <a:lnTo>
                      <a:pt x="167" y="53"/>
                    </a:lnTo>
                    <a:lnTo>
                      <a:pt x="172" y="46"/>
                    </a:lnTo>
                    <a:lnTo>
                      <a:pt x="174" y="38"/>
                    </a:lnTo>
                    <a:lnTo>
                      <a:pt x="172" y="30"/>
                    </a:lnTo>
                    <a:lnTo>
                      <a:pt x="167" y="23"/>
                    </a:lnTo>
                    <a:lnTo>
                      <a:pt x="159" y="17"/>
                    </a:lnTo>
                    <a:lnTo>
                      <a:pt x="148" y="11"/>
                    </a:lnTo>
                    <a:lnTo>
                      <a:pt x="135" y="6"/>
                    </a:lnTo>
                    <a:lnTo>
                      <a:pt x="120" y="3"/>
                    </a:lnTo>
                    <a:lnTo>
                      <a:pt x="104" y="1"/>
                    </a:lnTo>
                    <a:lnTo>
                      <a:pt x="87" y="0"/>
                    </a:lnTo>
                    <a:lnTo>
                      <a:pt x="69" y="1"/>
                    </a:lnTo>
                    <a:lnTo>
                      <a:pt x="53" y="3"/>
                    </a:lnTo>
                    <a:lnTo>
                      <a:pt x="38" y="6"/>
                    </a:lnTo>
                    <a:lnTo>
                      <a:pt x="25" y="11"/>
                    </a:lnTo>
                    <a:lnTo>
                      <a:pt x="14" y="17"/>
                    </a:lnTo>
                    <a:lnTo>
                      <a:pt x="6" y="23"/>
                    </a:lnTo>
                    <a:lnTo>
                      <a:pt x="1" y="30"/>
                    </a:lnTo>
                    <a:lnTo>
                      <a:pt x="0" y="38"/>
                    </a:lnTo>
                    <a:lnTo>
                      <a:pt x="1" y="46"/>
                    </a:lnTo>
                    <a:lnTo>
                      <a:pt x="6" y="53"/>
                    </a:lnTo>
                    <a:lnTo>
                      <a:pt x="14" y="59"/>
                    </a:lnTo>
                    <a:lnTo>
                      <a:pt x="25" y="65"/>
                    </a:lnTo>
                    <a:lnTo>
                      <a:pt x="38" y="69"/>
                    </a:lnTo>
                    <a:lnTo>
                      <a:pt x="53" y="73"/>
                    </a:lnTo>
                    <a:lnTo>
                      <a:pt x="69" y="75"/>
                    </a:lnTo>
                    <a:lnTo>
                      <a:pt x="87" y="76"/>
                    </a:lnTo>
                  </a:path>
                </a:pathLst>
              </a:custGeom>
              <a:solidFill>
                <a:srgbClr val="CC9900"/>
              </a:solidFill>
              <a:ln w="9525">
                <a:noFill/>
              </a:ln>
            </p:spPr>
            <p:txBody>
              <a:bodyPr/>
              <a:lstStyle/>
              <a:p>
                <a:endParaRPr lang="zh-CN" altLang="en-US"/>
              </a:p>
            </p:txBody>
          </p:sp>
        </p:grpSp>
        <p:grpSp>
          <p:nvGrpSpPr>
            <p:cNvPr id="64548" name="组合 233508"/>
            <p:cNvGrpSpPr/>
            <p:nvPr/>
          </p:nvGrpSpPr>
          <p:grpSpPr>
            <a:xfrm>
              <a:off x="670" y="1597"/>
              <a:ext cx="497" cy="309"/>
              <a:chOff x="670" y="1597"/>
              <a:chExt cx="497" cy="309"/>
            </a:xfrm>
          </p:grpSpPr>
          <p:sp>
            <p:nvSpPr>
              <p:cNvPr id="64549" name="任意多边形 233509"/>
              <p:cNvSpPr/>
              <p:nvPr/>
            </p:nvSpPr>
            <p:spPr>
              <a:xfrm>
                <a:off x="670" y="1624"/>
                <a:ext cx="428" cy="282"/>
              </a:xfrm>
              <a:custGeom>
                <a:avLst/>
                <a:gdLst/>
                <a:ahLst/>
                <a:cxnLst/>
                <a:rect l="0" t="0" r="0" b="0"/>
                <a:pathLst>
                  <a:path w="428" h="282">
                    <a:moveTo>
                      <a:pt x="396" y="276"/>
                    </a:moveTo>
                    <a:lnTo>
                      <a:pt x="402" y="279"/>
                    </a:lnTo>
                    <a:lnTo>
                      <a:pt x="408" y="281"/>
                    </a:lnTo>
                    <a:lnTo>
                      <a:pt x="413" y="281"/>
                    </a:lnTo>
                    <a:lnTo>
                      <a:pt x="417" y="280"/>
                    </a:lnTo>
                    <a:lnTo>
                      <a:pt x="421" y="278"/>
                    </a:lnTo>
                    <a:lnTo>
                      <a:pt x="424" y="274"/>
                    </a:lnTo>
                    <a:lnTo>
                      <a:pt x="426" y="269"/>
                    </a:lnTo>
                    <a:lnTo>
                      <a:pt x="427" y="263"/>
                    </a:lnTo>
                    <a:lnTo>
                      <a:pt x="426" y="257"/>
                    </a:lnTo>
                    <a:lnTo>
                      <a:pt x="424" y="250"/>
                    </a:lnTo>
                    <a:lnTo>
                      <a:pt x="421" y="243"/>
                    </a:lnTo>
                    <a:lnTo>
                      <a:pt x="417" y="237"/>
                    </a:lnTo>
                    <a:lnTo>
                      <a:pt x="413" y="230"/>
                    </a:lnTo>
                    <a:lnTo>
                      <a:pt x="408" y="224"/>
                    </a:lnTo>
                    <a:lnTo>
                      <a:pt x="402" y="219"/>
                    </a:lnTo>
                    <a:lnTo>
                      <a:pt x="396" y="215"/>
                    </a:lnTo>
                    <a:lnTo>
                      <a:pt x="30" y="4"/>
                    </a:lnTo>
                    <a:lnTo>
                      <a:pt x="24" y="1"/>
                    </a:lnTo>
                    <a:lnTo>
                      <a:pt x="18" y="0"/>
                    </a:lnTo>
                    <a:lnTo>
                      <a:pt x="13" y="0"/>
                    </a:lnTo>
                    <a:lnTo>
                      <a:pt x="9" y="1"/>
                    </a:lnTo>
                    <a:lnTo>
                      <a:pt x="5" y="3"/>
                    </a:lnTo>
                    <a:lnTo>
                      <a:pt x="2" y="7"/>
                    </a:lnTo>
                    <a:lnTo>
                      <a:pt x="0" y="11"/>
                    </a:lnTo>
                    <a:lnTo>
                      <a:pt x="0" y="17"/>
                    </a:lnTo>
                    <a:lnTo>
                      <a:pt x="0" y="24"/>
                    </a:lnTo>
                    <a:lnTo>
                      <a:pt x="2" y="30"/>
                    </a:lnTo>
                    <a:lnTo>
                      <a:pt x="5" y="37"/>
                    </a:lnTo>
                    <a:lnTo>
                      <a:pt x="9" y="44"/>
                    </a:lnTo>
                    <a:lnTo>
                      <a:pt x="13" y="50"/>
                    </a:lnTo>
                    <a:lnTo>
                      <a:pt x="18" y="56"/>
                    </a:lnTo>
                    <a:lnTo>
                      <a:pt x="24" y="61"/>
                    </a:lnTo>
                    <a:lnTo>
                      <a:pt x="30" y="65"/>
                    </a:lnTo>
                    <a:lnTo>
                      <a:pt x="396" y="276"/>
                    </a:lnTo>
                  </a:path>
                </a:pathLst>
              </a:custGeom>
              <a:solidFill>
                <a:srgbClr val="CBCBCB"/>
              </a:solidFill>
              <a:ln w="9525">
                <a:noFill/>
              </a:ln>
            </p:spPr>
            <p:txBody>
              <a:bodyPr/>
              <a:lstStyle/>
              <a:p>
                <a:endParaRPr lang="zh-CN" altLang="en-US"/>
              </a:p>
            </p:txBody>
          </p:sp>
          <p:sp>
            <p:nvSpPr>
              <p:cNvPr id="64550" name="任意多边形 233510"/>
              <p:cNvSpPr/>
              <p:nvPr/>
            </p:nvSpPr>
            <p:spPr>
              <a:xfrm>
                <a:off x="677" y="1630"/>
                <a:ext cx="414" cy="270"/>
              </a:xfrm>
              <a:custGeom>
                <a:avLst/>
                <a:gdLst/>
                <a:ahLst/>
                <a:cxnLst/>
                <a:rect l="0" t="0" r="0" b="0"/>
                <a:pathLst>
                  <a:path w="414" h="270">
                    <a:moveTo>
                      <a:pt x="387" y="265"/>
                    </a:moveTo>
                    <a:lnTo>
                      <a:pt x="392" y="268"/>
                    </a:lnTo>
                    <a:lnTo>
                      <a:pt x="397" y="269"/>
                    </a:lnTo>
                    <a:lnTo>
                      <a:pt x="401" y="269"/>
                    </a:lnTo>
                    <a:lnTo>
                      <a:pt x="405" y="268"/>
                    </a:lnTo>
                    <a:lnTo>
                      <a:pt x="409" y="266"/>
                    </a:lnTo>
                    <a:lnTo>
                      <a:pt x="411" y="263"/>
                    </a:lnTo>
                    <a:lnTo>
                      <a:pt x="413" y="259"/>
                    </a:lnTo>
                    <a:lnTo>
                      <a:pt x="413" y="254"/>
                    </a:lnTo>
                    <a:lnTo>
                      <a:pt x="413" y="248"/>
                    </a:lnTo>
                    <a:lnTo>
                      <a:pt x="411" y="242"/>
                    </a:lnTo>
                    <a:lnTo>
                      <a:pt x="409" y="236"/>
                    </a:lnTo>
                    <a:lnTo>
                      <a:pt x="405" y="231"/>
                    </a:lnTo>
                    <a:lnTo>
                      <a:pt x="401" y="225"/>
                    </a:lnTo>
                    <a:lnTo>
                      <a:pt x="397" y="220"/>
                    </a:lnTo>
                    <a:lnTo>
                      <a:pt x="392" y="216"/>
                    </a:lnTo>
                    <a:lnTo>
                      <a:pt x="387" y="212"/>
                    </a:lnTo>
                    <a:lnTo>
                      <a:pt x="27" y="4"/>
                    </a:lnTo>
                    <a:lnTo>
                      <a:pt x="21" y="2"/>
                    </a:lnTo>
                    <a:lnTo>
                      <a:pt x="16" y="0"/>
                    </a:lnTo>
                    <a:lnTo>
                      <a:pt x="12" y="0"/>
                    </a:lnTo>
                    <a:lnTo>
                      <a:pt x="8" y="1"/>
                    </a:lnTo>
                    <a:lnTo>
                      <a:pt x="5" y="3"/>
                    </a:lnTo>
                    <a:lnTo>
                      <a:pt x="2" y="6"/>
                    </a:lnTo>
                    <a:lnTo>
                      <a:pt x="1" y="10"/>
                    </a:lnTo>
                    <a:lnTo>
                      <a:pt x="0" y="15"/>
                    </a:lnTo>
                    <a:lnTo>
                      <a:pt x="1" y="21"/>
                    </a:lnTo>
                    <a:lnTo>
                      <a:pt x="2" y="27"/>
                    </a:lnTo>
                    <a:lnTo>
                      <a:pt x="5" y="33"/>
                    </a:lnTo>
                    <a:lnTo>
                      <a:pt x="8" y="39"/>
                    </a:lnTo>
                    <a:lnTo>
                      <a:pt x="12" y="44"/>
                    </a:lnTo>
                    <a:lnTo>
                      <a:pt x="16" y="49"/>
                    </a:lnTo>
                    <a:lnTo>
                      <a:pt x="21" y="54"/>
                    </a:lnTo>
                    <a:lnTo>
                      <a:pt x="27" y="57"/>
                    </a:lnTo>
                    <a:lnTo>
                      <a:pt x="387" y="265"/>
                    </a:lnTo>
                  </a:path>
                </a:pathLst>
              </a:custGeom>
              <a:solidFill>
                <a:srgbClr val="868686"/>
              </a:solidFill>
              <a:ln w="9525">
                <a:noFill/>
              </a:ln>
            </p:spPr>
            <p:txBody>
              <a:bodyPr/>
              <a:lstStyle/>
              <a:p>
                <a:endParaRPr lang="zh-CN" altLang="en-US"/>
              </a:p>
            </p:txBody>
          </p:sp>
          <p:sp>
            <p:nvSpPr>
              <p:cNvPr id="64551" name="任意多边形 233511"/>
              <p:cNvSpPr/>
              <p:nvPr/>
            </p:nvSpPr>
            <p:spPr>
              <a:xfrm>
                <a:off x="678" y="1632"/>
                <a:ext cx="53" cy="61"/>
              </a:xfrm>
              <a:custGeom>
                <a:avLst/>
                <a:gdLst/>
                <a:ahLst/>
                <a:cxnLst/>
                <a:rect l="0" t="0" r="0" b="0"/>
                <a:pathLst>
                  <a:path w="53" h="61">
                    <a:moveTo>
                      <a:pt x="26" y="56"/>
                    </a:moveTo>
                    <a:lnTo>
                      <a:pt x="32" y="58"/>
                    </a:lnTo>
                    <a:lnTo>
                      <a:pt x="36" y="60"/>
                    </a:lnTo>
                    <a:lnTo>
                      <a:pt x="41" y="60"/>
                    </a:lnTo>
                    <a:lnTo>
                      <a:pt x="45" y="59"/>
                    </a:lnTo>
                    <a:lnTo>
                      <a:pt x="48" y="57"/>
                    </a:lnTo>
                    <a:lnTo>
                      <a:pt x="50" y="54"/>
                    </a:lnTo>
                    <a:lnTo>
                      <a:pt x="52" y="50"/>
                    </a:lnTo>
                    <a:lnTo>
                      <a:pt x="52" y="45"/>
                    </a:lnTo>
                    <a:lnTo>
                      <a:pt x="52" y="39"/>
                    </a:lnTo>
                    <a:lnTo>
                      <a:pt x="50" y="34"/>
                    </a:lnTo>
                    <a:lnTo>
                      <a:pt x="48" y="28"/>
                    </a:lnTo>
                    <a:lnTo>
                      <a:pt x="45" y="22"/>
                    </a:lnTo>
                    <a:lnTo>
                      <a:pt x="41" y="17"/>
                    </a:lnTo>
                    <a:lnTo>
                      <a:pt x="36" y="12"/>
                    </a:lnTo>
                    <a:lnTo>
                      <a:pt x="32" y="7"/>
                    </a:lnTo>
                    <a:lnTo>
                      <a:pt x="26" y="4"/>
                    </a:lnTo>
                    <a:lnTo>
                      <a:pt x="21" y="1"/>
                    </a:lnTo>
                    <a:lnTo>
                      <a:pt x="16" y="0"/>
                    </a:lnTo>
                    <a:lnTo>
                      <a:pt x="12" y="0"/>
                    </a:lnTo>
                    <a:lnTo>
                      <a:pt x="8" y="1"/>
                    </a:lnTo>
                    <a:lnTo>
                      <a:pt x="5" y="3"/>
                    </a:lnTo>
                    <a:lnTo>
                      <a:pt x="2" y="6"/>
                    </a:lnTo>
                    <a:lnTo>
                      <a:pt x="1" y="10"/>
                    </a:lnTo>
                    <a:lnTo>
                      <a:pt x="0" y="15"/>
                    </a:lnTo>
                    <a:lnTo>
                      <a:pt x="1" y="20"/>
                    </a:lnTo>
                    <a:lnTo>
                      <a:pt x="2" y="26"/>
                    </a:lnTo>
                    <a:lnTo>
                      <a:pt x="5" y="32"/>
                    </a:lnTo>
                    <a:lnTo>
                      <a:pt x="8" y="38"/>
                    </a:lnTo>
                    <a:lnTo>
                      <a:pt x="12" y="43"/>
                    </a:lnTo>
                    <a:lnTo>
                      <a:pt x="16" y="48"/>
                    </a:lnTo>
                    <a:lnTo>
                      <a:pt x="21" y="52"/>
                    </a:lnTo>
                    <a:lnTo>
                      <a:pt x="26" y="56"/>
                    </a:lnTo>
                  </a:path>
                </a:pathLst>
              </a:custGeom>
              <a:solidFill>
                <a:schemeClr val="bg2"/>
              </a:solidFill>
              <a:ln w="9525">
                <a:noFill/>
              </a:ln>
            </p:spPr>
            <p:txBody>
              <a:bodyPr/>
              <a:lstStyle/>
              <a:p>
                <a:endParaRPr lang="zh-CN" altLang="en-US"/>
              </a:p>
            </p:txBody>
          </p:sp>
          <p:sp>
            <p:nvSpPr>
              <p:cNvPr id="64552" name="任意多边形 233512"/>
              <p:cNvSpPr/>
              <p:nvPr/>
            </p:nvSpPr>
            <p:spPr>
              <a:xfrm>
                <a:off x="738" y="1667"/>
                <a:ext cx="53" cy="60"/>
              </a:xfrm>
              <a:custGeom>
                <a:avLst/>
                <a:gdLst/>
                <a:ahLst/>
                <a:cxnLst/>
                <a:rect l="0" t="0" r="0" b="0"/>
                <a:pathLst>
                  <a:path w="53" h="60">
                    <a:moveTo>
                      <a:pt x="26" y="55"/>
                    </a:moveTo>
                    <a:lnTo>
                      <a:pt x="31" y="58"/>
                    </a:lnTo>
                    <a:lnTo>
                      <a:pt x="36" y="59"/>
                    </a:lnTo>
                    <a:lnTo>
                      <a:pt x="41" y="59"/>
                    </a:lnTo>
                    <a:lnTo>
                      <a:pt x="44" y="58"/>
                    </a:lnTo>
                    <a:lnTo>
                      <a:pt x="48" y="56"/>
                    </a:lnTo>
                    <a:lnTo>
                      <a:pt x="50" y="53"/>
                    </a:lnTo>
                    <a:lnTo>
                      <a:pt x="51" y="49"/>
                    </a:lnTo>
                    <a:lnTo>
                      <a:pt x="52" y="44"/>
                    </a:lnTo>
                    <a:lnTo>
                      <a:pt x="51" y="39"/>
                    </a:lnTo>
                    <a:lnTo>
                      <a:pt x="50" y="33"/>
                    </a:lnTo>
                    <a:lnTo>
                      <a:pt x="48" y="27"/>
                    </a:lnTo>
                    <a:lnTo>
                      <a:pt x="44" y="22"/>
                    </a:lnTo>
                    <a:lnTo>
                      <a:pt x="41" y="16"/>
                    </a:lnTo>
                    <a:lnTo>
                      <a:pt x="36" y="11"/>
                    </a:lnTo>
                    <a:lnTo>
                      <a:pt x="31" y="7"/>
                    </a:lnTo>
                    <a:lnTo>
                      <a:pt x="26" y="3"/>
                    </a:lnTo>
                    <a:lnTo>
                      <a:pt x="21" y="1"/>
                    </a:lnTo>
                    <a:lnTo>
                      <a:pt x="16" y="0"/>
                    </a:lnTo>
                    <a:lnTo>
                      <a:pt x="12" y="0"/>
                    </a:lnTo>
                    <a:lnTo>
                      <a:pt x="8" y="0"/>
                    </a:lnTo>
                    <a:lnTo>
                      <a:pt x="5" y="2"/>
                    </a:lnTo>
                    <a:lnTo>
                      <a:pt x="2" y="5"/>
                    </a:lnTo>
                    <a:lnTo>
                      <a:pt x="1" y="9"/>
                    </a:lnTo>
                    <a:lnTo>
                      <a:pt x="0" y="14"/>
                    </a:lnTo>
                    <a:lnTo>
                      <a:pt x="1" y="20"/>
                    </a:lnTo>
                    <a:lnTo>
                      <a:pt x="2" y="26"/>
                    </a:lnTo>
                    <a:lnTo>
                      <a:pt x="5" y="31"/>
                    </a:lnTo>
                    <a:lnTo>
                      <a:pt x="8" y="37"/>
                    </a:lnTo>
                    <a:lnTo>
                      <a:pt x="12" y="42"/>
                    </a:lnTo>
                    <a:lnTo>
                      <a:pt x="16" y="47"/>
                    </a:lnTo>
                    <a:lnTo>
                      <a:pt x="21" y="52"/>
                    </a:lnTo>
                    <a:lnTo>
                      <a:pt x="26" y="55"/>
                    </a:lnTo>
                  </a:path>
                </a:pathLst>
              </a:custGeom>
              <a:solidFill>
                <a:schemeClr val="bg2"/>
              </a:solidFill>
              <a:ln w="9525">
                <a:noFill/>
              </a:ln>
            </p:spPr>
            <p:txBody>
              <a:bodyPr/>
              <a:lstStyle/>
              <a:p>
                <a:endParaRPr lang="zh-CN" altLang="en-US"/>
              </a:p>
            </p:txBody>
          </p:sp>
          <p:sp>
            <p:nvSpPr>
              <p:cNvPr id="64553" name="任意多边形 233513"/>
              <p:cNvSpPr/>
              <p:nvPr/>
            </p:nvSpPr>
            <p:spPr>
              <a:xfrm>
                <a:off x="798" y="1701"/>
                <a:ext cx="53" cy="61"/>
              </a:xfrm>
              <a:custGeom>
                <a:avLst/>
                <a:gdLst/>
                <a:ahLst/>
                <a:cxnLst/>
                <a:rect l="0" t="0" r="0" b="0"/>
                <a:pathLst>
                  <a:path w="53" h="61">
                    <a:moveTo>
                      <a:pt x="26" y="56"/>
                    </a:moveTo>
                    <a:lnTo>
                      <a:pt x="31" y="58"/>
                    </a:lnTo>
                    <a:lnTo>
                      <a:pt x="36" y="60"/>
                    </a:lnTo>
                    <a:lnTo>
                      <a:pt x="40" y="60"/>
                    </a:lnTo>
                    <a:lnTo>
                      <a:pt x="44" y="59"/>
                    </a:lnTo>
                    <a:lnTo>
                      <a:pt x="47" y="57"/>
                    </a:lnTo>
                    <a:lnTo>
                      <a:pt x="50" y="54"/>
                    </a:lnTo>
                    <a:lnTo>
                      <a:pt x="51" y="50"/>
                    </a:lnTo>
                    <a:lnTo>
                      <a:pt x="52" y="45"/>
                    </a:lnTo>
                    <a:lnTo>
                      <a:pt x="51" y="39"/>
                    </a:lnTo>
                    <a:lnTo>
                      <a:pt x="50" y="34"/>
                    </a:lnTo>
                    <a:lnTo>
                      <a:pt x="47" y="28"/>
                    </a:lnTo>
                    <a:lnTo>
                      <a:pt x="44" y="22"/>
                    </a:lnTo>
                    <a:lnTo>
                      <a:pt x="40" y="17"/>
                    </a:lnTo>
                    <a:lnTo>
                      <a:pt x="36" y="12"/>
                    </a:lnTo>
                    <a:lnTo>
                      <a:pt x="31" y="7"/>
                    </a:lnTo>
                    <a:lnTo>
                      <a:pt x="26" y="4"/>
                    </a:lnTo>
                    <a:lnTo>
                      <a:pt x="21" y="1"/>
                    </a:lnTo>
                    <a:lnTo>
                      <a:pt x="16" y="0"/>
                    </a:lnTo>
                    <a:lnTo>
                      <a:pt x="11" y="0"/>
                    </a:lnTo>
                    <a:lnTo>
                      <a:pt x="7" y="1"/>
                    </a:lnTo>
                    <a:lnTo>
                      <a:pt x="4" y="3"/>
                    </a:lnTo>
                    <a:lnTo>
                      <a:pt x="2" y="6"/>
                    </a:lnTo>
                    <a:lnTo>
                      <a:pt x="0" y="10"/>
                    </a:lnTo>
                    <a:lnTo>
                      <a:pt x="0" y="15"/>
                    </a:lnTo>
                    <a:lnTo>
                      <a:pt x="0" y="20"/>
                    </a:lnTo>
                    <a:lnTo>
                      <a:pt x="2" y="26"/>
                    </a:lnTo>
                    <a:lnTo>
                      <a:pt x="4" y="32"/>
                    </a:lnTo>
                    <a:lnTo>
                      <a:pt x="7" y="38"/>
                    </a:lnTo>
                    <a:lnTo>
                      <a:pt x="11" y="43"/>
                    </a:lnTo>
                    <a:lnTo>
                      <a:pt x="16" y="48"/>
                    </a:lnTo>
                    <a:lnTo>
                      <a:pt x="21" y="52"/>
                    </a:lnTo>
                    <a:lnTo>
                      <a:pt x="26" y="56"/>
                    </a:lnTo>
                  </a:path>
                </a:pathLst>
              </a:custGeom>
              <a:solidFill>
                <a:schemeClr val="bg2"/>
              </a:solidFill>
              <a:ln w="9525">
                <a:noFill/>
              </a:ln>
            </p:spPr>
            <p:txBody>
              <a:bodyPr/>
              <a:lstStyle/>
              <a:p>
                <a:endParaRPr lang="zh-CN" altLang="en-US"/>
              </a:p>
            </p:txBody>
          </p:sp>
          <p:sp>
            <p:nvSpPr>
              <p:cNvPr id="64554" name="任意多边形 233514"/>
              <p:cNvSpPr/>
              <p:nvPr/>
            </p:nvSpPr>
            <p:spPr>
              <a:xfrm>
                <a:off x="858" y="1735"/>
                <a:ext cx="53" cy="61"/>
              </a:xfrm>
              <a:custGeom>
                <a:avLst/>
                <a:gdLst/>
                <a:ahLst/>
                <a:cxnLst/>
                <a:rect l="0" t="0" r="0" b="0"/>
                <a:pathLst>
                  <a:path w="53" h="61">
                    <a:moveTo>
                      <a:pt x="26" y="56"/>
                    </a:moveTo>
                    <a:lnTo>
                      <a:pt x="31" y="59"/>
                    </a:lnTo>
                    <a:lnTo>
                      <a:pt x="36" y="60"/>
                    </a:lnTo>
                    <a:lnTo>
                      <a:pt x="40" y="60"/>
                    </a:lnTo>
                    <a:lnTo>
                      <a:pt x="44" y="59"/>
                    </a:lnTo>
                    <a:lnTo>
                      <a:pt x="47" y="57"/>
                    </a:lnTo>
                    <a:lnTo>
                      <a:pt x="49" y="54"/>
                    </a:lnTo>
                    <a:lnTo>
                      <a:pt x="51" y="50"/>
                    </a:lnTo>
                    <a:lnTo>
                      <a:pt x="52" y="45"/>
                    </a:lnTo>
                    <a:lnTo>
                      <a:pt x="51" y="40"/>
                    </a:lnTo>
                    <a:lnTo>
                      <a:pt x="49" y="34"/>
                    </a:lnTo>
                    <a:lnTo>
                      <a:pt x="47" y="28"/>
                    </a:lnTo>
                    <a:lnTo>
                      <a:pt x="44" y="23"/>
                    </a:lnTo>
                    <a:lnTo>
                      <a:pt x="40" y="17"/>
                    </a:lnTo>
                    <a:lnTo>
                      <a:pt x="36" y="12"/>
                    </a:lnTo>
                    <a:lnTo>
                      <a:pt x="31" y="8"/>
                    </a:lnTo>
                    <a:lnTo>
                      <a:pt x="26" y="4"/>
                    </a:lnTo>
                    <a:lnTo>
                      <a:pt x="20" y="2"/>
                    </a:lnTo>
                    <a:lnTo>
                      <a:pt x="15" y="1"/>
                    </a:lnTo>
                    <a:lnTo>
                      <a:pt x="11" y="0"/>
                    </a:lnTo>
                    <a:lnTo>
                      <a:pt x="7" y="1"/>
                    </a:lnTo>
                    <a:lnTo>
                      <a:pt x="4" y="3"/>
                    </a:lnTo>
                    <a:lnTo>
                      <a:pt x="2" y="6"/>
                    </a:lnTo>
                    <a:lnTo>
                      <a:pt x="0" y="10"/>
                    </a:lnTo>
                    <a:lnTo>
                      <a:pt x="0" y="15"/>
                    </a:lnTo>
                    <a:lnTo>
                      <a:pt x="0" y="21"/>
                    </a:lnTo>
                    <a:lnTo>
                      <a:pt x="2" y="27"/>
                    </a:lnTo>
                    <a:lnTo>
                      <a:pt x="4" y="32"/>
                    </a:lnTo>
                    <a:lnTo>
                      <a:pt x="7" y="38"/>
                    </a:lnTo>
                    <a:lnTo>
                      <a:pt x="11" y="43"/>
                    </a:lnTo>
                    <a:lnTo>
                      <a:pt x="15" y="48"/>
                    </a:lnTo>
                    <a:lnTo>
                      <a:pt x="20" y="53"/>
                    </a:lnTo>
                    <a:lnTo>
                      <a:pt x="26" y="56"/>
                    </a:lnTo>
                  </a:path>
                </a:pathLst>
              </a:custGeom>
              <a:solidFill>
                <a:schemeClr val="bg2"/>
              </a:solidFill>
              <a:ln w="9525">
                <a:noFill/>
              </a:ln>
            </p:spPr>
            <p:txBody>
              <a:bodyPr/>
              <a:lstStyle/>
              <a:p>
                <a:endParaRPr lang="zh-CN" altLang="en-US"/>
              </a:p>
            </p:txBody>
          </p:sp>
          <p:sp>
            <p:nvSpPr>
              <p:cNvPr id="64555" name="任意多边形 233515"/>
              <p:cNvSpPr/>
              <p:nvPr/>
            </p:nvSpPr>
            <p:spPr>
              <a:xfrm>
                <a:off x="917" y="1770"/>
                <a:ext cx="53" cy="61"/>
              </a:xfrm>
              <a:custGeom>
                <a:avLst/>
                <a:gdLst/>
                <a:ahLst/>
                <a:cxnLst/>
                <a:rect l="0" t="0" r="0" b="0"/>
                <a:pathLst>
                  <a:path w="53" h="61">
                    <a:moveTo>
                      <a:pt x="26" y="56"/>
                    </a:moveTo>
                    <a:lnTo>
                      <a:pt x="32" y="58"/>
                    </a:lnTo>
                    <a:lnTo>
                      <a:pt x="37" y="60"/>
                    </a:lnTo>
                    <a:lnTo>
                      <a:pt x="41" y="60"/>
                    </a:lnTo>
                    <a:lnTo>
                      <a:pt x="45" y="59"/>
                    </a:lnTo>
                    <a:lnTo>
                      <a:pt x="48" y="57"/>
                    </a:lnTo>
                    <a:lnTo>
                      <a:pt x="50" y="54"/>
                    </a:lnTo>
                    <a:lnTo>
                      <a:pt x="52" y="50"/>
                    </a:lnTo>
                    <a:lnTo>
                      <a:pt x="52" y="45"/>
                    </a:lnTo>
                    <a:lnTo>
                      <a:pt x="52" y="39"/>
                    </a:lnTo>
                    <a:lnTo>
                      <a:pt x="50" y="34"/>
                    </a:lnTo>
                    <a:lnTo>
                      <a:pt x="48" y="28"/>
                    </a:lnTo>
                    <a:lnTo>
                      <a:pt x="45" y="22"/>
                    </a:lnTo>
                    <a:lnTo>
                      <a:pt x="41" y="17"/>
                    </a:lnTo>
                    <a:lnTo>
                      <a:pt x="37" y="12"/>
                    </a:lnTo>
                    <a:lnTo>
                      <a:pt x="32" y="7"/>
                    </a:lnTo>
                    <a:lnTo>
                      <a:pt x="26" y="4"/>
                    </a:lnTo>
                    <a:lnTo>
                      <a:pt x="21" y="1"/>
                    </a:lnTo>
                    <a:lnTo>
                      <a:pt x="16" y="0"/>
                    </a:lnTo>
                    <a:lnTo>
                      <a:pt x="12" y="0"/>
                    </a:lnTo>
                    <a:lnTo>
                      <a:pt x="8" y="1"/>
                    </a:lnTo>
                    <a:lnTo>
                      <a:pt x="5" y="3"/>
                    </a:lnTo>
                    <a:lnTo>
                      <a:pt x="2" y="6"/>
                    </a:lnTo>
                    <a:lnTo>
                      <a:pt x="1" y="10"/>
                    </a:lnTo>
                    <a:lnTo>
                      <a:pt x="0" y="15"/>
                    </a:lnTo>
                    <a:lnTo>
                      <a:pt x="1" y="20"/>
                    </a:lnTo>
                    <a:lnTo>
                      <a:pt x="2" y="26"/>
                    </a:lnTo>
                    <a:lnTo>
                      <a:pt x="5" y="32"/>
                    </a:lnTo>
                    <a:lnTo>
                      <a:pt x="8" y="38"/>
                    </a:lnTo>
                    <a:lnTo>
                      <a:pt x="12" y="43"/>
                    </a:lnTo>
                    <a:lnTo>
                      <a:pt x="16" y="48"/>
                    </a:lnTo>
                    <a:lnTo>
                      <a:pt x="21" y="52"/>
                    </a:lnTo>
                    <a:lnTo>
                      <a:pt x="26" y="56"/>
                    </a:lnTo>
                  </a:path>
                </a:pathLst>
              </a:custGeom>
              <a:solidFill>
                <a:schemeClr val="bg2"/>
              </a:solidFill>
              <a:ln w="9525">
                <a:noFill/>
              </a:ln>
            </p:spPr>
            <p:txBody>
              <a:bodyPr/>
              <a:lstStyle/>
              <a:p>
                <a:endParaRPr lang="zh-CN" altLang="en-US"/>
              </a:p>
            </p:txBody>
          </p:sp>
          <p:sp>
            <p:nvSpPr>
              <p:cNvPr id="64556" name="任意多边形 233516"/>
              <p:cNvSpPr/>
              <p:nvPr/>
            </p:nvSpPr>
            <p:spPr>
              <a:xfrm>
                <a:off x="977" y="1805"/>
                <a:ext cx="53" cy="60"/>
              </a:xfrm>
              <a:custGeom>
                <a:avLst/>
                <a:gdLst/>
                <a:ahLst/>
                <a:cxnLst/>
                <a:rect l="0" t="0" r="0" b="0"/>
                <a:pathLst>
                  <a:path w="53" h="60">
                    <a:moveTo>
                      <a:pt x="26" y="55"/>
                    </a:moveTo>
                    <a:lnTo>
                      <a:pt x="31" y="58"/>
                    </a:lnTo>
                    <a:lnTo>
                      <a:pt x="36" y="59"/>
                    </a:lnTo>
                    <a:lnTo>
                      <a:pt x="41" y="59"/>
                    </a:lnTo>
                    <a:lnTo>
                      <a:pt x="45" y="58"/>
                    </a:lnTo>
                    <a:lnTo>
                      <a:pt x="48" y="56"/>
                    </a:lnTo>
                    <a:lnTo>
                      <a:pt x="50" y="53"/>
                    </a:lnTo>
                    <a:lnTo>
                      <a:pt x="52" y="49"/>
                    </a:lnTo>
                    <a:lnTo>
                      <a:pt x="52" y="44"/>
                    </a:lnTo>
                    <a:lnTo>
                      <a:pt x="52" y="39"/>
                    </a:lnTo>
                    <a:lnTo>
                      <a:pt x="50" y="33"/>
                    </a:lnTo>
                    <a:lnTo>
                      <a:pt x="48" y="27"/>
                    </a:lnTo>
                    <a:lnTo>
                      <a:pt x="45" y="22"/>
                    </a:lnTo>
                    <a:lnTo>
                      <a:pt x="41" y="16"/>
                    </a:lnTo>
                    <a:lnTo>
                      <a:pt x="36" y="11"/>
                    </a:lnTo>
                    <a:lnTo>
                      <a:pt x="31" y="7"/>
                    </a:lnTo>
                    <a:lnTo>
                      <a:pt x="26" y="3"/>
                    </a:lnTo>
                    <a:lnTo>
                      <a:pt x="21" y="1"/>
                    </a:lnTo>
                    <a:lnTo>
                      <a:pt x="16" y="0"/>
                    </a:lnTo>
                    <a:lnTo>
                      <a:pt x="12" y="0"/>
                    </a:lnTo>
                    <a:lnTo>
                      <a:pt x="8" y="0"/>
                    </a:lnTo>
                    <a:lnTo>
                      <a:pt x="5" y="2"/>
                    </a:lnTo>
                    <a:lnTo>
                      <a:pt x="2" y="5"/>
                    </a:lnTo>
                    <a:lnTo>
                      <a:pt x="1" y="9"/>
                    </a:lnTo>
                    <a:lnTo>
                      <a:pt x="0" y="14"/>
                    </a:lnTo>
                    <a:lnTo>
                      <a:pt x="1" y="20"/>
                    </a:lnTo>
                    <a:lnTo>
                      <a:pt x="2" y="26"/>
                    </a:lnTo>
                    <a:lnTo>
                      <a:pt x="5" y="31"/>
                    </a:lnTo>
                    <a:lnTo>
                      <a:pt x="8" y="37"/>
                    </a:lnTo>
                    <a:lnTo>
                      <a:pt x="12" y="43"/>
                    </a:lnTo>
                    <a:lnTo>
                      <a:pt x="16" y="47"/>
                    </a:lnTo>
                    <a:lnTo>
                      <a:pt x="21" y="52"/>
                    </a:lnTo>
                    <a:lnTo>
                      <a:pt x="26" y="55"/>
                    </a:lnTo>
                  </a:path>
                </a:pathLst>
              </a:custGeom>
              <a:solidFill>
                <a:schemeClr val="bg2"/>
              </a:solidFill>
              <a:ln w="9525">
                <a:noFill/>
              </a:ln>
            </p:spPr>
            <p:txBody>
              <a:bodyPr/>
              <a:lstStyle/>
              <a:p>
                <a:endParaRPr lang="zh-CN" altLang="en-US"/>
              </a:p>
            </p:txBody>
          </p:sp>
          <p:sp>
            <p:nvSpPr>
              <p:cNvPr id="64557" name="任意多边形 233517"/>
              <p:cNvSpPr/>
              <p:nvPr/>
            </p:nvSpPr>
            <p:spPr>
              <a:xfrm>
                <a:off x="1037" y="1839"/>
                <a:ext cx="53" cy="61"/>
              </a:xfrm>
              <a:custGeom>
                <a:avLst/>
                <a:gdLst/>
                <a:ahLst/>
                <a:cxnLst/>
                <a:rect l="0" t="0" r="0" b="0"/>
                <a:pathLst>
                  <a:path w="53" h="61">
                    <a:moveTo>
                      <a:pt x="26" y="56"/>
                    </a:moveTo>
                    <a:lnTo>
                      <a:pt x="31" y="58"/>
                    </a:lnTo>
                    <a:lnTo>
                      <a:pt x="36" y="60"/>
                    </a:lnTo>
                    <a:lnTo>
                      <a:pt x="41" y="60"/>
                    </a:lnTo>
                    <a:lnTo>
                      <a:pt x="44" y="59"/>
                    </a:lnTo>
                    <a:lnTo>
                      <a:pt x="47" y="57"/>
                    </a:lnTo>
                    <a:lnTo>
                      <a:pt x="50" y="54"/>
                    </a:lnTo>
                    <a:lnTo>
                      <a:pt x="51" y="50"/>
                    </a:lnTo>
                    <a:lnTo>
                      <a:pt x="52" y="45"/>
                    </a:lnTo>
                    <a:lnTo>
                      <a:pt x="51" y="39"/>
                    </a:lnTo>
                    <a:lnTo>
                      <a:pt x="50" y="34"/>
                    </a:lnTo>
                    <a:lnTo>
                      <a:pt x="47" y="28"/>
                    </a:lnTo>
                    <a:lnTo>
                      <a:pt x="44" y="22"/>
                    </a:lnTo>
                    <a:lnTo>
                      <a:pt x="41" y="17"/>
                    </a:lnTo>
                    <a:lnTo>
                      <a:pt x="36" y="12"/>
                    </a:lnTo>
                    <a:lnTo>
                      <a:pt x="31" y="7"/>
                    </a:lnTo>
                    <a:lnTo>
                      <a:pt x="26" y="4"/>
                    </a:lnTo>
                    <a:lnTo>
                      <a:pt x="21" y="1"/>
                    </a:lnTo>
                    <a:lnTo>
                      <a:pt x="16" y="0"/>
                    </a:lnTo>
                    <a:lnTo>
                      <a:pt x="11" y="0"/>
                    </a:lnTo>
                    <a:lnTo>
                      <a:pt x="8" y="1"/>
                    </a:lnTo>
                    <a:lnTo>
                      <a:pt x="4" y="3"/>
                    </a:lnTo>
                    <a:lnTo>
                      <a:pt x="2" y="6"/>
                    </a:lnTo>
                    <a:lnTo>
                      <a:pt x="1" y="10"/>
                    </a:lnTo>
                    <a:lnTo>
                      <a:pt x="0" y="15"/>
                    </a:lnTo>
                    <a:lnTo>
                      <a:pt x="1" y="20"/>
                    </a:lnTo>
                    <a:lnTo>
                      <a:pt x="2" y="26"/>
                    </a:lnTo>
                    <a:lnTo>
                      <a:pt x="4" y="32"/>
                    </a:lnTo>
                    <a:lnTo>
                      <a:pt x="8" y="38"/>
                    </a:lnTo>
                    <a:lnTo>
                      <a:pt x="11" y="43"/>
                    </a:lnTo>
                    <a:lnTo>
                      <a:pt x="16" y="48"/>
                    </a:lnTo>
                    <a:lnTo>
                      <a:pt x="21" y="52"/>
                    </a:lnTo>
                    <a:lnTo>
                      <a:pt x="26" y="56"/>
                    </a:lnTo>
                  </a:path>
                </a:pathLst>
              </a:custGeom>
              <a:solidFill>
                <a:schemeClr val="bg2"/>
              </a:solidFill>
              <a:ln w="9525">
                <a:noFill/>
              </a:ln>
            </p:spPr>
            <p:txBody>
              <a:bodyPr/>
              <a:lstStyle/>
              <a:p>
                <a:endParaRPr lang="zh-CN" altLang="en-US"/>
              </a:p>
            </p:txBody>
          </p:sp>
          <p:sp>
            <p:nvSpPr>
              <p:cNvPr id="64558" name="任意多边形 233518"/>
              <p:cNvSpPr/>
              <p:nvPr/>
            </p:nvSpPr>
            <p:spPr>
              <a:xfrm>
                <a:off x="836" y="1606"/>
                <a:ext cx="331" cy="187"/>
              </a:xfrm>
              <a:custGeom>
                <a:avLst/>
                <a:gdLst/>
                <a:ahLst/>
                <a:cxnLst/>
                <a:rect l="0" t="0" r="0" b="0"/>
                <a:pathLst>
                  <a:path w="331" h="187">
                    <a:moveTo>
                      <a:pt x="0" y="17"/>
                    </a:moveTo>
                    <a:lnTo>
                      <a:pt x="73" y="0"/>
                    </a:lnTo>
                    <a:lnTo>
                      <a:pt x="270" y="118"/>
                    </a:lnTo>
                    <a:lnTo>
                      <a:pt x="330" y="102"/>
                    </a:lnTo>
                    <a:lnTo>
                      <a:pt x="300" y="186"/>
                    </a:lnTo>
                    <a:lnTo>
                      <a:pt x="138" y="153"/>
                    </a:lnTo>
                    <a:lnTo>
                      <a:pt x="202" y="138"/>
                    </a:lnTo>
                    <a:lnTo>
                      <a:pt x="0" y="17"/>
                    </a:lnTo>
                  </a:path>
                </a:pathLst>
              </a:custGeom>
              <a:solidFill>
                <a:srgbClr val="000000"/>
              </a:solidFill>
              <a:ln w="9525">
                <a:noFill/>
              </a:ln>
            </p:spPr>
            <p:txBody>
              <a:bodyPr/>
              <a:lstStyle/>
              <a:p>
                <a:endParaRPr lang="zh-CN" altLang="en-US"/>
              </a:p>
            </p:txBody>
          </p:sp>
          <p:sp>
            <p:nvSpPr>
              <p:cNvPr id="64559" name="任意多边形 233519"/>
              <p:cNvSpPr/>
              <p:nvPr/>
            </p:nvSpPr>
            <p:spPr>
              <a:xfrm>
                <a:off x="836" y="1597"/>
                <a:ext cx="331" cy="187"/>
              </a:xfrm>
              <a:custGeom>
                <a:avLst/>
                <a:gdLst/>
                <a:ahLst/>
                <a:cxnLst/>
                <a:rect l="0" t="0" r="0" b="0"/>
                <a:pathLst>
                  <a:path w="331" h="187">
                    <a:moveTo>
                      <a:pt x="0" y="17"/>
                    </a:moveTo>
                    <a:lnTo>
                      <a:pt x="73" y="0"/>
                    </a:lnTo>
                    <a:lnTo>
                      <a:pt x="270" y="117"/>
                    </a:lnTo>
                    <a:lnTo>
                      <a:pt x="330" y="101"/>
                    </a:lnTo>
                    <a:lnTo>
                      <a:pt x="300" y="186"/>
                    </a:lnTo>
                    <a:lnTo>
                      <a:pt x="138" y="153"/>
                    </a:lnTo>
                    <a:lnTo>
                      <a:pt x="202" y="137"/>
                    </a:lnTo>
                    <a:lnTo>
                      <a:pt x="0" y="17"/>
                    </a:lnTo>
                  </a:path>
                </a:pathLst>
              </a:custGeom>
              <a:solidFill>
                <a:srgbClr val="FFFFCC"/>
              </a:solidFill>
              <a:ln w="9525">
                <a:noFill/>
              </a:ln>
            </p:spPr>
            <p:txBody>
              <a:bodyPr/>
              <a:lstStyle/>
              <a:p>
                <a:endParaRPr lang="zh-CN" altLang="en-US"/>
              </a:p>
            </p:txBody>
          </p:sp>
        </p:grpSp>
        <p:grpSp>
          <p:nvGrpSpPr>
            <p:cNvPr id="64560" name="组合 233520"/>
            <p:cNvGrpSpPr/>
            <p:nvPr/>
          </p:nvGrpSpPr>
          <p:grpSpPr>
            <a:xfrm>
              <a:off x="539" y="1411"/>
              <a:ext cx="214" cy="208"/>
              <a:chOff x="539" y="1411"/>
              <a:chExt cx="214" cy="208"/>
            </a:xfrm>
          </p:grpSpPr>
          <p:sp>
            <p:nvSpPr>
              <p:cNvPr id="64561" name="任意多边形 233521"/>
              <p:cNvSpPr/>
              <p:nvPr/>
            </p:nvSpPr>
            <p:spPr>
              <a:xfrm>
                <a:off x="633" y="1463"/>
                <a:ext cx="120" cy="156"/>
              </a:xfrm>
              <a:custGeom>
                <a:avLst/>
                <a:gdLst/>
                <a:ahLst/>
                <a:cxnLst/>
                <a:rect l="0" t="0" r="0" b="0"/>
                <a:pathLst>
                  <a:path w="120" h="156">
                    <a:moveTo>
                      <a:pt x="119" y="123"/>
                    </a:moveTo>
                    <a:lnTo>
                      <a:pt x="119" y="0"/>
                    </a:lnTo>
                    <a:lnTo>
                      <a:pt x="0" y="32"/>
                    </a:lnTo>
                    <a:lnTo>
                      <a:pt x="0" y="155"/>
                    </a:lnTo>
                    <a:lnTo>
                      <a:pt x="119" y="123"/>
                    </a:lnTo>
                  </a:path>
                </a:pathLst>
              </a:custGeom>
              <a:solidFill>
                <a:srgbClr val="99FFFF"/>
              </a:solidFill>
              <a:ln w="9525">
                <a:noFill/>
              </a:ln>
            </p:spPr>
            <p:txBody>
              <a:bodyPr/>
              <a:lstStyle/>
              <a:p>
                <a:endParaRPr lang="zh-CN" altLang="en-US"/>
              </a:p>
            </p:txBody>
          </p:sp>
          <p:sp>
            <p:nvSpPr>
              <p:cNvPr id="64562" name="任意多边形 233522"/>
              <p:cNvSpPr/>
              <p:nvPr/>
            </p:nvSpPr>
            <p:spPr>
              <a:xfrm>
                <a:off x="539" y="1443"/>
                <a:ext cx="95" cy="176"/>
              </a:xfrm>
              <a:custGeom>
                <a:avLst/>
                <a:gdLst/>
                <a:ahLst/>
                <a:cxnLst/>
                <a:rect l="0" t="0" r="0" b="0"/>
                <a:pathLst>
                  <a:path w="95" h="176">
                    <a:moveTo>
                      <a:pt x="0" y="122"/>
                    </a:moveTo>
                    <a:lnTo>
                      <a:pt x="0" y="0"/>
                    </a:lnTo>
                    <a:lnTo>
                      <a:pt x="94" y="52"/>
                    </a:lnTo>
                    <a:lnTo>
                      <a:pt x="94" y="175"/>
                    </a:lnTo>
                    <a:lnTo>
                      <a:pt x="0" y="122"/>
                    </a:lnTo>
                  </a:path>
                </a:pathLst>
              </a:custGeom>
              <a:solidFill>
                <a:srgbClr val="0099CC"/>
              </a:solidFill>
              <a:ln w="9525">
                <a:noFill/>
              </a:ln>
            </p:spPr>
            <p:txBody>
              <a:bodyPr/>
              <a:lstStyle/>
              <a:p>
                <a:endParaRPr lang="zh-CN" altLang="en-US"/>
              </a:p>
            </p:txBody>
          </p:sp>
          <p:sp>
            <p:nvSpPr>
              <p:cNvPr id="64563" name="任意多边形 233523"/>
              <p:cNvSpPr/>
              <p:nvPr/>
            </p:nvSpPr>
            <p:spPr>
              <a:xfrm>
                <a:off x="539" y="1411"/>
                <a:ext cx="214" cy="85"/>
              </a:xfrm>
              <a:custGeom>
                <a:avLst/>
                <a:gdLst/>
                <a:ahLst/>
                <a:cxnLst/>
                <a:rect l="0" t="0" r="0" b="0"/>
                <a:pathLst>
                  <a:path w="214" h="85">
                    <a:moveTo>
                      <a:pt x="213" y="52"/>
                    </a:moveTo>
                    <a:lnTo>
                      <a:pt x="119" y="0"/>
                    </a:lnTo>
                    <a:lnTo>
                      <a:pt x="0" y="32"/>
                    </a:lnTo>
                    <a:lnTo>
                      <a:pt x="94" y="84"/>
                    </a:lnTo>
                    <a:lnTo>
                      <a:pt x="213" y="52"/>
                    </a:lnTo>
                  </a:path>
                </a:pathLst>
              </a:custGeom>
              <a:solidFill>
                <a:srgbClr val="00CCFF"/>
              </a:solidFill>
              <a:ln w="9525">
                <a:noFill/>
              </a:ln>
            </p:spPr>
            <p:txBody>
              <a:bodyPr/>
              <a:lstStyle/>
              <a:p>
                <a:endParaRPr lang="zh-CN" altLang="en-US"/>
              </a:p>
            </p:txBody>
          </p:sp>
        </p:grpSp>
        <p:grpSp>
          <p:nvGrpSpPr>
            <p:cNvPr id="64564" name="组合 233524"/>
            <p:cNvGrpSpPr/>
            <p:nvPr/>
          </p:nvGrpSpPr>
          <p:grpSpPr>
            <a:xfrm>
              <a:off x="1156" y="1841"/>
              <a:ext cx="215" cy="176"/>
              <a:chOff x="1156" y="1841"/>
              <a:chExt cx="215" cy="176"/>
            </a:xfrm>
          </p:grpSpPr>
          <p:sp>
            <p:nvSpPr>
              <p:cNvPr id="64565" name="任意多边形 233525"/>
              <p:cNvSpPr/>
              <p:nvPr/>
            </p:nvSpPr>
            <p:spPr>
              <a:xfrm>
                <a:off x="1250" y="1861"/>
                <a:ext cx="121" cy="156"/>
              </a:xfrm>
              <a:custGeom>
                <a:avLst/>
                <a:gdLst/>
                <a:ahLst/>
                <a:cxnLst/>
                <a:rect l="0" t="0" r="0" b="0"/>
                <a:pathLst>
                  <a:path w="121" h="156">
                    <a:moveTo>
                      <a:pt x="120" y="123"/>
                    </a:moveTo>
                    <a:lnTo>
                      <a:pt x="120" y="0"/>
                    </a:lnTo>
                    <a:lnTo>
                      <a:pt x="0" y="32"/>
                    </a:lnTo>
                    <a:lnTo>
                      <a:pt x="0" y="155"/>
                    </a:lnTo>
                    <a:lnTo>
                      <a:pt x="120" y="123"/>
                    </a:lnTo>
                  </a:path>
                </a:pathLst>
              </a:custGeom>
              <a:solidFill>
                <a:srgbClr val="99FFFF"/>
              </a:solidFill>
              <a:ln w="9525">
                <a:noFill/>
              </a:ln>
            </p:spPr>
            <p:txBody>
              <a:bodyPr/>
              <a:lstStyle/>
              <a:p>
                <a:endParaRPr lang="zh-CN" altLang="en-US"/>
              </a:p>
            </p:txBody>
          </p:sp>
          <p:sp>
            <p:nvSpPr>
              <p:cNvPr id="64566" name="任意多边形 233526"/>
              <p:cNvSpPr/>
              <p:nvPr/>
            </p:nvSpPr>
            <p:spPr>
              <a:xfrm>
                <a:off x="1156" y="1841"/>
                <a:ext cx="95" cy="176"/>
              </a:xfrm>
              <a:custGeom>
                <a:avLst/>
                <a:gdLst/>
                <a:ahLst/>
                <a:cxnLst/>
                <a:rect l="0" t="0" r="0" b="0"/>
                <a:pathLst>
                  <a:path w="95" h="176">
                    <a:moveTo>
                      <a:pt x="0" y="122"/>
                    </a:moveTo>
                    <a:lnTo>
                      <a:pt x="0" y="0"/>
                    </a:lnTo>
                    <a:lnTo>
                      <a:pt x="94" y="52"/>
                    </a:lnTo>
                    <a:lnTo>
                      <a:pt x="94" y="175"/>
                    </a:lnTo>
                    <a:lnTo>
                      <a:pt x="0" y="122"/>
                    </a:lnTo>
                  </a:path>
                </a:pathLst>
              </a:custGeom>
              <a:solidFill>
                <a:srgbClr val="0099CC"/>
              </a:solidFill>
              <a:ln w="9525">
                <a:noFill/>
              </a:ln>
            </p:spPr>
            <p:txBody>
              <a:bodyPr/>
              <a:lstStyle/>
              <a:p>
                <a:endParaRPr lang="zh-CN" altLang="en-US"/>
              </a:p>
            </p:txBody>
          </p:sp>
        </p:grpSp>
        <p:sp>
          <p:nvSpPr>
            <p:cNvPr id="64567" name="任意多边形 233527"/>
            <p:cNvSpPr/>
            <p:nvPr/>
          </p:nvSpPr>
          <p:spPr>
            <a:xfrm>
              <a:off x="1156" y="1809"/>
              <a:ext cx="215" cy="85"/>
            </a:xfrm>
            <a:custGeom>
              <a:avLst/>
              <a:gdLst/>
              <a:ahLst/>
              <a:cxnLst/>
              <a:rect l="0" t="0" r="0" b="0"/>
              <a:pathLst>
                <a:path w="215" h="85">
                  <a:moveTo>
                    <a:pt x="214" y="52"/>
                  </a:moveTo>
                  <a:lnTo>
                    <a:pt x="120" y="0"/>
                  </a:lnTo>
                  <a:lnTo>
                    <a:pt x="0" y="32"/>
                  </a:lnTo>
                  <a:lnTo>
                    <a:pt x="94" y="84"/>
                  </a:lnTo>
                  <a:lnTo>
                    <a:pt x="214" y="52"/>
                  </a:lnTo>
                </a:path>
              </a:pathLst>
            </a:custGeom>
            <a:solidFill>
              <a:srgbClr val="00CCFF"/>
            </a:solidFill>
            <a:ln w="9525">
              <a:noFill/>
            </a:ln>
          </p:spPr>
          <p:txBody>
            <a:bodyPr/>
            <a:lstStyle/>
            <a:p>
              <a:endParaRPr lang="zh-CN" altLang="en-US"/>
            </a:p>
          </p:txBody>
        </p:sp>
        <p:grpSp>
          <p:nvGrpSpPr>
            <p:cNvPr id="64568" name="组合 233528"/>
            <p:cNvGrpSpPr/>
            <p:nvPr/>
          </p:nvGrpSpPr>
          <p:grpSpPr>
            <a:xfrm>
              <a:off x="1174" y="1710"/>
              <a:ext cx="175" cy="179"/>
              <a:chOff x="1174" y="1710"/>
              <a:chExt cx="175" cy="179"/>
            </a:xfrm>
          </p:grpSpPr>
          <p:sp>
            <p:nvSpPr>
              <p:cNvPr id="64569" name="任意多边形 233529"/>
              <p:cNvSpPr/>
              <p:nvPr/>
            </p:nvSpPr>
            <p:spPr>
              <a:xfrm>
                <a:off x="1174" y="1813"/>
                <a:ext cx="175" cy="76"/>
              </a:xfrm>
              <a:custGeom>
                <a:avLst/>
                <a:gdLst/>
                <a:ahLst/>
                <a:cxnLst/>
                <a:rect l="0" t="0" r="0" b="0"/>
                <a:pathLst>
                  <a:path w="175" h="76">
                    <a:moveTo>
                      <a:pt x="87" y="75"/>
                    </a:moveTo>
                    <a:lnTo>
                      <a:pt x="105" y="75"/>
                    </a:lnTo>
                    <a:lnTo>
                      <a:pt x="121" y="73"/>
                    </a:lnTo>
                    <a:lnTo>
                      <a:pt x="136" y="69"/>
                    </a:lnTo>
                    <a:lnTo>
                      <a:pt x="149" y="64"/>
                    </a:lnTo>
                    <a:lnTo>
                      <a:pt x="159" y="59"/>
                    </a:lnTo>
                    <a:lnTo>
                      <a:pt x="167" y="52"/>
                    </a:lnTo>
                    <a:lnTo>
                      <a:pt x="172" y="45"/>
                    </a:lnTo>
                    <a:lnTo>
                      <a:pt x="174" y="38"/>
                    </a:lnTo>
                    <a:lnTo>
                      <a:pt x="172" y="30"/>
                    </a:lnTo>
                    <a:lnTo>
                      <a:pt x="167" y="23"/>
                    </a:lnTo>
                    <a:lnTo>
                      <a:pt x="159" y="16"/>
                    </a:lnTo>
                    <a:lnTo>
                      <a:pt x="149" y="11"/>
                    </a:lnTo>
                    <a:lnTo>
                      <a:pt x="136" y="6"/>
                    </a:lnTo>
                    <a:lnTo>
                      <a:pt x="121" y="3"/>
                    </a:lnTo>
                    <a:lnTo>
                      <a:pt x="105" y="0"/>
                    </a:lnTo>
                    <a:lnTo>
                      <a:pt x="87" y="0"/>
                    </a:lnTo>
                    <a:lnTo>
                      <a:pt x="69" y="0"/>
                    </a:lnTo>
                    <a:lnTo>
                      <a:pt x="53" y="3"/>
                    </a:lnTo>
                    <a:lnTo>
                      <a:pt x="38" y="6"/>
                    </a:lnTo>
                    <a:lnTo>
                      <a:pt x="25" y="11"/>
                    </a:lnTo>
                    <a:lnTo>
                      <a:pt x="15" y="16"/>
                    </a:lnTo>
                    <a:lnTo>
                      <a:pt x="7" y="23"/>
                    </a:lnTo>
                    <a:lnTo>
                      <a:pt x="2" y="30"/>
                    </a:lnTo>
                    <a:lnTo>
                      <a:pt x="0" y="38"/>
                    </a:lnTo>
                    <a:lnTo>
                      <a:pt x="2" y="45"/>
                    </a:lnTo>
                    <a:lnTo>
                      <a:pt x="7" y="52"/>
                    </a:lnTo>
                    <a:lnTo>
                      <a:pt x="15" y="59"/>
                    </a:lnTo>
                    <a:lnTo>
                      <a:pt x="25" y="64"/>
                    </a:lnTo>
                    <a:lnTo>
                      <a:pt x="38" y="69"/>
                    </a:lnTo>
                    <a:lnTo>
                      <a:pt x="53" y="73"/>
                    </a:lnTo>
                    <a:lnTo>
                      <a:pt x="69" y="75"/>
                    </a:lnTo>
                    <a:lnTo>
                      <a:pt x="87" y="75"/>
                    </a:lnTo>
                  </a:path>
                </a:pathLst>
              </a:custGeom>
              <a:solidFill>
                <a:srgbClr val="FFCC66"/>
              </a:solidFill>
              <a:ln w="9525">
                <a:noFill/>
              </a:ln>
            </p:spPr>
            <p:txBody>
              <a:bodyPr/>
              <a:lstStyle/>
              <a:p>
                <a:endParaRPr lang="zh-CN" altLang="en-US"/>
              </a:p>
            </p:txBody>
          </p:sp>
          <p:sp>
            <p:nvSpPr>
              <p:cNvPr id="64570" name="任意多边形 233530"/>
              <p:cNvSpPr/>
              <p:nvPr/>
            </p:nvSpPr>
            <p:spPr>
              <a:xfrm>
                <a:off x="1174" y="1748"/>
                <a:ext cx="175" cy="105"/>
              </a:xfrm>
              <a:custGeom>
                <a:avLst/>
                <a:gdLst/>
                <a:ahLst/>
                <a:cxnLst/>
                <a:rect l="0" t="0" r="0" b="0"/>
                <a:pathLst>
                  <a:path w="175" h="105">
                    <a:moveTo>
                      <a:pt x="174" y="104"/>
                    </a:moveTo>
                    <a:lnTo>
                      <a:pt x="174" y="0"/>
                    </a:lnTo>
                    <a:lnTo>
                      <a:pt x="0" y="0"/>
                    </a:lnTo>
                    <a:lnTo>
                      <a:pt x="0" y="104"/>
                    </a:lnTo>
                    <a:lnTo>
                      <a:pt x="174" y="104"/>
                    </a:lnTo>
                  </a:path>
                </a:pathLst>
              </a:custGeom>
              <a:solidFill>
                <a:srgbClr val="FFCC66"/>
              </a:solidFill>
              <a:ln w="9525">
                <a:noFill/>
              </a:ln>
            </p:spPr>
            <p:txBody>
              <a:bodyPr/>
              <a:lstStyle/>
              <a:p>
                <a:endParaRPr lang="zh-CN" altLang="en-US"/>
              </a:p>
            </p:txBody>
          </p:sp>
          <p:sp>
            <p:nvSpPr>
              <p:cNvPr id="64571" name="任意多边形 233531"/>
              <p:cNvSpPr/>
              <p:nvPr/>
            </p:nvSpPr>
            <p:spPr>
              <a:xfrm>
                <a:off x="1174" y="1710"/>
                <a:ext cx="175" cy="77"/>
              </a:xfrm>
              <a:custGeom>
                <a:avLst/>
                <a:gdLst/>
                <a:ahLst/>
                <a:cxnLst/>
                <a:rect l="0" t="0" r="0" b="0"/>
                <a:pathLst>
                  <a:path w="175" h="77">
                    <a:moveTo>
                      <a:pt x="87" y="76"/>
                    </a:moveTo>
                    <a:lnTo>
                      <a:pt x="105" y="75"/>
                    </a:lnTo>
                    <a:lnTo>
                      <a:pt x="121" y="73"/>
                    </a:lnTo>
                    <a:lnTo>
                      <a:pt x="136" y="69"/>
                    </a:lnTo>
                    <a:lnTo>
                      <a:pt x="149" y="64"/>
                    </a:lnTo>
                    <a:lnTo>
                      <a:pt x="159" y="59"/>
                    </a:lnTo>
                    <a:lnTo>
                      <a:pt x="167" y="53"/>
                    </a:lnTo>
                    <a:lnTo>
                      <a:pt x="172" y="45"/>
                    </a:lnTo>
                    <a:lnTo>
                      <a:pt x="174" y="38"/>
                    </a:lnTo>
                    <a:lnTo>
                      <a:pt x="172" y="30"/>
                    </a:lnTo>
                    <a:lnTo>
                      <a:pt x="167" y="23"/>
                    </a:lnTo>
                    <a:lnTo>
                      <a:pt x="159" y="17"/>
                    </a:lnTo>
                    <a:lnTo>
                      <a:pt x="149" y="11"/>
                    </a:lnTo>
                    <a:lnTo>
                      <a:pt x="136" y="6"/>
                    </a:lnTo>
                    <a:lnTo>
                      <a:pt x="121" y="3"/>
                    </a:lnTo>
                    <a:lnTo>
                      <a:pt x="105" y="1"/>
                    </a:lnTo>
                    <a:lnTo>
                      <a:pt x="87" y="0"/>
                    </a:lnTo>
                    <a:lnTo>
                      <a:pt x="69" y="1"/>
                    </a:lnTo>
                    <a:lnTo>
                      <a:pt x="53" y="3"/>
                    </a:lnTo>
                    <a:lnTo>
                      <a:pt x="38" y="6"/>
                    </a:lnTo>
                    <a:lnTo>
                      <a:pt x="25" y="11"/>
                    </a:lnTo>
                    <a:lnTo>
                      <a:pt x="15" y="17"/>
                    </a:lnTo>
                    <a:lnTo>
                      <a:pt x="7" y="23"/>
                    </a:lnTo>
                    <a:lnTo>
                      <a:pt x="2" y="30"/>
                    </a:lnTo>
                    <a:lnTo>
                      <a:pt x="0" y="38"/>
                    </a:lnTo>
                    <a:lnTo>
                      <a:pt x="2" y="45"/>
                    </a:lnTo>
                    <a:lnTo>
                      <a:pt x="7" y="53"/>
                    </a:lnTo>
                    <a:lnTo>
                      <a:pt x="15" y="59"/>
                    </a:lnTo>
                    <a:lnTo>
                      <a:pt x="25" y="64"/>
                    </a:lnTo>
                    <a:lnTo>
                      <a:pt x="38" y="69"/>
                    </a:lnTo>
                    <a:lnTo>
                      <a:pt x="53" y="73"/>
                    </a:lnTo>
                    <a:lnTo>
                      <a:pt x="69" y="75"/>
                    </a:lnTo>
                    <a:lnTo>
                      <a:pt x="87" y="76"/>
                    </a:lnTo>
                  </a:path>
                </a:pathLst>
              </a:custGeom>
              <a:solidFill>
                <a:srgbClr val="CC9900"/>
              </a:solidFill>
              <a:ln w="9525">
                <a:noFill/>
              </a:ln>
            </p:spPr>
            <p:txBody>
              <a:bodyPr/>
              <a:lstStyle/>
              <a:p>
                <a:endParaRPr lang="zh-CN" altLang="en-US"/>
              </a:p>
            </p:txBody>
          </p:sp>
        </p:grpSp>
      </p:grpSp>
      <p:grpSp>
        <p:nvGrpSpPr>
          <p:cNvPr id="64572" name="组合 233532"/>
          <p:cNvGrpSpPr/>
          <p:nvPr/>
        </p:nvGrpSpPr>
        <p:grpSpPr>
          <a:xfrm>
            <a:off x="5683250" y="2630488"/>
            <a:ext cx="833438" cy="1014412"/>
            <a:chOff x="612" y="949"/>
            <a:chExt cx="934" cy="1093"/>
          </a:xfrm>
        </p:grpSpPr>
        <p:sp>
          <p:nvSpPr>
            <p:cNvPr id="64573" name="任意多边形 233533"/>
            <p:cNvSpPr/>
            <p:nvPr/>
          </p:nvSpPr>
          <p:spPr>
            <a:xfrm>
              <a:off x="872" y="1276"/>
              <a:ext cx="422" cy="436"/>
            </a:xfrm>
            <a:custGeom>
              <a:avLst/>
              <a:gdLst/>
              <a:ahLst/>
              <a:cxnLst/>
              <a:rect l="0" t="0" r="0" b="0"/>
              <a:pathLst>
                <a:path w="422" h="436">
                  <a:moveTo>
                    <a:pt x="421" y="159"/>
                  </a:moveTo>
                  <a:lnTo>
                    <a:pt x="421" y="322"/>
                  </a:lnTo>
                  <a:lnTo>
                    <a:pt x="421" y="0"/>
                  </a:lnTo>
                  <a:lnTo>
                    <a:pt x="0" y="112"/>
                  </a:lnTo>
                  <a:lnTo>
                    <a:pt x="0" y="435"/>
                  </a:lnTo>
                  <a:lnTo>
                    <a:pt x="0" y="272"/>
                  </a:lnTo>
                </a:path>
              </a:pathLst>
            </a:custGeom>
            <a:noFill/>
            <a:ln w="25400" cap="rnd" cmpd="sng">
              <a:solidFill>
                <a:srgbClr val="FFFF66"/>
              </a:solidFill>
              <a:prstDash val="solid"/>
              <a:round/>
              <a:headEnd type="none" w="sm" len="sm"/>
              <a:tailEnd type="none" w="sm" len="sm"/>
            </a:ln>
          </p:spPr>
          <p:txBody>
            <a:bodyPr/>
            <a:lstStyle/>
            <a:p>
              <a:endParaRPr lang="zh-CN" altLang="en-US"/>
            </a:p>
          </p:txBody>
        </p:sp>
        <p:sp>
          <p:nvSpPr>
            <p:cNvPr id="64574" name="任意多边形 233534"/>
            <p:cNvSpPr/>
            <p:nvPr/>
          </p:nvSpPr>
          <p:spPr>
            <a:xfrm>
              <a:off x="717" y="1668"/>
              <a:ext cx="314" cy="152"/>
            </a:xfrm>
            <a:custGeom>
              <a:avLst/>
              <a:gdLst/>
              <a:ahLst/>
              <a:cxnLst/>
              <a:rect l="0" t="0" r="0" b="0"/>
              <a:pathLst>
                <a:path w="314" h="152">
                  <a:moveTo>
                    <a:pt x="313" y="138"/>
                  </a:moveTo>
                  <a:lnTo>
                    <a:pt x="313" y="0"/>
                  </a:lnTo>
                  <a:lnTo>
                    <a:pt x="0" y="84"/>
                  </a:lnTo>
                  <a:lnTo>
                    <a:pt x="0" y="151"/>
                  </a:lnTo>
                </a:path>
              </a:pathLst>
            </a:custGeom>
            <a:noFill/>
            <a:ln w="25400" cap="rnd" cmpd="sng">
              <a:solidFill>
                <a:srgbClr val="FFFF66"/>
              </a:solidFill>
              <a:prstDash val="solid"/>
              <a:round/>
              <a:headEnd type="none" w="sm" len="sm"/>
              <a:tailEnd type="none" w="sm" len="sm"/>
            </a:ln>
          </p:spPr>
          <p:txBody>
            <a:bodyPr/>
            <a:lstStyle/>
            <a:p>
              <a:endParaRPr lang="zh-CN" altLang="en-US"/>
            </a:p>
          </p:txBody>
        </p:sp>
        <p:sp>
          <p:nvSpPr>
            <p:cNvPr id="64575" name="任意多边形 233535"/>
            <p:cNvSpPr/>
            <p:nvPr/>
          </p:nvSpPr>
          <p:spPr>
            <a:xfrm>
              <a:off x="1124" y="1561"/>
              <a:ext cx="306" cy="215"/>
            </a:xfrm>
            <a:custGeom>
              <a:avLst/>
              <a:gdLst/>
              <a:ahLst/>
              <a:cxnLst/>
              <a:rect l="0" t="0" r="0" b="0"/>
              <a:pathLst>
                <a:path w="306" h="215">
                  <a:moveTo>
                    <a:pt x="305" y="69"/>
                  </a:moveTo>
                  <a:lnTo>
                    <a:pt x="305" y="0"/>
                  </a:lnTo>
                  <a:lnTo>
                    <a:pt x="0" y="81"/>
                  </a:lnTo>
                  <a:lnTo>
                    <a:pt x="0" y="214"/>
                  </a:lnTo>
                </a:path>
              </a:pathLst>
            </a:custGeom>
            <a:noFill/>
            <a:ln w="25400" cap="rnd" cmpd="sng">
              <a:solidFill>
                <a:srgbClr val="FFFF66"/>
              </a:solidFill>
              <a:prstDash val="solid"/>
              <a:round/>
              <a:headEnd type="none" w="sm" len="sm"/>
              <a:tailEnd type="none" w="sm" len="sm"/>
            </a:ln>
          </p:spPr>
          <p:txBody>
            <a:bodyPr/>
            <a:lstStyle/>
            <a:p>
              <a:endParaRPr lang="zh-CN" altLang="en-US"/>
            </a:p>
          </p:txBody>
        </p:sp>
        <p:sp>
          <p:nvSpPr>
            <p:cNvPr id="64576" name="直接连接符 233536"/>
            <p:cNvSpPr/>
            <p:nvPr/>
          </p:nvSpPr>
          <p:spPr>
            <a:xfrm>
              <a:off x="1121" y="1775"/>
              <a:ext cx="7" cy="0"/>
            </a:xfrm>
            <a:prstGeom prst="line">
              <a:avLst/>
            </a:prstGeom>
            <a:ln w="9525">
              <a:noFill/>
            </a:ln>
          </p:spPr>
          <p:txBody>
            <a:bodyPr/>
            <a:lstStyle/>
            <a:p>
              <a:pPr algn="ctr"/>
              <a:endParaRPr lang="zh-CN" altLang="en-US" dirty="0">
                <a:latin typeface="Arial" panose="020B0604020202020204" pitchFamily="34" charset="0"/>
              </a:endParaRPr>
            </a:p>
          </p:txBody>
        </p:sp>
        <p:grpSp>
          <p:nvGrpSpPr>
            <p:cNvPr id="64577" name="组合 233537"/>
            <p:cNvGrpSpPr/>
            <p:nvPr/>
          </p:nvGrpSpPr>
          <p:grpSpPr>
            <a:xfrm>
              <a:off x="999" y="1758"/>
              <a:ext cx="80" cy="131"/>
              <a:chOff x="999" y="1758"/>
              <a:chExt cx="80" cy="131"/>
            </a:xfrm>
          </p:grpSpPr>
          <p:sp>
            <p:nvSpPr>
              <p:cNvPr id="64578" name="直接连接符 233538"/>
              <p:cNvSpPr/>
              <p:nvPr/>
            </p:nvSpPr>
            <p:spPr>
              <a:xfrm>
                <a:off x="1026" y="1807"/>
                <a:ext cx="8" cy="0"/>
              </a:xfrm>
              <a:prstGeom prst="line">
                <a:avLst/>
              </a:prstGeom>
              <a:ln w="9525">
                <a:noFill/>
              </a:ln>
            </p:spPr>
            <p:txBody>
              <a:bodyPr/>
              <a:lstStyle/>
              <a:p>
                <a:pPr algn="ctr"/>
                <a:endParaRPr lang="zh-CN" altLang="en-US" dirty="0">
                  <a:latin typeface="Arial" panose="020B0604020202020204" pitchFamily="34" charset="0"/>
                </a:endParaRPr>
              </a:p>
            </p:txBody>
          </p:sp>
          <p:sp>
            <p:nvSpPr>
              <p:cNvPr id="64579" name="任意多边形 233539"/>
              <p:cNvSpPr/>
              <p:nvPr/>
            </p:nvSpPr>
            <p:spPr>
              <a:xfrm>
                <a:off x="999" y="1774"/>
                <a:ext cx="24" cy="115"/>
              </a:xfrm>
              <a:custGeom>
                <a:avLst/>
                <a:gdLst/>
                <a:ahLst/>
                <a:cxnLst/>
                <a:rect l="0" t="0" r="0" b="0"/>
                <a:pathLst>
                  <a:path w="24" h="115">
                    <a:moveTo>
                      <a:pt x="0" y="0"/>
                    </a:moveTo>
                    <a:lnTo>
                      <a:pt x="0" y="100"/>
                    </a:lnTo>
                    <a:lnTo>
                      <a:pt x="23" y="114"/>
                    </a:lnTo>
                    <a:lnTo>
                      <a:pt x="23" y="11"/>
                    </a:lnTo>
                    <a:lnTo>
                      <a:pt x="0" y="0"/>
                    </a:lnTo>
                  </a:path>
                </a:pathLst>
              </a:custGeom>
              <a:solidFill>
                <a:srgbClr val="009900"/>
              </a:solidFill>
              <a:ln w="9525">
                <a:noFill/>
              </a:ln>
            </p:spPr>
            <p:txBody>
              <a:bodyPr/>
              <a:lstStyle/>
              <a:p>
                <a:endParaRPr lang="zh-CN" altLang="en-US"/>
              </a:p>
            </p:txBody>
          </p:sp>
          <p:sp>
            <p:nvSpPr>
              <p:cNvPr id="64580" name="任意多边形 233540"/>
              <p:cNvSpPr/>
              <p:nvPr/>
            </p:nvSpPr>
            <p:spPr>
              <a:xfrm>
                <a:off x="999" y="1758"/>
                <a:ext cx="80" cy="40"/>
              </a:xfrm>
              <a:custGeom>
                <a:avLst/>
                <a:gdLst/>
                <a:ahLst/>
                <a:cxnLst/>
                <a:rect l="0" t="0" r="0" b="0"/>
                <a:pathLst>
                  <a:path w="80" h="40">
                    <a:moveTo>
                      <a:pt x="0" y="16"/>
                    </a:moveTo>
                    <a:lnTo>
                      <a:pt x="54" y="0"/>
                    </a:lnTo>
                    <a:lnTo>
                      <a:pt x="79" y="13"/>
                    </a:lnTo>
                    <a:lnTo>
                      <a:pt x="52" y="39"/>
                    </a:lnTo>
                    <a:lnTo>
                      <a:pt x="23" y="27"/>
                    </a:lnTo>
                    <a:lnTo>
                      <a:pt x="0" y="16"/>
                    </a:lnTo>
                  </a:path>
                </a:pathLst>
              </a:custGeom>
              <a:solidFill>
                <a:srgbClr val="009900"/>
              </a:solidFill>
              <a:ln w="9525">
                <a:noFill/>
              </a:ln>
            </p:spPr>
            <p:txBody>
              <a:bodyPr/>
              <a:lstStyle/>
              <a:p>
                <a:endParaRPr lang="zh-CN" altLang="en-US"/>
              </a:p>
            </p:txBody>
          </p:sp>
          <p:sp>
            <p:nvSpPr>
              <p:cNvPr id="64581" name="任意多边形 233541"/>
              <p:cNvSpPr/>
              <p:nvPr/>
            </p:nvSpPr>
            <p:spPr>
              <a:xfrm>
                <a:off x="1022" y="1771"/>
                <a:ext cx="57" cy="118"/>
              </a:xfrm>
              <a:custGeom>
                <a:avLst/>
                <a:gdLst/>
                <a:ahLst/>
                <a:cxnLst/>
                <a:rect l="0" t="0" r="0" b="0"/>
                <a:pathLst>
                  <a:path w="57" h="118">
                    <a:moveTo>
                      <a:pt x="56" y="0"/>
                    </a:moveTo>
                    <a:lnTo>
                      <a:pt x="0" y="15"/>
                    </a:lnTo>
                    <a:lnTo>
                      <a:pt x="0" y="117"/>
                    </a:lnTo>
                    <a:lnTo>
                      <a:pt x="56" y="101"/>
                    </a:lnTo>
                    <a:lnTo>
                      <a:pt x="56" y="0"/>
                    </a:lnTo>
                  </a:path>
                </a:pathLst>
              </a:custGeom>
              <a:solidFill>
                <a:srgbClr val="00CC66"/>
              </a:solidFill>
              <a:ln w="9525">
                <a:noFill/>
              </a:ln>
            </p:spPr>
            <p:txBody>
              <a:bodyPr/>
              <a:lstStyle/>
              <a:p>
                <a:endParaRPr lang="zh-CN" altLang="en-US"/>
              </a:p>
            </p:txBody>
          </p:sp>
        </p:grpSp>
        <p:sp>
          <p:nvSpPr>
            <p:cNvPr id="64582" name="任意多边形 233542"/>
            <p:cNvSpPr/>
            <p:nvPr/>
          </p:nvSpPr>
          <p:spPr>
            <a:xfrm>
              <a:off x="1096" y="1748"/>
              <a:ext cx="24" cy="115"/>
            </a:xfrm>
            <a:custGeom>
              <a:avLst/>
              <a:gdLst/>
              <a:ahLst/>
              <a:cxnLst/>
              <a:rect l="0" t="0" r="0" b="0"/>
              <a:pathLst>
                <a:path w="24" h="115">
                  <a:moveTo>
                    <a:pt x="0" y="0"/>
                  </a:moveTo>
                  <a:lnTo>
                    <a:pt x="0" y="100"/>
                  </a:lnTo>
                  <a:lnTo>
                    <a:pt x="23" y="114"/>
                  </a:lnTo>
                  <a:lnTo>
                    <a:pt x="23" y="11"/>
                  </a:lnTo>
                  <a:lnTo>
                    <a:pt x="0" y="0"/>
                  </a:lnTo>
                </a:path>
              </a:pathLst>
            </a:custGeom>
            <a:solidFill>
              <a:srgbClr val="996633"/>
            </a:solidFill>
            <a:ln w="9525">
              <a:noFill/>
            </a:ln>
          </p:spPr>
          <p:txBody>
            <a:bodyPr/>
            <a:lstStyle/>
            <a:p>
              <a:endParaRPr lang="zh-CN" altLang="en-US"/>
            </a:p>
          </p:txBody>
        </p:sp>
        <p:sp>
          <p:nvSpPr>
            <p:cNvPr id="64583" name="任意多边形 233543"/>
            <p:cNvSpPr/>
            <p:nvPr/>
          </p:nvSpPr>
          <p:spPr>
            <a:xfrm>
              <a:off x="1096" y="1732"/>
              <a:ext cx="79" cy="40"/>
            </a:xfrm>
            <a:custGeom>
              <a:avLst/>
              <a:gdLst/>
              <a:ahLst/>
              <a:cxnLst/>
              <a:rect l="0" t="0" r="0" b="0"/>
              <a:pathLst>
                <a:path w="79" h="40">
                  <a:moveTo>
                    <a:pt x="0" y="16"/>
                  </a:moveTo>
                  <a:lnTo>
                    <a:pt x="54" y="0"/>
                  </a:lnTo>
                  <a:lnTo>
                    <a:pt x="78" y="13"/>
                  </a:lnTo>
                  <a:lnTo>
                    <a:pt x="51" y="39"/>
                  </a:lnTo>
                  <a:lnTo>
                    <a:pt x="22" y="27"/>
                  </a:lnTo>
                  <a:lnTo>
                    <a:pt x="0" y="16"/>
                  </a:lnTo>
                </a:path>
              </a:pathLst>
            </a:custGeom>
            <a:solidFill>
              <a:srgbClr val="996633"/>
            </a:solidFill>
            <a:ln w="9525">
              <a:noFill/>
            </a:ln>
          </p:spPr>
          <p:txBody>
            <a:bodyPr/>
            <a:lstStyle/>
            <a:p>
              <a:endParaRPr lang="zh-CN" altLang="en-US"/>
            </a:p>
          </p:txBody>
        </p:sp>
        <p:sp>
          <p:nvSpPr>
            <p:cNvPr id="64584" name="任意多边形 233544"/>
            <p:cNvSpPr/>
            <p:nvPr/>
          </p:nvSpPr>
          <p:spPr>
            <a:xfrm>
              <a:off x="1119" y="1746"/>
              <a:ext cx="56" cy="117"/>
            </a:xfrm>
            <a:custGeom>
              <a:avLst/>
              <a:gdLst/>
              <a:ahLst/>
              <a:cxnLst/>
              <a:rect l="0" t="0" r="0" b="0"/>
              <a:pathLst>
                <a:path w="56" h="117">
                  <a:moveTo>
                    <a:pt x="55" y="0"/>
                  </a:moveTo>
                  <a:lnTo>
                    <a:pt x="0" y="15"/>
                  </a:lnTo>
                  <a:lnTo>
                    <a:pt x="0" y="116"/>
                  </a:lnTo>
                  <a:lnTo>
                    <a:pt x="55" y="100"/>
                  </a:lnTo>
                  <a:lnTo>
                    <a:pt x="55" y="0"/>
                  </a:lnTo>
                </a:path>
              </a:pathLst>
            </a:custGeom>
            <a:solidFill>
              <a:srgbClr val="FF9900"/>
            </a:solidFill>
            <a:ln w="9525">
              <a:noFill/>
            </a:ln>
          </p:spPr>
          <p:txBody>
            <a:bodyPr/>
            <a:lstStyle/>
            <a:p>
              <a:endParaRPr lang="zh-CN" altLang="en-US"/>
            </a:p>
          </p:txBody>
        </p:sp>
        <p:sp>
          <p:nvSpPr>
            <p:cNvPr id="64585" name="直接连接符 233545"/>
            <p:cNvSpPr/>
            <p:nvPr/>
          </p:nvSpPr>
          <p:spPr>
            <a:xfrm>
              <a:off x="1084" y="1255"/>
              <a:ext cx="0" cy="77"/>
            </a:xfrm>
            <a:prstGeom prst="line">
              <a:avLst/>
            </a:prstGeom>
            <a:ln w="25400" cap="flat" cmpd="sng">
              <a:solidFill>
                <a:srgbClr val="FFFF66"/>
              </a:solidFill>
              <a:prstDash val="solid"/>
              <a:headEnd type="none" w="sm" len="sm"/>
              <a:tailEnd type="none" w="sm" len="sm"/>
            </a:ln>
          </p:spPr>
          <p:txBody>
            <a:bodyPr/>
            <a:lstStyle/>
            <a:p>
              <a:pPr algn="ctr"/>
              <a:endParaRPr lang="zh-CN" altLang="en-US" dirty="0">
                <a:latin typeface="Arial" panose="020B0604020202020204" pitchFamily="34" charset="0"/>
              </a:endParaRPr>
            </a:p>
          </p:txBody>
        </p:sp>
        <p:grpSp>
          <p:nvGrpSpPr>
            <p:cNvPr id="64586" name="组合 233546"/>
            <p:cNvGrpSpPr/>
            <p:nvPr/>
          </p:nvGrpSpPr>
          <p:grpSpPr>
            <a:xfrm>
              <a:off x="1115" y="1278"/>
              <a:ext cx="321" cy="307"/>
              <a:chOff x="1115" y="1278"/>
              <a:chExt cx="321" cy="307"/>
            </a:xfrm>
          </p:grpSpPr>
          <p:sp>
            <p:nvSpPr>
              <p:cNvPr id="64587" name="直接连接符 233547"/>
              <p:cNvSpPr/>
              <p:nvPr/>
            </p:nvSpPr>
            <p:spPr>
              <a:xfrm flipH="1">
                <a:off x="1289" y="1436"/>
                <a:ext cx="7" cy="0"/>
              </a:xfrm>
              <a:prstGeom prst="line">
                <a:avLst/>
              </a:prstGeom>
              <a:ln w="9525">
                <a:noFill/>
              </a:ln>
            </p:spPr>
            <p:txBody>
              <a:bodyPr/>
              <a:lstStyle/>
              <a:p>
                <a:pPr algn="ctr"/>
                <a:endParaRPr lang="zh-CN" altLang="en-US" dirty="0">
                  <a:latin typeface="Arial" panose="020B0604020202020204" pitchFamily="34" charset="0"/>
                </a:endParaRPr>
              </a:p>
            </p:txBody>
          </p:sp>
          <p:sp>
            <p:nvSpPr>
              <p:cNvPr id="64588" name="任意多边形 233548"/>
              <p:cNvSpPr/>
              <p:nvPr/>
            </p:nvSpPr>
            <p:spPr>
              <a:xfrm>
                <a:off x="1340" y="1356"/>
                <a:ext cx="60" cy="125"/>
              </a:xfrm>
              <a:custGeom>
                <a:avLst/>
                <a:gdLst/>
                <a:ahLst/>
                <a:cxnLst/>
                <a:rect l="0" t="0" r="0" b="0"/>
                <a:pathLst>
                  <a:path w="60" h="125">
                    <a:moveTo>
                      <a:pt x="0" y="124"/>
                    </a:moveTo>
                    <a:lnTo>
                      <a:pt x="59" y="108"/>
                    </a:lnTo>
                    <a:lnTo>
                      <a:pt x="59" y="0"/>
                    </a:lnTo>
                    <a:lnTo>
                      <a:pt x="0" y="16"/>
                    </a:lnTo>
                    <a:lnTo>
                      <a:pt x="0" y="124"/>
                    </a:lnTo>
                  </a:path>
                </a:pathLst>
              </a:custGeom>
              <a:solidFill>
                <a:srgbClr val="FFFFFF"/>
              </a:solidFill>
              <a:ln w="9525">
                <a:noFill/>
              </a:ln>
            </p:spPr>
            <p:txBody>
              <a:bodyPr/>
              <a:lstStyle/>
              <a:p>
                <a:endParaRPr lang="zh-CN" altLang="en-US"/>
              </a:p>
            </p:txBody>
          </p:sp>
          <p:sp>
            <p:nvSpPr>
              <p:cNvPr id="64589" name="任意多边形 233549"/>
              <p:cNvSpPr/>
              <p:nvPr/>
            </p:nvSpPr>
            <p:spPr>
              <a:xfrm>
                <a:off x="1115" y="1495"/>
                <a:ext cx="51" cy="90"/>
              </a:xfrm>
              <a:custGeom>
                <a:avLst/>
                <a:gdLst/>
                <a:ahLst/>
                <a:cxnLst/>
                <a:rect l="0" t="0" r="0" b="0"/>
                <a:pathLst>
                  <a:path w="51" h="90">
                    <a:moveTo>
                      <a:pt x="0" y="0"/>
                    </a:moveTo>
                    <a:lnTo>
                      <a:pt x="0" y="57"/>
                    </a:lnTo>
                    <a:lnTo>
                      <a:pt x="50" y="89"/>
                    </a:lnTo>
                    <a:lnTo>
                      <a:pt x="50" y="30"/>
                    </a:lnTo>
                    <a:lnTo>
                      <a:pt x="0" y="0"/>
                    </a:lnTo>
                  </a:path>
                </a:pathLst>
              </a:custGeom>
              <a:solidFill>
                <a:srgbClr val="996633"/>
              </a:solidFill>
              <a:ln w="9525">
                <a:noFill/>
              </a:ln>
            </p:spPr>
            <p:txBody>
              <a:bodyPr/>
              <a:lstStyle/>
              <a:p>
                <a:endParaRPr lang="zh-CN" altLang="en-US"/>
              </a:p>
            </p:txBody>
          </p:sp>
          <p:sp>
            <p:nvSpPr>
              <p:cNvPr id="64590" name="任意多边形 233550"/>
              <p:cNvSpPr/>
              <p:nvPr/>
            </p:nvSpPr>
            <p:spPr>
              <a:xfrm>
                <a:off x="1115" y="1459"/>
                <a:ext cx="187" cy="76"/>
              </a:xfrm>
              <a:custGeom>
                <a:avLst/>
                <a:gdLst/>
                <a:ahLst/>
                <a:cxnLst/>
                <a:rect l="0" t="0" r="0" b="0"/>
                <a:pathLst>
                  <a:path w="187" h="76">
                    <a:moveTo>
                      <a:pt x="0" y="36"/>
                    </a:moveTo>
                    <a:lnTo>
                      <a:pt x="135" y="0"/>
                    </a:lnTo>
                    <a:lnTo>
                      <a:pt x="186" y="31"/>
                    </a:lnTo>
                    <a:lnTo>
                      <a:pt x="139" y="75"/>
                    </a:lnTo>
                    <a:lnTo>
                      <a:pt x="50" y="66"/>
                    </a:lnTo>
                    <a:lnTo>
                      <a:pt x="0" y="36"/>
                    </a:lnTo>
                  </a:path>
                </a:pathLst>
              </a:custGeom>
              <a:solidFill>
                <a:srgbClr val="FF9900"/>
              </a:solidFill>
              <a:ln w="9525">
                <a:noFill/>
              </a:ln>
            </p:spPr>
            <p:txBody>
              <a:bodyPr/>
              <a:lstStyle/>
              <a:p>
                <a:endParaRPr lang="zh-CN" altLang="en-US"/>
              </a:p>
            </p:txBody>
          </p:sp>
          <p:sp>
            <p:nvSpPr>
              <p:cNvPr id="64591" name="任意多边形 233551"/>
              <p:cNvSpPr/>
              <p:nvPr/>
            </p:nvSpPr>
            <p:spPr>
              <a:xfrm>
                <a:off x="1340" y="1435"/>
                <a:ext cx="60" cy="47"/>
              </a:xfrm>
              <a:custGeom>
                <a:avLst/>
                <a:gdLst/>
                <a:ahLst/>
                <a:cxnLst/>
                <a:rect l="0" t="0" r="0" b="0"/>
                <a:pathLst>
                  <a:path w="60" h="47">
                    <a:moveTo>
                      <a:pt x="0" y="4"/>
                    </a:moveTo>
                    <a:lnTo>
                      <a:pt x="22" y="0"/>
                    </a:lnTo>
                    <a:lnTo>
                      <a:pt x="59" y="30"/>
                    </a:lnTo>
                    <a:lnTo>
                      <a:pt x="0" y="46"/>
                    </a:lnTo>
                    <a:lnTo>
                      <a:pt x="0" y="4"/>
                    </a:lnTo>
                  </a:path>
                </a:pathLst>
              </a:custGeom>
              <a:solidFill>
                <a:srgbClr val="E5E5E5"/>
              </a:solidFill>
              <a:ln w="9525">
                <a:noFill/>
              </a:ln>
            </p:spPr>
            <p:txBody>
              <a:bodyPr/>
              <a:lstStyle/>
              <a:p>
                <a:endParaRPr lang="zh-CN" altLang="en-US"/>
              </a:p>
            </p:txBody>
          </p:sp>
          <p:sp>
            <p:nvSpPr>
              <p:cNvPr id="64592" name="任意多边形 233552"/>
              <p:cNvSpPr/>
              <p:nvPr/>
            </p:nvSpPr>
            <p:spPr>
              <a:xfrm>
                <a:off x="1250" y="1278"/>
                <a:ext cx="184" cy="76"/>
              </a:xfrm>
              <a:custGeom>
                <a:avLst/>
                <a:gdLst/>
                <a:ahLst/>
                <a:cxnLst/>
                <a:rect l="0" t="0" r="0" b="0"/>
                <a:pathLst>
                  <a:path w="184" h="76">
                    <a:moveTo>
                      <a:pt x="135" y="0"/>
                    </a:moveTo>
                    <a:lnTo>
                      <a:pt x="0" y="36"/>
                    </a:lnTo>
                    <a:lnTo>
                      <a:pt x="21" y="69"/>
                    </a:lnTo>
                    <a:lnTo>
                      <a:pt x="51" y="63"/>
                    </a:lnTo>
                    <a:lnTo>
                      <a:pt x="133" y="75"/>
                    </a:lnTo>
                    <a:lnTo>
                      <a:pt x="183" y="26"/>
                    </a:lnTo>
                    <a:lnTo>
                      <a:pt x="135" y="0"/>
                    </a:lnTo>
                  </a:path>
                </a:pathLst>
              </a:custGeom>
              <a:solidFill>
                <a:srgbClr val="FF9900"/>
              </a:solidFill>
              <a:ln w="9525">
                <a:noFill/>
              </a:ln>
            </p:spPr>
            <p:txBody>
              <a:bodyPr/>
              <a:lstStyle/>
              <a:p>
                <a:endParaRPr lang="zh-CN" altLang="en-US"/>
              </a:p>
            </p:txBody>
          </p:sp>
          <p:sp>
            <p:nvSpPr>
              <p:cNvPr id="64593" name="任意多边形 233553"/>
              <p:cNvSpPr/>
              <p:nvPr/>
            </p:nvSpPr>
            <p:spPr>
              <a:xfrm>
                <a:off x="1352" y="1354"/>
                <a:ext cx="48" cy="112"/>
              </a:xfrm>
              <a:custGeom>
                <a:avLst/>
                <a:gdLst/>
                <a:ahLst/>
                <a:cxnLst/>
                <a:rect l="0" t="0" r="0" b="0"/>
                <a:pathLst>
                  <a:path w="48" h="112">
                    <a:moveTo>
                      <a:pt x="0" y="13"/>
                    </a:moveTo>
                    <a:lnTo>
                      <a:pt x="0" y="83"/>
                    </a:lnTo>
                    <a:lnTo>
                      <a:pt x="47" y="111"/>
                    </a:lnTo>
                    <a:lnTo>
                      <a:pt x="47" y="0"/>
                    </a:lnTo>
                    <a:lnTo>
                      <a:pt x="0" y="13"/>
                    </a:lnTo>
                  </a:path>
                </a:pathLst>
              </a:custGeom>
              <a:solidFill>
                <a:srgbClr val="7F7F7F"/>
              </a:solidFill>
              <a:ln w="9525">
                <a:noFill/>
              </a:ln>
            </p:spPr>
            <p:txBody>
              <a:bodyPr/>
              <a:lstStyle/>
              <a:p>
                <a:endParaRPr lang="zh-CN" altLang="en-US"/>
              </a:p>
            </p:txBody>
          </p:sp>
          <p:grpSp>
            <p:nvGrpSpPr>
              <p:cNvPr id="64594" name="组合 233554"/>
              <p:cNvGrpSpPr/>
              <p:nvPr/>
            </p:nvGrpSpPr>
            <p:grpSpPr>
              <a:xfrm>
                <a:off x="1166" y="1305"/>
                <a:ext cx="270" cy="279"/>
                <a:chOff x="1166" y="1305"/>
                <a:chExt cx="270" cy="279"/>
              </a:xfrm>
            </p:grpSpPr>
            <p:sp>
              <p:nvSpPr>
                <p:cNvPr id="64595" name="任意多边形 233555"/>
                <p:cNvSpPr/>
                <p:nvPr/>
              </p:nvSpPr>
              <p:spPr>
                <a:xfrm>
                  <a:off x="1166" y="1305"/>
                  <a:ext cx="270" cy="279"/>
                </a:xfrm>
                <a:custGeom>
                  <a:avLst/>
                  <a:gdLst/>
                  <a:ahLst/>
                  <a:cxnLst/>
                  <a:rect l="0" t="0" r="0" b="0"/>
                  <a:pathLst>
                    <a:path w="270" h="279">
                      <a:moveTo>
                        <a:pt x="269" y="0"/>
                      </a:moveTo>
                      <a:lnTo>
                        <a:pt x="134" y="36"/>
                      </a:lnTo>
                      <a:lnTo>
                        <a:pt x="134" y="185"/>
                      </a:lnTo>
                      <a:lnTo>
                        <a:pt x="0" y="221"/>
                      </a:lnTo>
                      <a:lnTo>
                        <a:pt x="0" y="278"/>
                      </a:lnTo>
                      <a:lnTo>
                        <a:pt x="268" y="208"/>
                      </a:lnTo>
                      <a:lnTo>
                        <a:pt x="269" y="0"/>
                      </a:lnTo>
                    </a:path>
                  </a:pathLst>
                </a:custGeom>
                <a:solidFill>
                  <a:srgbClr val="FFCC66"/>
                </a:solidFill>
                <a:ln w="9525">
                  <a:noFill/>
                </a:ln>
              </p:spPr>
              <p:txBody>
                <a:bodyPr/>
                <a:lstStyle/>
                <a:p>
                  <a:endParaRPr lang="zh-CN" altLang="en-US"/>
                </a:p>
              </p:txBody>
            </p:sp>
            <p:sp>
              <p:nvSpPr>
                <p:cNvPr id="64596" name="任意多边形 233556"/>
                <p:cNvSpPr/>
                <p:nvPr/>
              </p:nvSpPr>
              <p:spPr>
                <a:xfrm>
                  <a:off x="1250" y="1315"/>
                  <a:ext cx="52" cy="176"/>
                </a:xfrm>
                <a:custGeom>
                  <a:avLst/>
                  <a:gdLst/>
                  <a:ahLst/>
                  <a:cxnLst/>
                  <a:rect l="0" t="0" r="0" b="0"/>
                  <a:pathLst>
                    <a:path w="52" h="176">
                      <a:moveTo>
                        <a:pt x="0" y="0"/>
                      </a:moveTo>
                      <a:lnTo>
                        <a:pt x="0" y="143"/>
                      </a:lnTo>
                      <a:lnTo>
                        <a:pt x="51" y="175"/>
                      </a:lnTo>
                      <a:lnTo>
                        <a:pt x="51" y="26"/>
                      </a:lnTo>
                      <a:lnTo>
                        <a:pt x="0" y="0"/>
                      </a:lnTo>
                    </a:path>
                  </a:pathLst>
                </a:custGeom>
                <a:solidFill>
                  <a:srgbClr val="996633"/>
                </a:solidFill>
                <a:ln w="9525">
                  <a:noFill/>
                </a:ln>
              </p:spPr>
              <p:txBody>
                <a:bodyPr/>
                <a:lstStyle/>
                <a:p>
                  <a:endParaRPr lang="zh-CN" altLang="en-US"/>
                </a:p>
              </p:txBody>
            </p:sp>
            <p:sp>
              <p:nvSpPr>
                <p:cNvPr id="64597" name="任意多边形 233557"/>
                <p:cNvSpPr/>
                <p:nvPr/>
              </p:nvSpPr>
              <p:spPr>
                <a:xfrm>
                  <a:off x="1339" y="1353"/>
                  <a:ext cx="61" cy="130"/>
                </a:xfrm>
                <a:custGeom>
                  <a:avLst/>
                  <a:gdLst/>
                  <a:ahLst/>
                  <a:cxnLst/>
                  <a:rect l="0" t="0" r="0" b="0"/>
                  <a:pathLst>
                    <a:path w="61" h="130">
                      <a:moveTo>
                        <a:pt x="60" y="0"/>
                      </a:moveTo>
                      <a:lnTo>
                        <a:pt x="0" y="17"/>
                      </a:lnTo>
                      <a:lnTo>
                        <a:pt x="0" y="129"/>
                      </a:lnTo>
                      <a:lnTo>
                        <a:pt x="60" y="113"/>
                      </a:lnTo>
                      <a:lnTo>
                        <a:pt x="60" y="0"/>
                      </a:lnTo>
                    </a:path>
                  </a:pathLst>
                </a:custGeom>
                <a:solidFill>
                  <a:srgbClr val="FF9900"/>
                </a:solidFill>
                <a:ln w="9525">
                  <a:noFill/>
                </a:ln>
              </p:spPr>
              <p:txBody>
                <a:bodyPr/>
                <a:lstStyle/>
                <a:p>
                  <a:endParaRPr lang="zh-CN" altLang="en-US"/>
                </a:p>
              </p:txBody>
            </p:sp>
          </p:grpSp>
        </p:grpSp>
        <p:grpSp>
          <p:nvGrpSpPr>
            <p:cNvPr id="64598" name="组合 233558"/>
            <p:cNvGrpSpPr/>
            <p:nvPr/>
          </p:nvGrpSpPr>
          <p:grpSpPr>
            <a:xfrm>
              <a:off x="612" y="1735"/>
              <a:ext cx="318" cy="307"/>
              <a:chOff x="612" y="1735"/>
              <a:chExt cx="318" cy="307"/>
            </a:xfrm>
          </p:grpSpPr>
          <p:sp>
            <p:nvSpPr>
              <p:cNvPr id="64599" name="任意多边形 233559"/>
              <p:cNvSpPr/>
              <p:nvPr/>
            </p:nvSpPr>
            <p:spPr>
              <a:xfrm>
                <a:off x="615" y="1807"/>
                <a:ext cx="57" cy="235"/>
              </a:xfrm>
              <a:custGeom>
                <a:avLst/>
                <a:gdLst/>
                <a:ahLst/>
                <a:cxnLst/>
                <a:rect l="0" t="0" r="0" b="0"/>
                <a:pathLst>
                  <a:path w="57" h="235">
                    <a:moveTo>
                      <a:pt x="0" y="0"/>
                    </a:moveTo>
                    <a:lnTo>
                      <a:pt x="0" y="206"/>
                    </a:lnTo>
                    <a:lnTo>
                      <a:pt x="45" y="234"/>
                    </a:lnTo>
                    <a:lnTo>
                      <a:pt x="56" y="103"/>
                    </a:lnTo>
                    <a:lnTo>
                      <a:pt x="45" y="27"/>
                    </a:lnTo>
                    <a:lnTo>
                      <a:pt x="0" y="0"/>
                    </a:lnTo>
                  </a:path>
                </a:pathLst>
              </a:custGeom>
              <a:solidFill>
                <a:srgbClr val="009900"/>
              </a:solidFill>
              <a:ln w="9525">
                <a:noFill/>
              </a:ln>
            </p:spPr>
            <p:txBody>
              <a:bodyPr/>
              <a:lstStyle/>
              <a:p>
                <a:endParaRPr lang="zh-CN" altLang="en-US"/>
              </a:p>
            </p:txBody>
          </p:sp>
          <p:sp>
            <p:nvSpPr>
              <p:cNvPr id="64600" name="任意多边形 233560"/>
              <p:cNvSpPr/>
              <p:nvPr/>
            </p:nvSpPr>
            <p:spPr>
              <a:xfrm>
                <a:off x="612" y="1735"/>
                <a:ext cx="318" cy="121"/>
              </a:xfrm>
              <a:custGeom>
                <a:avLst/>
                <a:gdLst/>
                <a:ahLst/>
                <a:cxnLst/>
                <a:rect l="0" t="0" r="0" b="0"/>
                <a:pathLst>
                  <a:path w="318" h="121">
                    <a:moveTo>
                      <a:pt x="266" y="0"/>
                    </a:moveTo>
                    <a:lnTo>
                      <a:pt x="0" y="72"/>
                    </a:lnTo>
                    <a:lnTo>
                      <a:pt x="47" y="100"/>
                    </a:lnTo>
                    <a:lnTo>
                      <a:pt x="88" y="120"/>
                    </a:lnTo>
                    <a:lnTo>
                      <a:pt x="183" y="94"/>
                    </a:lnTo>
                    <a:lnTo>
                      <a:pt x="317" y="29"/>
                    </a:lnTo>
                    <a:lnTo>
                      <a:pt x="266" y="0"/>
                    </a:lnTo>
                  </a:path>
                </a:pathLst>
              </a:custGeom>
              <a:solidFill>
                <a:srgbClr val="00CC66"/>
              </a:solidFill>
              <a:ln w="9525">
                <a:noFill/>
              </a:ln>
            </p:spPr>
            <p:txBody>
              <a:bodyPr/>
              <a:lstStyle/>
              <a:p>
                <a:endParaRPr lang="zh-CN" altLang="en-US"/>
              </a:p>
            </p:txBody>
          </p:sp>
          <p:sp>
            <p:nvSpPr>
              <p:cNvPr id="64601" name="直接连接符 233561"/>
              <p:cNvSpPr/>
              <p:nvPr/>
            </p:nvSpPr>
            <p:spPr>
              <a:xfrm>
                <a:off x="713" y="1819"/>
                <a:ext cx="8" cy="0"/>
              </a:xfrm>
              <a:prstGeom prst="line">
                <a:avLst/>
              </a:prstGeom>
              <a:ln w="9525">
                <a:noFill/>
              </a:ln>
            </p:spPr>
            <p:txBody>
              <a:bodyPr/>
              <a:lstStyle/>
              <a:p>
                <a:pPr algn="ctr"/>
                <a:endParaRPr lang="zh-CN" altLang="en-US" dirty="0">
                  <a:latin typeface="Arial" panose="020B0604020202020204" pitchFamily="34" charset="0"/>
                </a:endParaRPr>
              </a:p>
            </p:txBody>
          </p:sp>
          <p:sp>
            <p:nvSpPr>
              <p:cNvPr id="64602" name="任意多边形 233562"/>
              <p:cNvSpPr/>
              <p:nvPr/>
            </p:nvSpPr>
            <p:spPr>
              <a:xfrm>
                <a:off x="717" y="1907"/>
                <a:ext cx="39" cy="35"/>
              </a:xfrm>
              <a:custGeom>
                <a:avLst/>
                <a:gdLst/>
                <a:ahLst/>
                <a:cxnLst/>
                <a:rect l="0" t="0" r="0" b="0"/>
                <a:pathLst>
                  <a:path w="39" h="35">
                    <a:moveTo>
                      <a:pt x="0" y="1"/>
                    </a:moveTo>
                    <a:lnTo>
                      <a:pt x="7" y="0"/>
                    </a:lnTo>
                    <a:lnTo>
                      <a:pt x="38" y="24"/>
                    </a:lnTo>
                    <a:lnTo>
                      <a:pt x="0" y="34"/>
                    </a:lnTo>
                    <a:lnTo>
                      <a:pt x="0" y="1"/>
                    </a:lnTo>
                  </a:path>
                </a:pathLst>
              </a:custGeom>
              <a:solidFill>
                <a:srgbClr val="E5E5E5"/>
              </a:solidFill>
              <a:ln w="9525">
                <a:noFill/>
              </a:ln>
            </p:spPr>
            <p:txBody>
              <a:bodyPr/>
              <a:lstStyle/>
              <a:p>
                <a:endParaRPr lang="zh-CN" altLang="en-US"/>
              </a:p>
            </p:txBody>
          </p:sp>
          <p:sp>
            <p:nvSpPr>
              <p:cNvPr id="64603" name="任意多边形 233563"/>
              <p:cNvSpPr/>
              <p:nvPr/>
            </p:nvSpPr>
            <p:spPr>
              <a:xfrm>
                <a:off x="661" y="1765"/>
                <a:ext cx="269" cy="276"/>
              </a:xfrm>
              <a:custGeom>
                <a:avLst/>
                <a:gdLst/>
                <a:ahLst/>
                <a:cxnLst/>
                <a:rect l="0" t="0" r="0" b="0"/>
                <a:pathLst>
                  <a:path w="269" h="276">
                    <a:moveTo>
                      <a:pt x="0" y="275"/>
                    </a:moveTo>
                    <a:lnTo>
                      <a:pt x="134" y="238"/>
                    </a:lnTo>
                    <a:lnTo>
                      <a:pt x="134" y="89"/>
                    </a:lnTo>
                    <a:lnTo>
                      <a:pt x="268" y="52"/>
                    </a:lnTo>
                    <a:lnTo>
                      <a:pt x="268" y="0"/>
                    </a:lnTo>
                    <a:lnTo>
                      <a:pt x="0" y="72"/>
                    </a:lnTo>
                    <a:lnTo>
                      <a:pt x="0" y="275"/>
                    </a:lnTo>
                  </a:path>
                </a:pathLst>
              </a:custGeom>
              <a:solidFill>
                <a:srgbClr val="CCFF99"/>
              </a:solidFill>
              <a:ln w="9525">
                <a:noFill/>
              </a:ln>
            </p:spPr>
            <p:txBody>
              <a:bodyPr/>
              <a:lstStyle/>
              <a:p>
                <a:endParaRPr lang="zh-CN" altLang="en-US"/>
              </a:p>
            </p:txBody>
          </p:sp>
          <p:sp useBgFill="1">
            <p:nvSpPr>
              <p:cNvPr id="64604" name="任意多边形 233564"/>
              <p:cNvSpPr/>
              <p:nvPr/>
            </p:nvSpPr>
            <p:spPr>
              <a:xfrm>
                <a:off x="698" y="1865"/>
                <a:ext cx="59" cy="124"/>
              </a:xfrm>
              <a:custGeom>
                <a:avLst/>
                <a:gdLst/>
                <a:ahLst/>
                <a:cxnLst/>
                <a:rect l="0" t="0" r="0" b="0"/>
                <a:pathLst>
                  <a:path w="59" h="124">
                    <a:moveTo>
                      <a:pt x="58" y="0"/>
                    </a:moveTo>
                    <a:lnTo>
                      <a:pt x="0" y="15"/>
                    </a:lnTo>
                    <a:lnTo>
                      <a:pt x="0" y="123"/>
                    </a:lnTo>
                    <a:lnTo>
                      <a:pt x="58" y="107"/>
                    </a:lnTo>
                    <a:lnTo>
                      <a:pt x="58" y="0"/>
                    </a:lnTo>
                  </a:path>
                </a:pathLst>
              </a:custGeom>
              <a:ln w="9525">
                <a:noFill/>
              </a:ln>
            </p:spPr>
            <p:txBody>
              <a:bodyPr/>
              <a:lstStyle/>
              <a:p>
                <a:endParaRPr lang="zh-CN" altLang="en-US"/>
              </a:p>
            </p:txBody>
          </p:sp>
          <p:sp>
            <p:nvSpPr>
              <p:cNvPr id="64605" name="任意多边形 233565"/>
              <p:cNvSpPr/>
              <p:nvPr/>
            </p:nvSpPr>
            <p:spPr>
              <a:xfrm>
                <a:off x="697" y="1943"/>
                <a:ext cx="60" cy="48"/>
              </a:xfrm>
              <a:custGeom>
                <a:avLst/>
                <a:gdLst/>
                <a:ahLst/>
                <a:cxnLst/>
                <a:rect l="0" t="0" r="0" b="0"/>
                <a:pathLst>
                  <a:path w="60" h="48">
                    <a:moveTo>
                      <a:pt x="0" y="6"/>
                    </a:moveTo>
                    <a:lnTo>
                      <a:pt x="22" y="0"/>
                    </a:lnTo>
                    <a:lnTo>
                      <a:pt x="59" y="30"/>
                    </a:lnTo>
                    <a:lnTo>
                      <a:pt x="0" y="47"/>
                    </a:lnTo>
                    <a:lnTo>
                      <a:pt x="0" y="6"/>
                    </a:lnTo>
                  </a:path>
                </a:pathLst>
              </a:custGeom>
              <a:solidFill>
                <a:srgbClr val="00CC66"/>
              </a:solidFill>
              <a:ln w="9525">
                <a:noFill/>
              </a:ln>
            </p:spPr>
            <p:txBody>
              <a:bodyPr/>
              <a:lstStyle/>
              <a:p>
                <a:endParaRPr lang="zh-CN" altLang="en-US"/>
              </a:p>
            </p:txBody>
          </p:sp>
          <p:sp>
            <p:nvSpPr>
              <p:cNvPr id="64606" name="任意多边形 233566"/>
              <p:cNvSpPr/>
              <p:nvPr/>
            </p:nvSpPr>
            <p:spPr>
              <a:xfrm>
                <a:off x="710" y="1864"/>
                <a:ext cx="48" cy="110"/>
              </a:xfrm>
              <a:custGeom>
                <a:avLst/>
                <a:gdLst/>
                <a:ahLst/>
                <a:cxnLst/>
                <a:rect l="0" t="0" r="0" b="0"/>
                <a:pathLst>
                  <a:path w="48" h="110">
                    <a:moveTo>
                      <a:pt x="0" y="13"/>
                    </a:moveTo>
                    <a:lnTo>
                      <a:pt x="0" y="79"/>
                    </a:lnTo>
                    <a:lnTo>
                      <a:pt x="47" y="109"/>
                    </a:lnTo>
                    <a:lnTo>
                      <a:pt x="47" y="0"/>
                    </a:lnTo>
                    <a:lnTo>
                      <a:pt x="0" y="13"/>
                    </a:lnTo>
                  </a:path>
                </a:pathLst>
              </a:custGeom>
              <a:solidFill>
                <a:srgbClr val="009900"/>
              </a:solidFill>
              <a:ln w="9525">
                <a:noFill/>
              </a:ln>
            </p:spPr>
            <p:txBody>
              <a:bodyPr/>
              <a:lstStyle/>
              <a:p>
                <a:endParaRPr lang="zh-CN" altLang="en-US"/>
              </a:p>
            </p:txBody>
          </p:sp>
        </p:grpSp>
        <p:sp>
          <p:nvSpPr>
            <p:cNvPr id="64607" name="任意多边形 233567"/>
            <p:cNvSpPr/>
            <p:nvPr/>
          </p:nvSpPr>
          <p:spPr>
            <a:xfrm>
              <a:off x="957" y="1034"/>
              <a:ext cx="269" cy="279"/>
            </a:xfrm>
            <a:custGeom>
              <a:avLst/>
              <a:gdLst/>
              <a:ahLst/>
              <a:cxnLst/>
              <a:rect l="0" t="0" r="0" b="0"/>
              <a:pathLst>
                <a:path w="269" h="279">
                  <a:moveTo>
                    <a:pt x="268" y="0"/>
                  </a:moveTo>
                  <a:lnTo>
                    <a:pt x="134" y="36"/>
                  </a:lnTo>
                  <a:lnTo>
                    <a:pt x="134" y="185"/>
                  </a:lnTo>
                  <a:lnTo>
                    <a:pt x="0" y="221"/>
                  </a:lnTo>
                  <a:lnTo>
                    <a:pt x="0" y="278"/>
                  </a:lnTo>
                  <a:lnTo>
                    <a:pt x="268" y="207"/>
                  </a:lnTo>
                  <a:lnTo>
                    <a:pt x="268" y="0"/>
                  </a:lnTo>
                </a:path>
              </a:pathLst>
            </a:custGeom>
            <a:solidFill>
              <a:srgbClr val="FFCC66"/>
            </a:solidFill>
            <a:ln w="9525">
              <a:noFill/>
            </a:ln>
          </p:spPr>
          <p:txBody>
            <a:bodyPr/>
            <a:lstStyle/>
            <a:p>
              <a:endParaRPr lang="zh-CN" altLang="en-US"/>
            </a:p>
          </p:txBody>
        </p:sp>
        <p:sp>
          <p:nvSpPr>
            <p:cNvPr id="64608" name="任意多边形 233568"/>
            <p:cNvSpPr/>
            <p:nvPr/>
          </p:nvSpPr>
          <p:spPr>
            <a:xfrm>
              <a:off x="1130" y="1086"/>
              <a:ext cx="60" cy="124"/>
            </a:xfrm>
            <a:custGeom>
              <a:avLst/>
              <a:gdLst/>
              <a:ahLst/>
              <a:cxnLst/>
              <a:rect l="0" t="0" r="0" b="0"/>
              <a:pathLst>
                <a:path w="60" h="124">
                  <a:moveTo>
                    <a:pt x="0" y="123"/>
                  </a:moveTo>
                  <a:lnTo>
                    <a:pt x="59" y="106"/>
                  </a:lnTo>
                  <a:lnTo>
                    <a:pt x="59" y="0"/>
                  </a:lnTo>
                  <a:lnTo>
                    <a:pt x="0" y="15"/>
                  </a:lnTo>
                  <a:lnTo>
                    <a:pt x="0" y="123"/>
                  </a:lnTo>
                </a:path>
              </a:pathLst>
            </a:custGeom>
            <a:solidFill>
              <a:srgbClr val="FFFFFF"/>
            </a:solidFill>
            <a:ln w="9525">
              <a:noFill/>
            </a:ln>
          </p:spPr>
          <p:txBody>
            <a:bodyPr/>
            <a:lstStyle/>
            <a:p>
              <a:endParaRPr lang="zh-CN" altLang="en-US"/>
            </a:p>
          </p:txBody>
        </p:sp>
        <p:sp>
          <p:nvSpPr>
            <p:cNvPr id="64609" name="任意多边形 233569"/>
            <p:cNvSpPr/>
            <p:nvPr/>
          </p:nvSpPr>
          <p:spPr>
            <a:xfrm>
              <a:off x="905" y="1223"/>
              <a:ext cx="52" cy="90"/>
            </a:xfrm>
            <a:custGeom>
              <a:avLst/>
              <a:gdLst/>
              <a:ahLst/>
              <a:cxnLst/>
              <a:rect l="0" t="0" r="0" b="0"/>
              <a:pathLst>
                <a:path w="52" h="90">
                  <a:moveTo>
                    <a:pt x="0" y="0"/>
                  </a:moveTo>
                  <a:lnTo>
                    <a:pt x="0" y="57"/>
                  </a:lnTo>
                  <a:lnTo>
                    <a:pt x="51" y="89"/>
                  </a:lnTo>
                  <a:lnTo>
                    <a:pt x="51" y="31"/>
                  </a:lnTo>
                  <a:lnTo>
                    <a:pt x="0" y="0"/>
                  </a:lnTo>
                </a:path>
              </a:pathLst>
            </a:custGeom>
            <a:solidFill>
              <a:srgbClr val="996633"/>
            </a:solidFill>
            <a:ln w="9525">
              <a:noFill/>
            </a:ln>
          </p:spPr>
          <p:txBody>
            <a:bodyPr/>
            <a:lstStyle/>
            <a:p>
              <a:endParaRPr lang="zh-CN" altLang="en-US"/>
            </a:p>
          </p:txBody>
        </p:sp>
        <p:sp>
          <p:nvSpPr>
            <p:cNvPr id="64610" name="任意多边形 233570"/>
            <p:cNvSpPr/>
            <p:nvPr/>
          </p:nvSpPr>
          <p:spPr>
            <a:xfrm>
              <a:off x="905" y="1188"/>
              <a:ext cx="187" cy="68"/>
            </a:xfrm>
            <a:custGeom>
              <a:avLst/>
              <a:gdLst/>
              <a:ahLst/>
              <a:cxnLst/>
              <a:rect l="0" t="0" r="0" b="0"/>
              <a:pathLst>
                <a:path w="187" h="68">
                  <a:moveTo>
                    <a:pt x="0" y="35"/>
                  </a:moveTo>
                  <a:lnTo>
                    <a:pt x="135" y="0"/>
                  </a:lnTo>
                  <a:lnTo>
                    <a:pt x="186" y="31"/>
                  </a:lnTo>
                  <a:lnTo>
                    <a:pt x="50" y="67"/>
                  </a:lnTo>
                  <a:lnTo>
                    <a:pt x="0" y="35"/>
                  </a:lnTo>
                </a:path>
              </a:pathLst>
            </a:custGeom>
            <a:solidFill>
              <a:srgbClr val="7F7F7F"/>
            </a:solidFill>
            <a:ln w="9525">
              <a:noFill/>
            </a:ln>
          </p:spPr>
          <p:txBody>
            <a:bodyPr/>
            <a:lstStyle/>
            <a:p>
              <a:endParaRPr lang="zh-CN" altLang="en-US"/>
            </a:p>
          </p:txBody>
        </p:sp>
        <p:sp>
          <p:nvSpPr>
            <p:cNvPr id="64611" name="任意多边形 233571"/>
            <p:cNvSpPr/>
            <p:nvPr/>
          </p:nvSpPr>
          <p:spPr>
            <a:xfrm>
              <a:off x="1040" y="1045"/>
              <a:ext cx="53" cy="176"/>
            </a:xfrm>
            <a:custGeom>
              <a:avLst/>
              <a:gdLst/>
              <a:ahLst/>
              <a:cxnLst/>
              <a:rect l="0" t="0" r="0" b="0"/>
              <a:pathLst>
                <a:path w="53" h="176">
                  <a:moveTo>
                    <a:pt x="0" y="0"/>
                  </a:moveTo>
                  <a:lnTo>
                    <a:pt x="0" y="143"/>
                  </a:lnTo>
                  <a:lnTo>
                    <a:pt x="51" y="175"/>
                  </a:lnTo>
                  <a:lnTo>
                    <a:pt x="52" y="26"/>
                  </a:lnTo>
                  <a:lnTo>
                    <a:pt x="0" y="0"/>
                  </a:lnTo>
                </a:path>
              </a:pathLst>
            </a:custGeom>
            <a:solidFill>
              <a:srgbClr val="666666"/>
            </a:solidFill>
            <a:ln w="9525">
              <a:noFill/>
            </a:ln>
          </p:spPr>
          <p:txBody>
            <a:bodyPr/>
            <a:lstStyle/>
            <a:p>
              <a:endParaRPr lang="zh-CN" altLang="en-US"/>
            </a:p>
          </p:txBody>
        </p:sp>
        <p:sp>
          <p:nvSpPr>
            <p:cNvPr id="64612" name="任意多边形 233572"/>
            <p:cNvSpPr/>
            <p:nvPr/>
          </p:nvSpPr>
          <p:spPr>
            <a:xfrm>
              <a:off x="1131" y="1163"/>
              <a:ext cx="59" cy="47"/>
            </a:xfrm>
            <a:custGeom>
              <a:avLst/>
              <a:gdLst/>
              <a:ahLst/>
              <a:cxnLst/>
              <a:rect l="0" t="0" r="0" b="0"/>
              <a:pathLst>
                <a:path w="59" h="47">
                  <a:moveTo>
                    <a:pt x="0" y="4"/>
                  </a:moveTo>
                  <a:lnTo>
                    <a:pt x="21" y="0"/>
                  </a:lnTo>
                  <a:lnTo>
                    <a:pt x="58" y="30"/>
                  </a:lnTo>
                  <a:lnTo>
                    <a:pt x="0" y="46"/>
                  </a:lnTo>
                  <a:lnTo>
                    <a:pt x="0" y="4"/>
                  </a:lnTo>
                </a:path>
              </a:pathLst>
            </a:custGeom>
            <a:solidFill>
              <a:srgbClr val="E5E5E5"/>
            </a:solidFill>
            <a:ln w="9525">
              <a:noFill/>
            </a:ln>
          </p:spPr>
          <p:txBody>
            <a:bodyPr/>
            <a:lstStyle/>
            <a:p>
              <a:endParaRPr lang="zh-CN" altLang="en-US"/>
            </a:p>
          </p:txBody>
        </p:sp>
        <p:sp>
          <p:nvSpPr>
            <p:cNvPr id="64613" name="任意多边形 233573"/>
            <p:cNvSpPr/>
            <p:nvPr/>
          </p:nvSpPr>
          <p:spPr>
            <a:xfrm>
              <a:off x="1039" y="1006"/>
              <a:ext cx="186" cy="66"/>
            </a:xfrm>
            <a:custGeom>
              <a:avLst/>
              <a:gdLst/>
              <a:ahLst/>
              <a:cxnLst/>
              <a:rect l="0" t="0" r="0" b="0"/>
              <a:pathLst>
                <a:path w="186" h="66">
                  <a:moveTo>
                    <a:pt x="137" y="0"/>
                  </a:moveTo>
                  <a:lnTo>
                    <a:pt x="0" y="37"/>
                  </a:lnTo>
                  <a:lnTo>
                    <a:pt x="51" y="65"/>
                  </a:lnTo>
                  <a:lnTo>
                    <a:pt x="185" y="26"/>
                  </a:lnTo>
                  <a:lnTo>
                    <a:pt x="137" y="0"/>
                  </a:lnTo>
                </a:path>
              </a:pathLst>
            </a:custGeom>
            <a:solidFill>
              <a:srgbClr val="7F7F7F"/>
            </a:solidFill>
            <a:ln w="9525">
              <a:noFill/>
            </a:ln>
          </p:spPr>
          <p:txBody>
            <a:bodyPr/>
            <a:lstStyle/>
            <a:p>
              <a:endParaRPr lang="zh-CN" altLang="en-US"/>
            </a:p>
          </p:txBody>
        </p:sp>
        <p:sp>
          <p:nvSpPr>
            <p:cNvPr id="64614" name="任意多边形 233574"/>
            <p:cNvSpPr/>
            <p:nvPr/>
          </p:nvSpPr>
          <p:spPr>
            <a:xfrm>
              <a:off x="1143" y="1084"/>
              <a:ext cx="47" cy="111"/>
            </a:xfrm>
            <a:custGeom>
              <a:avLst/>
              <a:gdLst/>
              <a:ahLst/>
              <a:cxnLst/>
              <a:rect l="0" t="0" r="0" b="0"/>
              <a:pathLst>
                <a:path w="47" h="111">
                  <a:moveTo>
                    <a:pt x="0" y="12"/>
                  </a:moveTo>
                  <a:lnTo>
                    <a:pt x="0" y="82"/>
                  </a:lnTo>
                  <a:lnTo>
                    <a:pt x="46" y="110"/>
                  </a:lnTo>
                  <a:lnTo>
                    <a:pt x="46" y="0"/>
                  </a:lnTo>
                  <a:lnTo>
                    <a:pt x="0" y="12"/>
                  </a:lnTo>
                </a:path>
              </a:pathLst>
            </a:custGeom>
            <a:solidFill>
              <a:srgbClr val="7F7F7F"/>
            </a:solidFill>
            <a:ln w="9525">
              <a:noFill/>
            </a:ln>
          </p:spPr>
          <p:txBody>
            <a:bodyPr/>
            <a:lstStyle/>
            <a:p>
              <a:endParaRPr lang="zh-CN" altLang="en-US"/>
            </a:p>
          </p:txBody>
        </p:sp>
        <p:sp>
          <p:nvSpPr>
            <p:cNvPr id="64615" name="任意多边形 233575"/>
            <p:cNvSpPr/>
            <p:nvPr/>
          </p:nvSpPr>
          <p:spPr>
            <a:xfrm>
              <a:off x="1131" y="1078"/>
              <a:ext cx="59" cy="133"/>
            </a:xfrm>
            <a:custGeom>
              <a:avLst/>
              <a:gdLst/>
              <a:ahLst/>
              <a:cxnLst/>
              <a:rect l="0" t="0" r="0" b="0"/>
              <a:pathLst>
                <a:path w="59" h="133">
                  <a:moveTo>
                    <a:pt x="58" y="0"/>
                  </a:moveTo>
                  <a:lnTo>
                    <a:pt x="0" y="17"/>
                  </a:lnTo>
                  <a:lnTo>
                    <a:pt x="0" y="132"/>
                  </a:lnTo>
                  <a:lnTo>
                    <a:pt x="58" y="117"/>
                  </a:lnTo>
                  <a:lnTo>
                    <a:pt x="58" y="0"/>
                  </a:lnTo>
                </a:path>
              </a:pathLst>
            </a:custGeom>
            <a:solidFill>
              <a:srgbClr val="FF9900"/>
            </a:solidFill>
            <a:ln w="9525">
              <a:noFill/>
            </a:ln>
          </p:spPr>
          <p:txBody>
            <a:bodyPr/>
            <a:lstStyle/>
            <a:p>
              <a:endParaRPr lang="zh-CN" altLang="en-US"/>
            </a:p>
          </p:txBody>
        </p:sp>
        <p:sp>
          <p:nvSpPr>
            <p:cNvPr id="64616" name="任意多边形 233576"/>
            <p:cNvSpPr/>
            <p:nvPr/>
          </p:nvSpPr>
          <p:spPr>
            <a:xfrm>
              <a:off x="992" y="1080"/>
              <a:ext cx="59" cy="125"/>
            </a:xfrm>
            <a:custGeom>
              <a:avLst/>
              <a:gdLst/>
              <a:ahLst/>
              <a:cxnLst/>
              <a:rect l="0" t="0" r="0" b="0"/>
              <a:pathLst>
                <a:path w="59" h="125">
                  <a:moveTo>
                    <a:pt x="58" y="0"/>
                  </a:moveTo>
                  <a:lnTo>
                    <a:pt x="0" y="16"/>
                  </a:lnTo>
                  <a:lnTo>
                    <a:pt x="0" y="124"/>
                  </a:lnTo>
                  <a:lnTo>
                    <a:pt x="58" y="107"/>
                  </a:lnTo>
                  <a:lnTo>
                    <a:pt x="58" y="0"/>
                  </a:lnTo>
                </a:path>
              </a:pathLst>
            </a:custGeom>
            <a:solidFill>
              <a:srgbClr val="FFFFFF"/>
            </a:solidFill>
            <a:ln w="9525">
              <a:noFill/>
            </a:ln>
          </p:spPr>
          <p:txBody>
            <a:bodyPr/>
            <a:lstStyle/>
            <a:p>
              <a:endParaRPr lang="zh-CN" altLang="en-US"/>
            </a:p>
          </p:txBody>
        </p:sp>
        <p:sp>
          <p:nvSpPr>
            <p:cNvPr id="64617" name="任意多边形 233577"/>
            <p:cNvSpPr/>
            <p:nvPr/>
          </p:nvSpPr>
          <p:spPr>
            <a:xfrm>
              <a:off x="905" y="1020"/>
              <a:ext cx="66" cy="237"/>
            </a:xfrm>
            <a:custGeom>
              <a:avLst/>
              <a:gdLst/>
              <a:ahLst/>
              <a:cxnLst/>
              <a:rect l="0" t="0" r="0" b="0"/>
              <a:pathLst>
                <a:path w="66" h="237">
                  <a:moveTo>
                    <a:pt x="0" y="0"/>
                  </a:moveTo>
                  <a:lnTo>
                    <a:pt x="0" y="205"/>
                  </a:lnTo>
                  <a:lnTo>
                    <a:pt x="49" y="236"/>
                  </a:lnTo>
                  <a:lnTo>
                    <a:pt x="65" y="115"/>
                  </a:lnTo>
                  <a:lnTo>
                    <a:pt x="49" y="29"/>
                  </a:lnTo>
                  <a:lnTo>
                    <a:pt x="0" y="0"/>
                  </a:lnTo>
                </a:path>
              </a:pathLst>
            </a:custGeom>
            <a:solidFill>
              <a:srgbClr val="009900"/>
            </a:solidFill>
            <a:ln w="9525">
              <a:noFill/>
            </a:ln>
          </p:spPr>
          <p:txBody>
            <a:bodyPr/>
            <a:lstStyle/>
            <a:p>
              <a:endParaRPr lang="zh-CN" altLang="en-US"/>
            </a:p>
          </p:txBody>
        </p:sp>
        <p:sp>
          <p:nvSpPr>
            <p:cNvPr id="64618" name="任意多边形 233578"/>
            <p:cNvSpPr/>
            <p:nvPr/>
          </p:nvSpPr>
          <p:spPr>
            <a:xfrm>
              <a:off x="1004" y="1080"/>
              <a:ext cx="48" cy="109"/>
            </a:xfrm>
            <a:custGeom>
              <a:avLst/>
              <a:gdLst/>
              <a:ahLst/>
              <a:cxnLst/>
              <a:rect l="0" t="0" r="0" b="0"/>
              <a:pathLst>
                <a:path w="48" h="109">
                  <a:moveTo>
                    <a:pt x="0" y="13"/>
                  </a:moveTo>
                  <a:lnTo>
                    <a:pt x="0" y="78"/>
                  </a:lnTo>
                  <a:lnTo>
                    <a:pt x="47" y="108"/>
                  </a:lnTo>
                  <a:lnTo>
                    <a:pt x="47" y="0"/>
                  </a:lnTo>
                  <a:lnTo>
                    <a:pt x="0" y="13"/>
                  </a:lnTo>
                </a:path>
              </a:pathLst>
            </a:custGeom>
            <a:solidFill>
              <a:srgbClr val="7F7F7F"/>
            </a:solidFill>
            <a:ln w="9525">
              <a:noFill/>
            </a:ln>
          </p:spPr>
          <p:txBody>
            <a:bodyPr/>
            <a:lstStyle/>
            <a:p>
              <a:endParaRPr lang="zh-CN" altLang="en-US"/>
            </a:p>
          </p:txBody>
        </p:sp>
        <p:sp>
          <p:nvSpPr>
            <p:cNvPr id="64619" name="任意多边形 233579"/>
            <p:cNvSpPr/>
            <p:nvPr/>
          </p:nvSpPr>
          <p:spPr>
            <a:xfrm>
              <a:off x="905" y="949"/>
              <a:ext cx="319" cy="104"/>
            </a:xfrm>
            <a:custGeom>
              <a:avLst/>
              <a:gdLst/>
              <a:ahLst/>
              <a:cxnLst/>
              <a:rect l="0" t="0" r="0" b="0"/>
              <a:pathLst>
                <a:path w="319" h="104">
                  <a:moveTo>
                    <a:pt x="266" y="0"/>
                  </a:moveTo>
                  <a:lnTo>
                    <a:pt x="0" y="70"/>
                  </a:lnTo>
                  <a:lnTo>
                    <a:pt x="47" y="103"/>
                  </a:lnTo>
                  <a:lnTo>
                    <a:pt x="182" y="94"/>
                  </a:lnTo>
                  <a:lnTo>
                    <a:pt x="318" y="30"/>
                  </a:lnTo>
                  <a:lnTo>
                    <a:pt x="266" y="0"/>
                  </a:lnTo>
                </a:path>
              </a:pathLst>
            </a:custGeom>
            <a:solidFill>
              <a:srgbClr val="00CC66"/>
            </a:solidFill>
            <a:ln w="9525">
              <a:noFill/>
            </a:ln>
          </p:spPr>
          <p:txBody>
            <a:bodyPr/>
            <a:lstStyle/>
            <a:p>
              <a:endParaRPr lang="zh-CN" altLang="en-US"/>
            </a:p>
          </p:txBody>
        </p:sp>
        <p:grpSp>
          <p:nvGrpSpPr>
            <p:cNvPr id="64620" name="组合 233580"/>
            <p:cNvGrpSpPr/>
            <p:nvPr/>
          </p:nvGrpSpPr>
          <p:grpSpPr>
            <a:xfrm>
              <a:off x="1226" y="1568"/>
              <a:ext cx="320" cy="307"/>
              <a:chOff x="1226" y="1568"/>
              <a:chExt cx="320" cy="307"/>
            </a:xfrm>
          </p:grpSpPr>
          <p:sp>
            <p:nvSpPr>
              <p:cNvPr id="64621" name="任意多边形 233581"/>
              <p:cNvSpPr/>
              <p:nvPr/>
            </p:nvSpPr>
            <p:spPr>
              <a:xfrm>
                <a:off x="1226" y="1749"/>
                <a:ext cx="186" cy="82"/>
              </a:xfrm>
              <a:custGeom>
                <a:avLst/>
                <a:gdLst/>
                <a:ahLst/>
                <a:cxnLst/>
                <a:rect l="0" t="0" r="0" b="0"/>
                <a:pathLst>
                  <a:path w="186" h="82">
                    <a:moveTo>
                      <a:pt x="0" y="35"/>
                    </a:moveTo>
                    <a:lnTo>
                      <a:pt x="134" y="0"/>
                    </a:lnTo>
                    <a:lnTo>
                      <a:pt x="185" y="31"/>
                    </a:lnTo>
                    <a:lnTo>
                      <a:pt x="125" y="81"/>
                    </a:lnTo>
                    <a:lnTo>
                      <a:pt x="50" y="67"/>
                    </a:lnTo>
                    <a:lnTo>
                      <a:pt x="0" y="35"/>
                    </a:lnTo>
                  </a:path>
                </a:pathLst>
              </a:custGeom>
              <a:solidFill>
                <a:srgbClr val="FF9900"/>
              </a:solidFill>
              <a:ln w="9525">
                <a:noFill/>
              </a:ln>
            </p:spPr>
            <p:txBody>
              <a:bodyPr/>
              <a:lstStyle/>
              <a:p>
                <a:endParaRPr lang="zh-CN" altLang="en-US"/>
              </a:p>
            </p:txBody>
          </p:sp>
          <p:sp>
            <p:nvSpPr>
              <p:cNvPr id="64622" name="任意多边形 233582"/>
              <p:cNvSpPr/>
              <p:nvPr/>
            </p:nvSpPr>
            <p:spPr>
              <a:xfrm>
                <a:off x="1360" y="1568"/>
                <a:ext cx="185" cy="68"/>
              </a:xfrm>
              <a:custGeom>
                <a:avLst/>
                <a:gdLst/>
                <a:ahLst/>
                <a:cxnLst/>
                <a:rect l="0" t="0" r="0" b="0"/>
                <a:pathLst>
                  <a:path w="185" h="68">
                    <a:moveTo>
                      <a:pt x="136" y="0"/>
                    </a:moveTo>
                    <a:lnTo>
                      <a:pt x="0" y="37"/>
                    </a:lnTo>
                    <a:lnTo>
                      <a:pt x="51" y="65"/>
                    </a:lnTo>
                    <a:lnTo>
                      <a:pt x="121" y="67"/>
                    </a:lnTo>
                    <a:lnTo>
                      <a:pt x="184" y="26"/>
                    </a:lnTo>
                    <a:lnTo>
                      <a:pt x="136" y="0"/>
                    </a:lnTo>
                  </a:path>
                </a:pathLst>
              </a:custGeom>
              <a:solidFill>
                <a:srgbClr val="FF9900"/>
              </a:solidFill>
              <a:ln w="9525">
                <a:noFill/>
              </a:ln>
            </p:spPr>
            <p:txBody>
              <a:bodyPr/>
              <a:lstStyle/>
              <a:p>
                <a:endParaRPr lang="zh-CN" altLang="en-US"/>
              </a:p>
            </p:txBody>
          </p:sp>
          <p:sp>
            <p:nvSpPr>
              <p:cNvPr id="64623" name="直接连接符 233583"/>
              <p:cNvSpPr/>
              <p:nvPr/>
            </p:nvSpPr>
            <p:spPr>
              <a:xfrm>
                <a:off x="1426" y="1631"/>
                <a:ext cx="7" cy="0"/>
              </a:xfrm>
              <a:prstGeom prst="line">
                <a:avLst/>
              </a:prstGeom>
              <a:ln w="9525">
                <a:noFill/>
              </a:ln>
            </p:spPr>
            <p:txBody>
              <a:bodyPr/>
              <a:lstStyle/>
              <a:p>
                <a:pPr algn="ctr"/>
                <a:endParaRPr lang="zh-CN" altLang="en-US" dirty="0">
                  <a:latin typeface="Arial" panose="020B0604020202020204" pitchFamily="34" charset="0"/>
                </a:endParaRPr>
              </a:p>
            </p:txBody>
          </p:sp>
          <p:sp>
            <p:nvSpPr>
              <p:cNvPr id="64624" name="任意多边形 233584"/>
              <p:cNvSpPr/>
              <p:nvPr/>
            </p:nvSpPr>
            <p:spPr>
              <a:xfrm>
                <a:off x="1276" y="1595"/>
                <a:ext cx="270" cy="280"/>
              </a:xfrm>
              <a:custGeom>
                <a:avLst/>
                <a:gdLst/>
                <a:ahLst/>
                <a:cxnLst/>
                <a:rect l="0" t="0" r="0" b="0"/>
                <a:pathLst>
                  <a:path w="270" h="280">
                    <a:moveTo>
                      <a:pt x="269" y="0"/>
                    </a:moveTo>
                    <a:lnTo>
                      <a:pt x="134" y="36"/>
                    </a:lnTo>
                    <a:lnTo>
                      <a:pt x="134" y="186"/>
                    </a:lnTo>
                    <a:lnTo>
                      <a:pt x="0" y="222"/>
                    </a:lnTo>
                    <a:lnTo>
                      <a:pt x="0" y="279"/>
                    </a:lnTo>
                    <a:lnTo>
                      <a:pt x="269" y="208"/>
                    </a:lnTo>
                    <a:lnTo>
                      <a:pt x="269" y="0"/>
                    </a:lnTo>
                  </a:path>
                </a:pathLst>
              </a:custGeom>
              <a:solidFill>
                <a:srgbClr val="FFCC66"/>
              </a:solidFill>
              <a:ln w="9525">
                <a:noFill/>
              </a:ln>
            </p:spPr>
            <p:txBody>
              <a:bodyPr/>
              <a:lstStyle/>
              <a:p>
                <a:endParaRPr lang="zh-CN" altLang="en-US"/>
              </a:p>
            </p:txBody>
          </p:sp>
          <p:sp useBgFill="1">
            <p:nvSpPr>
              <p:cNvPr id="64625" name="任意多边形 233585"/>
              <p:cNvSpPr/>
              <p:nvPr/>
            </p:nvSpPr>
            <p:spPr>
              <a:xfrm>
                <a:off x="1450" y="1646"/>
                <a:ext cx="61" cy="125"/>
              </a:xfrm>
              <a:custGeom>
                <a:avLst/>
                <a:gdLst/>
                <a:ahLst/>
                <a:cxnLst/>
                <a:rect l="0" t="0" r="0" b="0"/>
                <a:pathLst>
                  <a:path w="61" h="125">
                    <a:moveTo>
                      <a:pt x="0" y="124"/>
                    </a:moveTo>
                    <a:lnTo>
                      <a:pt x="60" y="107"/>
                    </a:lnTo>
                    <a:lnTo>
                      <a:pt x="60" y="0"/>
                    </a:lnTo>
                    <a:lnTo>
                      <a:pt x="0" y="16"/>
                    </a:lnTo>
                    <a:lnTo>
                      <a:pt x="0" y="124"/>
                    </a:lnTo>
                  </a:path>
                </a:pathLst>
              </a:custGeom>
              <a:ln w="9525">
                <a:noFill/>
              </a:ln>
            </p:spPr>
            <p:txBody>
              <a:bodyPr/>
              <a:lstStyle/>
              <a:p>
                <a:endParaRPr lang="zh-CN" altLang="en-US"/>
              </a:p>
            </p:txBody>
          </p:sp>
          <p:sp>
            <p:nvSpPr>
              <p:cNvPr id="64626" name="任意多边形 233586"/>
              <p:cNvSpPr/>
              <p:nvPr/>
            </p:nvSpPr>
            <p:spPr>
              <a:xfrm>
                <a:off x="1226" y="1785"/>
                <a:ext cx="51" cy="90"/>
              </a:xfrm>
              <a:custGeom>
                <a:avLst/>
                <a:gdLst/>
                <a:ahLst/>
                <a:cxnLst/>
                <a:rect l="0" t="0" r="0" b="0"/>
                <a:pathLst>
                  <a:path w="51" h="90">
                    <a:moveTo>
                      <a:pt x="0" y="0"/>
                    </a:moveTo>
                    <a:lnTo>
                      <a:pt x="0" y="57"/>
                    </a:lnTo>
                    <a:lnTo>
                      <a:pt x="50" y="89"/>
                    </a:lnTo>
                    <a:lnTo>
                      <a:pt x="50" y="31"/>
                    </a:lnTo>
                    <a:lnTo>
                      <a:pt x="0" y="0"/>
                    </a:lnTo>
                  </a:path>
                </a:pathLst>
              </a:custGeom>
              <a:solidFill>
                <a:srgbClr val="996633"/>
              </a:solidFill>
              <a:ln w="9525">
                <a:noFill/>
              </a:ln>
            </p:spPr>
            <p:txBody>
              <a:bodyPr/>
              <a:lstStyle/>
              <a:p>
                <a:endParaRPr lang="zh-CN" altLang="en-US"/>
              </a:p>
            </p:txBody>
          </p:sp>
          <p:sp>
            <p:nvSpPr>
              <p:cNvPr id="64627" name="任意多边形 233587"/>
              <p:cNvSpPr/>
              <p:nvPr/>
            </p:nvSpPr>
            <p:spPr>
              <a:xfrm>
                <a:off x="1361" y="1605"/>
                <a:ext cx="52" cy="177"/>
              </a:xfrm>
              <a:custGeom>
                <a:avLst/>
                <a:gdLst/>
                <a:ahLst/>
                <a:cxnLst/>
                <a:rect l="0" t="0" r="0" b="0"/>
                <a:pathLst>
                  <a:path w="52" h="177">
                    <a:moveTo>
                      <a:pt x="0" y="0"/>
                    </a:moveTo>
                    <a:lnTo>
                      <a:pt x="0" y="144"/>
                    </a:lnTo>
                    <a:lnTo>
                      <a:pt x="50" y="176"/>
                    </a:lnTo>
                    <a:lnTo>
                      <a:pt x="51" y="27"/>
                    </a:lnTo>
                    <a:lnTo>
                      <a:pt x="0" y="0"/>
                    </a:lnTo>
                  </a:path>
                </a:pathLst>
              </a:custGeom>
              <a:solidFill>
                <a:srgbClr val="996633"/>
              </a:solidFill>
              <a:ln w="9525">
                <a:noFill/>
              </a:ln>
            </p:spPr>
            <p:txBody>
              <a:bodyPr/>
              <a:lstStyle/>
              <a:p>
                <a:endParaRPr lang="zh-CN" altLang="en-US"/>
              </a:p>
            </p:txBody>
          </p:sp>
          <p:sp>
            <p:nvSpPr>
              <p:cNvPr id="64628" name="任意多边形 233588"/>
              <p:cNvSpPr/>
              <p:nvPr/>
            </p:nvSpPr>
            <p:spPr>
              <a:xfrm>
                <a:off x="1447" y="1724"/>
                <a:ext cx="64" cy="52"/>
              </a:xfrm>
              <a:custGeom>
                <a:avLst/>
                <a:gdLst/>
                <a:ahLst/>
                <a:cxnLst/>
                <a:rect l="0" t="0" r="0" b="0"/>
                <a:pathLst>
                  <a:path w="64" h="52">
                    <a:moveTo>
                      <a:pt x="0" y="6"/>
                    </a:moveTo>
                    <a:lnTo>
                      <a:pt x="24" y="0"/>
                    </a:lnTo>
                    <a:lnTo>
                      <a:pt x="63" y="34"/>
                    </a:lnTo>
                    <a:lnTo>
                      <a:pt x="1" y="51"/>
                    </a:lnTo>
                    <a:lnTo>
                      <a:pt x="0" y="6"/>
                    </a:lnTo>
                  </a:path>
                </a:pathLst>
              </a:custGeom>
              <a:solidFill>
                <a:srgbClr val="FF9900"/>
              </a:solidFill>
              <a:ln w="9525">
                <a:noFill/>
              </a:ln>
            </p:spPr>
            <p:txBody>
              <a:bodyPr/>
              <a:lstStyle/>
              <a:p>
                <a:endParaRPr lang="zh-CN" altLang="en-US"/>
              </a:p>
            </p:txBody>
          </p:sp>
          <p:sp>
            <p:nvSpPr>
              <p:cNvPr id="64629" name="任意多边形 233589"/>
              <p:cNvSpPr/>
              <p:nvPr/>
            </p:nvSpPr>
            <p:spPr>
              <a:xfrm>
                <a:off x="1463" y="1645"/>
                <a:ext cx="48" cy="111"/>
              </a:xfrm>
              <a:custGeom>
                <a:avLst/>
                <a:gdLst/>
                <a:ahLst/>
                <a:cxnLst/>
                <a:rect l="0" t="0" r="0" b="0"/>
                <a:pathLst>
                  <a:path w="48" h="111">
                    <a:moveTo>
                      <a:pt x="0" y="12"/>
                    </a:moveTo>
                    <a:lnTo>
                      <a:pt x="0" y="82"/>
                    </a:lnTo>
                    <a:lnTo>
                      <a:pt x="47" y="110"/>
                    </a:lnTo>
                    <a:lnTo>
                      <a:pt x="47" y="0"/>
                    </a:lnTo>
                    <a:lnTo>
                      <a:pt x="0" y="12"/>
                    </a:lnTo>
                  </a:path>
                </a:pathLst>
              </a:custGeom>
              <a:solidFill>
                <a:srgbClr val="996633"/>
              </a:solidFill>
              <a:ln w="9525">
                <a:noFill/>
              </a:ln>
            </p:spPr>
            <p:txBody>
              <a:bodyPr/>
              <a:lstStyle/>
              <a:p>
                <a:endParaRPr lang="zh-CN" altLang="en-US"/>
              </a:p>
            </p:txBody>
          </p:sp>
        </p:grpSp>
        <p:grpSp>
          <p:nvGrpSpPr>
            <p:cNvPr id="64630" name="组合 233590"/>
            <p:cNvGrpSpPr/>
            <p:nvPr/>
          </p:nvGrpSpPr>
          <p:grpSpPr>
            <a:xfrm>
              <a:off x="738" y="1384"/>
              <a:ext cx="319" cy="306"/>
              <a:chOff x="738" y="1384"/>
              <a:chExt cx="319" cy="306"/>
            </a:xfrm>
          </p:grpSpPr>
          <p:sp>
            <p:nvSpPr>
              <p:cNvPr id="64631" name="直接连接符 233591"/>
              <p:cNvSpPr/>
              <p:nvPr/>
            </p:nvSpPr>
            <p:spPr>
              <a:xfrm flipH="1">
                <a:off x="868" y="1549"/>
                <a:ext cx="7" cy="0"/>
              </a:xfrm>
              <a:prstGeom prst="line">
                <a:avLst/>
              </a:prstGeom>
              <a:ln w="9525">
                <a:noFill/>
              </a:ln>
            </p:spPr>
            <p:txBody>
              <a:bodyPr/>
              <a:lstStyle/>
              <a:p>
                <a:pPr algn="ctr"/>
                <a:endParaRPr lang="zh-CN" altLang="en-US" dirty="0">
                  <a:latin typeface="Arial" panose="020B0604020202020204" pitchFamily="34" charset="0"/>
                </a:endParaRPr>
              </a:p>
            </p:txBody>
          </p:sp>
          <p:sp>
            <p:nvSpPr>
              <p:cNvPr id="64632" name="任意多边形 233592"/>
              <p:cNvSpPr/>
              <p:nvPr/>
            </p:nvSpPr>
            <p:spPr>
              <a:xfrm>
                <a:off x="824" y="1514"/>
                <a:ext cx="60" cy="124"/>
              </a:xfrm>
              <a:custGeom>
                <a:avLst/>
                <a:gdLst/>
                <a:ahLst/>
                <a:cxnLst/>
                <a:rect l="0" t="0" r="0" b="0"/>
                <a:pathLst>
                  <a:path w="60" h="124">
                    <a:moveTo>
                      <a:pt x="59" y="0"/>
                    </a:moveTo>
                    <a:lnTo>
                      <a:pt x="0" y="15"/>
                    </a:lnTo>
                    <a:lnTo>
                      <a:pt x="0" y="123"/>
                    </a:lnTo>
                    <a:lnTo>
                      <a:pt x="59" y="106"/>
                    </a:lnTo>
                    <a:lnTo>
                      <a:pt x="59" y="0"/>
                    </a:lnTo>
                  </a:path>
                </a:pathLst>
              </a:custGeom>
              <a:solidFill>
                <a:srgbClr val="FFFFFF"/>
              </a:solidFill>
              <a:ln w="9525">
                <a:noFill/>
              </a:ln>
            </p:spPr>
            <p:txBody>
              <a:bodyPr/>
              <a:lstStyle/>
              <a:p>
                <a:endParaRPr lang="zh-CN" altLang="en-US"/>
              </a:p>
            </p:txBody>
          </p:sp>
          <p:sp>
            <p:nvSpPr>
              <p:cNvPr id="64633" name="任意多边形 233593"/>
              <p:cNvSpPr/>
              <p:nvPr/>
            </p:nvSpPr>
            <p:spPr>
              <a:xfrm>
                <a:off x="740" y="1456"/>
                <a:ext cx="68" cy="234"/>
              </a:xfrm>
              <a:custGeom>
                <a:avLst/>
                <a:gdLst/>
                <a:ahLst/>
                <a:cxnLst/>
                <a:rect l="0" t="0" r="0" b="0"/>
                <a:pathLst>
                  <a:path w="68" h="234">
                    <a:moveTo>
                      <a:pt x="0" y="0"/>
                    </a:moveTo>
                    <a:lnTo>
                      <a:pt x="0" y="206"/>
                    </a:lnTo>
                    <a:lnTo>
                      <a:pt x="46" y="233"/>
                    </a:lnTo>
                    <a:lnTo>
                      <a:pt x="67" y="106"/>
                    </a:lnTo>
                    <a:lnTo>
                      <a:pt x="46" y="26"/>
                    </a:lnTo>
                    <a:lnTo>
                      <a:pt x="0" y="0"/>
                    </a:lnTo>
                  </a:path>
                </a:pathLst>
              </a:custGeom>
              <a:solidFill>
                <a:srgbClr val="009900"/>
              </a:solidFill>
              <a:ln w="9525">
                <a:noFill/>
              </a:ln>
            </p:spPr>
            <p:txBody>
              <a:bodyPr/>
              <a:lstStyle/>
              <a:p>
                <a:endParaRPr lang="zh-CN" altLang="en-US"/>
              </a:p>
            </p:txBody>
          </p:sp>
          <p:sp>
            <p:nvSpPr>
              <p:cNvPr id="64634" name="任意多边形 233594"/>
              <p:cNvSpPr/>
              <p:nvPr/>
            </p:nvSpPr>
            <p:spPr>
              <a:xfrm>
                <a:off x="836" y="1513"/>
                <a:ext cx="48" cy="109"/>
              </a:xfrm>
              <a:custGeom>
                <a:avLst/>
                <a:gdLst/>
                <a:ahLst/>
                <a:cxnLst/>
                <a:rect l="0" t="0" r="0" b="0"/>
                <a:pathLst>
                  <a:path w="48" h="109">
                    <a:moveTo>
                      <a:pt x="0" y="13"/>
                    </a:moveTo>
                    <a:lnTo>
                      <a:pt x="0" y="78"/>
                    </a:lnTo>
                    <a:lnTo>
                      <a:pt x="47" y="108"/>
                    </a:lnTo>
                    <a:lnTo>
                      <a:pt x="47" y="0"/>
                    </a:lnTo>
                    <a:lnTo>
                      <a:pt x="0" y="13"/>
                    </a:lnTo>
                  </a:path>
                </a:pathLst>
              </a:custGeom>
              <a:solidFill>
                <a:srgbClr val="7F7F7F"/>
              </a:solidFill>
              <a:ln w="9525">
                <a:noFill/>
              </a:ln>
            </p:spPr>
            <p:txBody>
              <a:bodyPr/>
              <a:lstStyle/>
              <a:p>
                <a:endParaRPr lang="zh-CN" altLang="en-US"/>
              </a:p>
            </p:txBody>
          </p:sp>
          <p:sp>
            <p:nvSpPr>
              <p:cNvPr id="64635" name="任意多边形 233595"/>
              <p:cNvSpPr/>
              <p:nvPr/>
            </p:nvSpPr>
            <p:spPr>
              <a:xfrm>
                <a:off x="738" y="1384"/>
                <a:ext cx="318" cy="111"/>
              </a:xfrm>
              <a:custGeom>
                <a:avLst/>
                <a:gdLst/>
                <a:ahLst/>
                <a:cxnLst/>
                <a:rect l="0" t="0" r="0" b="0"/>
                <a:pathLst>
                  <a:path w="318" h="111">
                    <a:moveTo>
                      <a:pt x="267" y="0"/>
                    </a:moveTo>
                    <a:lnTo>
                      <a:pt x="0" y="71"/>
                    </a:lnTo>
                    <a:lnTo>
                      <a:pt x="47" y="101"/>
                    </a:lnTo>
                    <a:lnTo>
                      <a:pt x="166" y="110"/>
                    </a:lnTo>
                    <a:lnTo>
                      <a:pt x="317" y="28"/>
                    </a:lnTo>
                    <a:lnTo>
                      <a:pt x="267" y="0"/>
                    </a:lnTo>
                  </a:path>
                </a:pathLst>
              </a:custGeom>
              <a:solidFill>
                <a:srgbClr val="00CC66"/>
              </a:solidFill>
              <a:ln w="9525">
                <a:noFill/>
              </a:ln>
            </p:spPr>
            <p:txBody>
              <a:bodyPr/>
              <a:lstStyle/>
              <a:p>
                <a:endParaRPr lang="zh-CN" altLang="en-US"/>
              </a:p>
            </p:txBody>
          </p:sp>
          <p:sp>
            <p:nvSpPr>
              <p:cNvPr id="64636" name="任意多边形 233596"/>
              <p:cNvSpPr/>
              <p:nvPr/>
            </p:nvSpPr>
            <p:spPr>
              <a:xfrm>
                <a:off x="787" y="1414"/>
                <a:ext cx="270" cy="276"/>
              </a:xfrm>
              <a:custGeom>
                <a:avLst/>
                <a:gdLst/>
                <a:ahLst/>
                <a:cxnLst/>
                <a:rect l="0" t="0" r="0" b="0"/>
                <a:pathLst>
                  <a:path w="270" h="276">
                    <a:moveTo>
                      <a:pt x="0" y="275"/>
                    </a:moveTo>
                    <a:lnTo>
                      <a:pt x="134" y="238"/>
                    </a:lnTo>
                    <a:lnTo>
                      <a:pt x="134" y="89"/>
                    </a:lnTo>
                    <a:lnTo>
                      <a:pt x="269" y="52"/>
                    </a:lnTo>
                    <a:lnTo>
                      <a:pt x="269" y="0"/>
                    </a:lnTo>
                    <a:lnTo>
                      <a:pt x="0" y="71"/>
                    </a:lnTo>
                    <a:lnTo>
                      <a:pt x="0" y="275"/>
                    </a:lnTo>
                  </a:path>
                </a:pathLst>
              </a:custGeom>
              <a:solidFill>
                <a:srgbClr val="CCFF99"/>
              </a:solidFill>
              <a:ln w="9525">
                <a:noFill/>
              </a:ln>
            </p:spPr>
            <p:txBody>
              <a:bodyPr/>
              <a:lstStyle/>
              <a:p>
                <a:endParaRPr lang="zh-CN" altLang="en-US"/>
              </a:p>
            </p:txBody>
          </p:sp>
          <p:sp>
            <p:nvSpPr>
              <p:cNvPr id="64637" name="任意多边形 233597"/>
              <p:cNvSpPr/>
              <p:nvPr/>
            </p:nvSpPr>
            <p:spPr>
              <a:xfrm>
                <a:off x="820" y="1509"/>
                <a:ext cx="65" cy="131"/>
              </a:xfrm>
              <a:custGeom>
                <a:avLst/>
                <a:gdLst/>
                <a:ahLst/>
                <a:cxnLst/>
                <a:rect l="0" t="0" r="0" b="0"/>
                <a:pathLst>
                  <a:path w="65" h="131">
                    <a:moveTo>
                      <a:pt x="64" y="0"/>
                    </a:moveTo>
                    <a:lnTo>
                      <a:pt x="0" y="19"/>
                    </a:lnTo>
                    <a:lnTo>
                      <a:pt x="0" y="130"/>
                    </a:lnTo>
                    <a:lnTo>
                      <a:pt x="64" y="112"/>
                    </a:lnTo>
                    <a:lnTo>
                      <a:pt x="64" y="0"/>
                    </a:lnTo>
                  </a:path>
                </a:pathLst>
              </a:custGeom>
              <a:solidFill>
                <a:srgbClr val="00CC66"/>
              </a:solidFill>
              <a:ln w="9525">
                <a:noFill/>
              </a:ln>
            </p:spPr>
            <p:txBody>
              <a:bodyPr/>
              <a:lstStyle/>
              <a:p>
                <a:endParaRPr lang="zh-CN" altLang="en-US"/>
              </a:p>
            </p:txBody>
          </p:sp>
        </p:grpSp>
        <p:sp>
          <p:nvSpPr>
            <p:cNvPr id="64638" name="任意多边形 233598"/>
            <p:cNvSpPr/>
            <p:nvPr/>
          </p:nvSpPr>
          <p:spPr>
            <a:xfrm>
              <a:off x="954" y="980"/>
              <a:ext cx="273" cy="276"/>
            </a:xfrm>
            <a:custGeom>
              <a:avLst/>
              <a:gdLst/>
              <a:ahLst/>
              <a:cxnLst/>
              <a:rect l="0" t="0" r="0" b="0"/>
              <a:pathLst>
                <a:path w="273" h="276">
                  <a:moveTo>
                    <a:pt x="0" y="275"/>
                  </a:moveTo>
                  <a:lnTo>
                    <a:pt x="137" y="239"/>
                  </a:lnTo>
                  <a:lnTo>
                    <a:pt x="137" y="91"/>
                  </a:lnTo>
                  <a:lnTo>
                    <a:pt x="271" y="55"/>
                  </a:lnTo>
                  <a:lnTo>
                    <a:pt x="272" y="0"/>
                  </a:lnTo>
                  <a:lnTo>
                    <a:pt x="0" y="72"/>
                  </a:lnTo>
                  <a:lnTo>
                    <a:pt x="0" y="275"/>
                  </a:lnTo>
                </a:path>
              </a:pathLst>
            </a:custGeom>
            <a:solidFill>
              <a:srgbClr val="CCFF99"/>
            </a:solidFill>
            <a:ln w="9525">
              <a:noFill/>
            </a:ln>
          </p:spPr>
          <p:txBody>
            <a:bodyPr/>
            <a:lstStyle/>
            <a:p>
              <a:endParaRPr lang="zh-CN" altLang="en-US"/>
            </a:p>
          </p:txBody>
        </p:sp>
        <p:sp>
          <p:nvSpPr>
            <p:cNvPr id="64639" name="任意多边形 233599"/>
            <p:cNvSpPr/>
            <p:nvPr/>
          </p:nvSpPr>
          <p:spPr>
            <a:xfrm>
              <a:off x="988" y="1076"/>
              <a:ext cx="66" cy="130"/>
            </a:xfrm>
            <a:custGeom>
              <a:avLst/>
              <a:gdLst/>
              <a:ahLst/>
              <a:cxnLst/>
              <a:rect l="0" t="0" r="0" b="0"/>
              <a:pathLst>
                <a:path w="66" h="130">
                  <a:moveTo>
                    <a:pt x="65" y="0"/>
                  </a:moveTo>
                  <a:lnTo>
                    <a:pt x="0" y="19"/>
                  </a:lnTo>
                  <a:lnTo>
                    <a:pt x="0" y="129"/>
                  </a:lnTo>
                  <a:lnTo>
                    <a:pt x="65" y="112"/>
                  </a:lnTo>
                  <a:lnTo>
                    <a:pt x="65" y="0"/>
                  </a:lnTo>
                </a:path>
              </a:pathLst>
            </a:custGeom>
            <a:solidFill>
              <a:srgbClr val="00CC66"/>
            </a:solidFill>
            <a:ln w="9525">
              <a:noFill/>
            </a:ln>
          </p:spPr>
          <p:txBody>
            <a:bodyPr/>
            <a:lstStyle/>
            <a:p>
              <a:endParaRPr lang="zh-CN" altLang="en-US"/>
            </a:p>
          </p:txBody>
        </p:sp>
      </p:grpSp>
      <p:grpSp>
        <p:nvGrpSpPr>
          <p:cNvPr id="64640" name="组合 233600"/>
          <p:cNvGrpSpPr/>
          <p:nvPr/>
        </p:nvGrpSpPr>
        <p:grpSpPr>
          <a:xfrm>
            <a:off x="2700338" y="4537075"/>
            <a:ext cx="1004887" cy="914400"/>
            <a:chOff x="4127" y="1127"/>
            <a:chExt cx="906" cy="894"/>
          </a:xfrm>
        </p:grpSpPr>
        <p:sp>
          <p:nvSpPr>
            <p:cNvPr id="64641" name="任意多边形 233601"/>
            <p:cNvSpPr/>
            <p:nvPr/>
          </p:nvSpPr>
          <p:spPr>
            <a:xfrm>
              <a:off x="4400" y="1158"/>
              <a:ext cx="224" cy="732"/>
            </a:xfrm>
            <a:custGeom>
              <a:avLst/>
              <a:gdLst/>
              <a:ahLst/>
              <a:cxnLst/>
              <a:rect l="0" t="0" r="0" b="0"/>
              <a:pathLst>
                <a:path w="224" h="732">
                  <a:moveTo>
                    <a:pt x="178" y="379"/>
                  </a:moveTo>
                  <a:lnTo>
                    <a:pt x="180" y="412"/>
                  </a:lnTo>
                  <a:lnTo>
                    <a:pt x="210" y="371"/>
                  </a:lnTo>
                  <a:lnTo>
                    <a:pt x="203" y="303"/>
                  </a:lnTo>
                  <a:lnTo>
                    <a:pt x="223" y="251"/>
                  </a:lnTo>
                  <a:lnTo>
                    <a:pt x="221" y="249"/>
                  </a:lnTo>
                  <a:lnTo>
                    <a:pt x="220" y="240"/>
                  </a:lnTo>
                  <a:lnTo>
                    <a:pt x="216" y="226"/>
                  </a:lnTo>
                  <a:lnTo>
                    <a:pt x="213" y="211"/>
                  </a:lnTo>
                  <a:lnTo>
                    <a:pt x="208" y="195"/>
                  </a:lnTo>
                  <a:lnTo>
                    <a:pt x="203" y="179"/>
                  </a:lnTo>
                  <a:lnTo>
                    <a:pt x="198" y="166"/>
                  </a:lnTo>
                  <a:lnTo>
                    <a:pt x="192" y="156"/>
                  </a:lnTo>
                  <a:lnTo>
                    <a:pt x="184" y="147"/>
                  </a:lnTo>
                  <a:lnTo>
                    <a:pt x="174" y="138"/>
                  </a:lnTo>
                  <a:lnTo>
                    <a:pt x="163" y="130"/>
                  </a:lnTo>
                  <a:lnTo>
                    <a:pt x="152" y="122"/>
                  </a:lnTo>
                  <a:lnTo>
                    <a:pt x="142" y="116"/>
                  </a:lnTo>
                  <a:lnTo>
                    <a:pt x="133" y="111"/>
                  </a:lnTo>
                  <a:lnTo>
                    <a:pt x="128" y="107"/>
                  </a:lnTo>
                  <a:lnTo>
                    <a:pt x="126" y="106"/>
                  </a:lnTo>
                  <a:lnTo>
                    <a:pt x="133" y="97"/>
                  </a:lnTo>
                  <a:lnTo>
                    <a:pt x="136" y="70"/>
                  </a:lnTo>
                  <a:lnTo>
                    <a:pt x="136" y="69"/>
                  </a:lnTo>
                  <a:lnTo>
                    <a:pt x="137" y="65"/>
                  </a:lnTo>
                  <a:lnTo>
                    <a:pt x="138" y="59"/>
                  </a:lnTo>
                  <a:lnTo>
                    <a:pt x="139" y="52"/>
                  </a:lnTo>
                  <a:lnTo>
                    <a:pt x="139" y="44"/>
                  </a:lnTo>
                  <a:lnTo>
                    <a:pt x="139" y="37"/>
                  </a:lnTo>
                  <a:lnTo>
                    <a:pt x="138" y="29"/>
                  </a:lnTo>
                  <a:lnTo>
                    <a:pt x="135" y="23"/>
                  </a:lnTo>
                  <a:lnTo>
                    <a:pt x="131" y="18"/>
                  </a:lnTo>
                  <a:lnTo>
                    <a:pt x="128" y="16"/>
                  </a:lnTo>
                  <a:lnTo>
                    <a:pt x="128" y="13"/>
                  </a:lnTo>
                  <a:lnTo>
                    <a:pt x="128" y="12"/>
                  </a:lnTo>
                  <a:lnTo>
                    <a:pt x="127" y="11"/>
                  </a:lnTo>
                  <a:lnTo>
                    <a:pt x="125" y="9"/>
                  </a:lnTo>
                  <a:lnTo>
                    <a:pt x="121" y="7"/>
                  </a:lnTo>
                  <a:lnTo>
                    <a:pt x="113" y="4"/>
                  </a:lnTo>
                  <a:lnTo>
                    <a:pt x="102" y="1"/>
                  </a:lnTo>
                  <a:lnTo>
                    <a:pt x="94" y="0"/>
                  </a:lnTo>
                  <a:lnTo>
                    <a:pt x="87" y="0"/>
                  </a:lnTo>
                  <a:lnTo>
                    <a:pt x="83" y="1"/>
                  </a:lnTo>
                  <a:lnTo>
                    <a:pt x="78" y="3"/>
                  </a:lnTo>
                  <a:lnTo>
                    <a:pt x="74" y="8"/>
                  </a:lnTo>
                  <a:lnTo>
                    <a:pt x="69" y="12"/>
                  </a:lnTo>
                  <a:lnTo>
                    <a:pt x="63" y="17"/>
                  </a:lnTo>
                  <a:lnTo>
                    <a:pt x="59" y="23"/>
                  </a:lnTo>
                  <a:lnTo>
                    <a:pt x="58" y="32"/>
                  </a:lnTo>
                  <a:lnTo>
                    <a:pt x="58" y="42"/>
                  </a:lnTo>
                  <a:lnTo>
                    <a:pt x="58" y="54"/>
                  </a:lnTo>
                  <a:lnTo>
                    <a:pt x="59" y="64"/>
                  </a:lnTo>
                  <a:lnTo>
                    <a:pt x="60" y="74"/>
                  </a:lnTo>
                  <a:lnTo>
                    <a:pt x="61" y="80"/>
                  </a:lnTo>
                  <a:lnTo>
                    <a:pt x="63" y="83"/>
                  </a:lnTo>
                  <a:lnTo>
                    <a:pt x="75" y="94"/>
                  </a:lnTo>
                  <a:lnTo>
                    <a:pt x="78" y="106"/>
                  </a:lnTo>
                  <a:lnTo>
                    <a:pt x="75" y="107"/>
                  </a:lnTo>
                  <a:lnTo>
                    <a:pt x="68" y="112"/>
                  </a:lnTo>
                  <a:lnTo>
                    <a:pt x="58" y="117"/>
                  </a:lnTo>
                  <a:lnTo>
                    <a:pt x="47" y="125"/>
                  </a:lnTo>
                  <a:lnTo>
                    <a:pt x="35" y="133"/>
                  </a:lnTo>
                  <a:lnTo>
                    <a:pt x="27" y="140"/>
                  </a:lnTo>
                  <a:lnTo>
                    <a:pt x="19" y="146"/>
                  </a:lnTo>
                  <a:lnTo>
                    <a:pt x="17" y="151"/>
                  </a:lnTo>
                  <a:lnTo>
                    <a:pt x="16" y="158"/>
                  </a:lnTo>
                  <a:lnTo>
                    <a:pt x="14" y="172"/>
                  </a:lnTo>
                  <a:lnTo>
                    <a:pt x="12" y="190"/>
                  </a:lnTo>
                  <a:lnTo>
                    <a:pt x="9" y="211"/>
                  </a:lnTo>
                  <a:lnTo>
                    <a:pt x="7" y="234"/>
                  </a:lnTo>
                  <a:lnTo>
                    <a:pt x="4" y="253"/>
                  </a:lnTo>
                  <a:lnTo>
                    <a:pt x="3" y="270"/>
                  </a:lnTo>
                  <a:lnTo>
                    <a:pt x="3" y="280"/>
                  </a:lnTo>
                  <a:lnTo>
                    <a:pt x="2" y="287"/>
                  </a:lnTo>
                  <a:lnTo>
                    <a:pt x="2" y="299"/>
                  </a:lnTo>
                  <a:lnTo>
                    <a:pt x="1" y="317"/>
                  </a:lnTo>
                  <a:lnTo>
                    <a:pt x="1" y="335"/>
                  </a:lnTo>
                  <a:lnTo>
                    <a:pt x="0" y="355"/>
                  </a:lnTo>
                  <a:lnTo>
                    <a:pt x="1" y="374"/>
                  </a:lnTo>
                  <a:lnTo>
                    <a:pt x="1" y="391"/>
                  </a:lnTo>
                  <a:lnTo>
                    <a:pt x="3" y="403"/>
                  </a:lnTo>
                  <a:lnTo>
                    <a:pt x="6" y="407"/>
                  </a:lnTo>
                  <a:lnTo>
                    <a:pt x="9" y="411"/>
                  </a:lnTo>
                  <a:lnTo>
                    <a:pt x="13" y="412"/>
                  </a:lnTo>
                  <a:lnTo>
                    <a:pt x="17" y="413"/>
                  </a:lnTo>
                  <a:lnTo>
                    <a:pt x="21" y="413"/>
                  </a:lnTo>
                  <a:lnTo>
                    <a:pt x="24" y="413"/>
                  </a:lnTo>
                  <a:lnTo>
                    <a:pt x="26" y="413"/>
                  </a:lnTo>
                  <a:lnTo>
                    <a:pt x="27" y="413"/>
                  </a:lnTo>
                  <a:lnTo>
                    <a:pt x="24" y="402"/>
                  </a:lnTo>
                  <a:lnTo>
                    <a:pt x="14" y="395"/>
                  </a:lnTo>
                  <a:lnTo>
                    <a:pt x="34" y="405"/>
                  </a:lnTo>
                  <a:lnTo>
                    <a:pt x="28" y="503"/>
                  </a:lnTo>
                  <a:lnTo>
                    <a:pt x="32" y="534"/>
                  </a:lnTo>
                  <a:lnTo>
                    <a:pt x="59" y="646"/>
                  </a:lnTo>
                  <a:lnTo>
                    <a:pt x="27" y="674"/>
                  </a:lnTo>
                  <a:lnTo>
                    <a:pt x="22" y="692"/>
                  </a:lnTo>
                  <a:lnTo>
                    <a:pt x="58" y="691"/>
                  </a:lnTo>
                  <a:lnTo>
                    <a:pt x="101" y="692"/>
                  </a:lnTo>
                  <a:lnTo>
                    <a:pt x="102" y="693"/>
                  </a:lnTo>
                  <a:lnTo>
                    <a:pt x="105" y="697"/>
                  </a:lnTo>
                  <a:lnTo>
                    <a:pt x="109" y="703"/>
                  </a:lnTo>
                  <a:lnTo>
                    <a:pt x="113" y="709"/>
                  </a:lnTo>
                  <a:lnTo>
                    <a:pt x="118" y="716"/>
                  </a:lnTo>
                  <a:lnTo>
                    <a:pt x="123" y="722"/>
                  </a:lnTo>
                  <a:lnTo>
                    <a:pt x="128" y="727"/>
                  </a:lnTo>
                  <a:lnTo>
                    <a:pt x="133" y="729"/>
                  </a:lnTo>
                  <a:lnTo>
                    <a:pt x="137" y="731"/>
                  </a:lnTo>
                  <a:lnTo>
                    <a:pt x="142" y="731"/>
                  </a:lnTo>
                  <a:lnTo>
                    <a:pt x="147" y="729"/>
                  </a:lnTo>
                  <a:lnTo>
                    <a:pt x="152" y="728"/>
                  </a:lnTo>
                  <a:lnTo>
                    <a:pt x="156" y="727"/>
                  </a:lnTo>
                  <a:lnTo>
                    <a:pt x="158" y="727"/>
                  </a:lnTo>
                  <a:lnTo>
                    <a:pt x="161" y="726"/>
                  </a:lnTo>
                  <a:lnTo>
                    <a:pt x="162" y="726"/>
                  </a:lnTo>
                  <a:lnTo>
                    <a:pt x="153" y="700"/>
                  </a:lnTo>
                  <a:lnTo>
                    <a:pt x="142" y="670"/>
                  </a:lnTo>
                  <a:lnTo>
                    <a:pt x="168" y="542"/>
                  </a:lnTo>
                  <a:lnTo>
                    <a:pt x="173" y="422"/>
                  </a:lnTo>
                  <a:lnTo>
                    <a:pt x="178" y="379"/>
                  </a:lnTo>
                </a:path>
              </a:pathLst>
            </a:custGeom>
            <a:solidFill>
              <a:schemeClr val="bg2"/>
            </a:solidFill>
            <a:ln w="9525">
              <a:noFill/>
            </a:ln>
          </p:spPr>
          <p:txBody>
            <a:bodyPr/>
            <a:lstStyle/>
            <a:p>
              <a:endParaRPr lang="zh-CN" altLang="en-US"/>
            </a:p>
          </p:txBody>
        </p:sp>
        <p:sp>
          <p:nvSpPr>
            <p:cNvPr id="64642" name="任意多边形 233602"/>
            <p:cNvSpPr/>
            <p:nvPr/>
          </p:nvSpPr>
          <p:spPr>
            <a:xfrm>
              <a:off x="4228" y="1168"/>
              <a:ext cx="215" cy="686"/>
            </a:xfrm>
            <a:custGeom>
              <a:avLst/>
              <a:gdLst/>
              <a:ahLst/>
              <a:cxnLst/>
              <a:rect l="0" t="0" r="0" b="0"/>
              <a:pathLst>
                <a:path w="215" h="686">
                  <a:moveTo>
                    <a:pt x="103" y="324"/>
                  </a:moveTo>
                  <a:lnTo>
                    <a:pt x="103" y="324"/>
                  </a:lnTo>
                  <a:lnTo>
                    <a:pt x="103" y="324"/>
                  </a:lnTo>
                  <a:lnTo>
                    <a:pt x="103" y="324"/>
                  </a:lnTo>
                  <a:lnTo>
                    <a:pt x="103" y="324"/>
                  </a:lnTo>
                  <a:lnTo>
                    <a:pt x="103" y="324"/>
                  </a:lnTo>
                  <a:lnTo>
                    <a:pt x="103" y="324"/>
                  </a:lnTo>
                  <a:lnTo>
                    <a:pt x="103" y="324"/>
                  </a:lnTo>
                  <a:lnTo>
                    <a:pt x="103" y="324"/>
                  </a:lnTo>
                  <a:lnTo>
                    <a:pt x="103" y="324"/>
                  </a:lnTo>
                  <a:lnTo>
                    <a:pt x="106" y="323"/>
                  </a:lnTo>
                  <a:lnTo>
                    <a:pt x="107" y="322"/>
                  </a:lnTo>
                  <a:lnTo>
                    <a:pt x="107" y="322"/>
                  </a:lnTo>
                  <a:lnTo>
                    <a:pt x="107" y="322"/>
                  </a:lnTo>
                  <a:lnTo>
                    <a:pt x="106" y="322"/>
                  </a:lnTo>
                  <a:lnTo>
                    <a:pt x="106" y="323"/>
                  </a:lnTo>
                  <a:lnTo>
                    <a:pt x="106" y="323"/>
                  </a:lnTo>
                  <a:lnTo>
                    <a:pt x="106" y="323"/>
                  </a:lnTo>
                  <a:lnTo>
                    <a:pt x="106" y="323"/>
                  </a:lnTo>
                  <a:lnTo>
                    <a:pt x="106" y="323"/>
                  </a:lnTo>
                  <a:lnTo>
                    <a:pt x="103" y="324"/>
                  </a:lnTo>
                  <a:lnTo>
                    <a:pt x="212" y="656"/>
                  </a:lnTo>
                  <a:lnTo>
                    <a:pt x="210" y="655"/>
                  </a:lnTo>
                  <a:lnTo>
                    <a:pt x="205" y="651"/>
                  </a:lnTo>
                  <a:lnTo>
                    <a:pt x="196" y="646"/>
                  </a:lnTo>
                  <a:lnTo>
                    <a:pt x="188" y="639"/>
                  </a:lnTo>
                  <a:lnTo>
                    <a:pt x="179" y="631"/>
                  </a:lnTo>
                  <a:lnTo>
                    <a:pt x="170" y="623"/>
                  </a:lnTo>
                  <a:lnTo>
                    <a:pt x="165" y="613"/>
                  </a:lnTo>
                  <a:lnTo>
                    <a:pt x="163" y="603"/>
                  </a:lnTo>
                  <a:lnTo>
                    <a:pt x="164" y="590"/>
                  </a:lnTo>
                  <a:lnTo>
                    <a:pt x="165" y="572"/>
                  </a:lnTo>
                  <a:lnTo>
                    <a:pt x="166" y="551"/>
                  </a:lnTo>
                  <a:lnTo>
                    <a:pt x="169" y="528"/>
                  </a:lnTo>
                  <a:lnTo>
                    <a:pt x="170" y="507"/>
                  </a:lnTo>
                  <a:lnTo>
                    <a:pt x="173" y="490"/>
                  </a:lnTo>
                  <a:lnTo>
                    <a:pt x="174" y="479"/>
                  </a:lnTo>
                  <a:lnTo>
                    <a:pt x="174" y="474"/>
                  </a:lnTo>
                  <a:lnTo>
                    <a:pt x="174" y="474"/>
                  </a:lnTo>
                  <a:lnTo>
                    <a:pt x="175" y="473"/>
                  </a:lnTo>
                  <a:lnTo>
                    <a:pt x="178" y="471"/>
                  </a:lnTo>
                  <a:lnTo>
                    <a:pt x="180" y="469"/>
                  </a:lnTo>
                  <a:lnTo>
                    <a:pt x="181" y="464"/>
                  </a:lnTo>
                  <a:lnTo>
                    <a:pt x="184" y="459"/>
                  </a:lnTo>
                  <a:lnTo>
                    <a:pt x="185" y="450"/>
                  </a:lnTo>
                  <a:lnTo>
                    <a:pt x="186" y="439"/>
                  </a:lnTo>
                  <a:lnTo>
                    <a:pt x="173" y="307"/>
                  </a:lnTo>
                  <a:lnTo>
                    <a:pt x="173" y="305"/>
                  </a:lnTo>
                  <a:lnTo>
                    <a:pt x="173" y="307"/>
                  </a:lnTo>
                  <a:lnTo>
                    <a:pt x="174" y="310"/>
                  </a:lnTo>
                  <a:lnTo>
                    <a:pt x="175" y="315"/>
                  </a:lnTo>
                  <a:lnTo>
                    <a:pt x="178" y="320"/>
                  </a:lnTo>
                  <a:lnTo>
                    <a:pt x="180" y="325"/>
                  </a:lnTo>
                  <a:lnTo>
                    <a:pt x="183" y="329"/>
                  </a:lnTo>
                  <a:lnTo>
                    <a:pt x="185" y="330"/>
                  </a:lnTo>
                  <a:lnTo>
                    <a:pt x="186" y="329"/>
                  </a:lnTo>
                  <a:lnTo>
                    <a:pt x="189" y="325"/>
                  </a:lnTo>
                  <a:lnTo>
                    <a:pt x="191" y="320"/>
                  </a:lnTo>
                  <a:lnTo>
                    <a:pt x="192" y="317"/>
                  </a:lnTo>
                  <a:lnTo>
                    <a:pt x="194" y="312"/>
                  </a:lnTo>
                  <a:lnTo>
                    <a:pt x="194" y="305"/>
                  </a:lnTo>
                  <a:lnTo>
                    <a:pt x="192" y="299"/>
                  </a:lnTo>
                  <a:lnTo>
                    <a:pt x="190" y="293"/>
                  </a:lnTo>
                  <a:lnTo>
                    <a:pt x="186" y="284"/>
                  </a:lnTo>
                  <a:lnTo>
                    <a:pt x="181" y="272"/>
                  </a:lnTo>
                  <a:lnTo>
                    <a:pt x="180" y="262"/>
                  </a:lnTo>
                  <a:lnTo>
                    <a:pt x="183" y="252"/>
                  </a:lnTo>
                  <a:lnTo>
                    <a:pt x="185" y="241"/>
                  </a:lnTo>
                  <a:lnTo>
                    <a:pt x="188" y="225"/>
                  </a:lnTo>
                  <a:lnTo>
                    <a:pt x="188" y="204"/>
                  </a:lnTo>
                  <a:lnTo>
                    <a:pt x="183" y="174"/>
                  </a:lnTo>
                  <a:lnTo>
                    <a:pt x="173" y="133"/>
                  </a:lnTo>
                  <a:lnTo>
                    <a:pt x="169" y="127"/>
                  </a:lnTo>
                  <a:lnTo>
                    <a:pt x="164" y="121"/>
                  </a:lnTo>
                  <a:lnTo>
                    <a:pt x="159" y="116"/>
                  </a:lnTo>
                  <a:lnTo>
                    <a:pt x="153" y="111"/>
                  </a:lnTo>
                  <a:lnTo>
                    <a:pt x="147" y="107"/>
                  </a:lnTo>
                  <a:lnTo>
                    <a:pt x="142" y="104"/>
                  </a:lnTo>
                  <a:lnTo>
                    <a:pt x="139" y="102"/>
                  </a:lnTo>
                  <a:lnTo>
                    <a:pt x="138" y="101"/>
                  </a:lnTo>
                  <a:lnTo>
                    <a:pt x="138" y="101"/>
                  </a:lnTo>
                  <a:lnTo>
                    <a:pt x="139" y="101"/>
                  </a:lnTo>
                  <a:lnTo>
                    <a:pt x="142" y="100"/>
                  </a:lnTo>
                  <a:lnTo>
                    <a:pt x="144" y="100"/>
                  </a:lnTo>
                  <a:lnTo>
                    <a:pt x="147" y="97"/>
                  </a:lnTo>
                  <a:lnTo>
                    <a:pt x="149" y="96"/>
                  </a:lnTo>
                  <a:lnTo>
                    <a:pt x="150" y="92"/>
                  </a:lnTo>
                  <a:lnTo>
                    <a:pt x="152" y="89"/>
                  </a:lnTo>
                  <a:lnTo>
                    <a:pt x="153" y="84"/>
                  </a:lnTo>
                  <a:lnTo>
                    <a:pt x="152" y="81"/>
                  </a:lnTo>
                  <a:lnTo>
                    <a:pt x="150" y="79"/>
                  </a:lnTo>
                  <a:lnTo>
                    <a:pt x="149" y="78"/>
                  </a:lnTo>
                  <a:lnTo>
                    <a:pt x="147" y="75"/>
                  </a:lnTo>
                  <a:lnTo>
                    <a:pt x="144" y="74"/>
                  </a:lnTo>
                  <a:lnTo>
                    <a:pt x="142" y="70"/>
                  </a:lnTo>
                  <a:lnTo>
                    <a:pt x="139" y="66"/>
                  </a:lnTo>
                  <a:lnTo>
                    <a:pt x="138" y="61"/>
                  </a:lnTo>
                  <a:lnTo>
                    <a:pt x="137" y="55"/>
                  </a:lnTo>
                  <a:lnTo>
                    <a:pt x="137" y="48"/>
                  </a:lnTo>
                  <a:lnTo>
                    <a:pt x="138" y="42"/>
                  </a:lnTo>
                  <a:lnTo>
                    <a:pt x="141" y="35"/>
                  </a:lnTo>
                  <a:lnTo>
                    <a:pt x="142" y="30"/>
                  </a:lnTo>
                  <a:lnTo>
                    <a:pt x="143" y="28"/>
                  </a:lnTo>
                  <a:lnTo>
                    <a:pt x="143" y="27"/>
                  </a:lnTo>
                  <a:lnTo>
                    <a:pt x="143" y="26"/>
                  </a:lnTo>
                  <a:lnTo>
                    <a:pt x="141" y="24"/>
                  </a:lnTo>
                  <a:lnTo>
                    <a:pt x="138" y="21"/>
                  </a:lnTo>
                  <a:lnTo>
                    <a:pt x="136" y="17"/>
                  </a:lnTo>
                  <a:lnTo>
                    <a:pt x="133" y="13"/>
                  </a:lnTo>
                  <a:lnTo>
                    <a:pt x="131" y="9"/>
                  </a:lnTo>
                  <a:lnTo>
                    <a:pt x="129" y="6"/>
                  </a:lnTo>
                  <a:lnTo>
                    <a:pt x="128" y="3"/>
                  </a:lnTo>
                  <a:lnTo>
                    <a:pt x="127" y="1"/>
                  </a:lnTo>
                  <a:lnTo>
                    <a:pt x="123" y="0"/>
                  </a:lnTo>
                  <a:lnTo>
                    <a:pt x="117" y="0"/>
                  </a:lnTo>
                  <a:lnTo>
                    <a:pt x="108" y="0"/>
                  </a:lnTo>
                  <a:lnTo>
                    <a:pt x="101" y="1"/>
                  </a:lnTo>
                  <a:lnTo>
                    <a:pt x="94" y="2"/>
                  </a:lnTo>
                  <a:lnTo>
                    <a:pt x="86" y="3"/>
                  </a:lnTo>
                  <a:lnTo>
                    <a:pt x="81" y="4"/>
                  </a:lnTo>
                  <a:lnTo>
                    <a:pt x="77" y="7"/>
                  </a:lnTo>
                  <a:lnTo>
                    <a:pt x="72" y="12"/>
                  </a:lnTo>
                  <a:lnTo>
                    <a:pt x="69" y="18"/>
                  </a:lnTo>
                  <a:lnTo>
                    <a:pt x="65" y="26"/>
                  </a:lnTo>
                  <a:lnTo>
                    <a:pt x="61" y="34"/>
                  </a:lnTo>
                  <a:lnTo>
                    <a:pt x="58" y="43"/>
                  </a:lnTo>
                  <a:lnTo>
                    <a:pt x="55" y="52"/>
                  </a:lnTo>
                  <a:lnTo>
                    <a:pt x="53" y="59"/>
                  </a:lnTo>
                  <a:lnTo>
                    <a:pt x="50" y="66"/>
                  </a:lnTo>
                  <a:lnTo>
                    <a:pt x="47" y="73"/>
                  </a:lnTo>
                  <a:lnTo>
                    <a:pt x="44" y="78"/>
                  </a:lnTo>
                  <a:lnTo>
                    <a:pt x="42" y="82"/>
                  </a:lnTo>
                  <a:lnTo>
                    <a:pt x="38" y="86"/>
                  </a:lnTo>
                  <a:lnTo>
                    <a:pt x="37" y="89"/>
                  </a:lnTo>
                  <a:lnTo>
                    <a:pt x="34" y="90"/>
                  </a:lnTo>
                  <a:lnTo>
                    <a:pt x="34" y="90"/>
                  </a:lnTo>
                  <a:lnTo>
                    <a:pt x="42" y="97"/>
                  </a:lnTo>
                  <a:lnTo>
                    <a:pt x="42" y="97"/>
                  </a:lnTo>
                  <a:lnTo>
                    <a:pt x="44" y="99"/>
                  </a:lnTo>
                  <a:lnTo>
                    <a:pt x="45" y="101"/>
                  </a:lnTo>
                  <a:lnTo>
                    <a:pt x="48" y="104"/>
                  </a:lnTo>
                  <a:lnTo>
                    <a:pt x="49" y="106"/>
                  </a:lnTo>
                  <a:lnTo>
                    <a:pt x="48" y="109"/>
                  </a:lnTo>
                  <a:lnTo>
                    <a:pt x="47" y="112"/>
                  </a:lnTo>
                  <a:lnTo>
                    <a:pt x="42" y="116"/>
                  </a:lnTo>
                  <a:lnTo>
                    <a:pt x="35" y="122"/>
                  </a:lnTo>
                  <a:lnTo>
                    <a:pt x="28" y="135"/>
                  </a:lnTo>
                  <a:lnTo>
                    <a:pt x="21" y="151"/>
                  </a:lnTo>
                  <a:lnTo>
                    <a:pt x="14" y="168"/>
                  </a:lnTo>
                  <a:lnTo>
                    <a:pt x="8" y="185"/>
                  </a:lnTo>
                  <a:lnTo>
                    <a:pt x="3" y="201"/>
                  </a:lnTo>
                  <a:lnTo>
                    <a:pt x="1" y="213"/>
                  </a:lnTo>
                  <a:lnTo>
                    <a:pt x="0" y="219"/>
                  </a:lnTo>
                  <a:lnTo>
                    <a:pt x="0" y="224"/>
                  </a:lnTo>
                  <a:lnTo>
                    <a:pt x="1" y="232"/>
                  </a:lnTo>
                  <a:lnTo>
                    <a:pt x="3" y="245"/>
                  </a:lnTo>
                  <a:lnTo>
                    <a:pt x="6" y="258"/>
                  </a:lnTo>
                  <a:lnTo>
                    <a:pt x="9" y="272"/>
                  </a:lnTo>
                  <a:lnTo>
                    <a:pt x="14" y="283"/>
                  </a:lnTo>
                  <a:lnTo>
                    <a:pt x="21" y="292"/>
                  </a:lnTo>
                  <a:lnTo>
                    <a:pt x="27" y="296"/>
                  </a:lnTo>
                  <a:lnTo>
                    <a:pt x="25" y="312"/>
                  </a:lnTo>
                  <a:lnTo>
                    <a:pt x="23" y="335"/>
                  </a:lnTo>
                  <a:lnTo>
                    <a:pt x="22" y="362"/>
                  </a:lnTo>
                  <a:lnTo>
                    <a:pt x="21" y="391"/>
                  </a:lnTo>
                  <a:lnTo>
                    <a:pt x="19" y="418"/>
                  </a:lnTo>
                  <a:lnTo>
                    <a:pt x="18" y="442"/>
                  </a:lnTo>
                  <a:lnTo>
                    <a:pt x="18" y="457"/>
                  </a:lnTo>
                  <a:lnTo>
                    <a:pt x="18" y="463"/>
                  </a:lnTo>
                  <a:lnTo>
                    <a:pt x="19" y="464"/>
                  </a:lnTo>
                  <a:lnTo>
                    <a:pt x="22" y="466"/>
                  </a:lnTo>
                  <a:lnTo>
                    <a:pt x="27" y="469"/>
                  </a:lnTo>
                  <a:lnTo>
                    <a:pt x="32" y="473"/>
                  </a:lnTo>
                  <a:lnTo>
                    <a:pt x="38" y="475"/>
                  </a:lnTo>
                  <a:lnTo>
                    <a:pt x="43" y="478"/>
                  </a:lnTo>
                  <a:lnTo>
                    <a:pt x="45" y="476"/>
                  </a:lnTo>
                  <a:lnTo>
                    <a:pt x="47" y="474"/>
                  </a:lnTo>
                  <a:lnTo>
                    <a:pt x="48" y="476"/>
                  </a:lnTo>
                  <a:lnTo>
                    <a:pt x="49" y="481"/>
                  </a:lnTo>
                  <a:lnTo>
                    <a:pt x="50" y="489"/>
                  </a:lnTo>
                  <a:lnTo>
                    <a:pt x="53" y="496"/>
                  </a:lnTo>
                  <a:lnTo>
                    <a:pt x="55" y="504"/>
                  </a:lnTo>
                  <a:lnTo>
                    <a:pt x="58" y="510"/>
                  </a:lnTo>
                  <a:lnTo>
                    <a:pt x="59" y="514"/>
                  </a:lnTo>
                  <a:lnTo>
                    <a:pt x="60" y="516"/>
                  </a:lnTo>
                  <a:lnTo>
                    <a:pt x="59" y="516"/>
                  </a:lnTo>
                  <a:lnTo>
                    <a:pt x="59" y="517"/>
                  </a:lnTo>
                  <a:lnTo>
                    <a:pt x="58" y="520"/>
                  </a:lnTo>
                  <a:lnTo>
                    <a:pt x="58" y="522"/>
                  </a:lnTo>
                  <a:lnTo>
                    <a:pt x="56" y="526"/>
                  </a:lnTo>
                  <a:lnTo>
                    <a:pt x="55" y="531"/>
                  </a:lnTo>
                  <a:lnTo>
                    <a:pt x="55" y="537"/>
                  </a:lnTo>
                  <a:lnTo>
                    <a:pt x="54" y="543"/>
                  </a:lnTo>
                  <a:lnTo>
                    <a:pt x="54" y="551"/>
                  </a:lnTo>
                  <a:lnTo>
                    <a:pt x="55" y="562"/>
                  </a:lnTo>
                  <a:lnTo>
                    <a:pt x="58" y="573"/>
                  </a:lnTo>
                  <a:lnTo>
                    <a:pt x="60" y="585"/>
                  </a:lnTo>
                  <a:lnTo>
                    <a:pt x="64" y="597"/>
                  </a:lnTo>
                  <a:lnTo>
                    <a:pt x="66" y="605"/>
                  </a:lnTo>
                  <a:lnTo>
                    <a:pt x="68" y="611"/>
                  </a:lnTo>
                  <a:lnTo>
                    <a:pt x="69" y="614"/>
                  </a:lnTo>
                  <a:lnTo>
                    <a:pt x="58" y="637"/>
                  </a:lnTo>
                  <a:lnTo>
                    <a:pt x="61" y="673"/>
                  </a:lnTo>
                  <a:lnTo>
                    <a:pt x="63" y="675"/>
                  </a:lnTo>
                  <a:lnTo>
                    <a:pt x="64" y="676"/>
                  </a:lnTo>
                  <a:lnTo>
                    <a:pt x="66" y="678"/>
                  </a:lnTo>
                  <a:lnTo>
                    <a:pt x="70" y="681"/>
                  </a:lnTo>
                  <a:lnTo>
                    <a:pt x="74" y="683"/>
                  </a:lnTo>
                  <a:lnTo>
                    <a:pt x="77" y="685"/>
                  </a:lnTo>
                  <a:lnTo>
                    <a:pt x="81" y="685"/>
                  </a:lnTo>
                  <a:lnTo>
                    <a:pt x="85" y="683"/>
                  </a:lnTo>
                  <a:lnTo>
                    <a:pt x="89" y="680"/>
                  </a:lnTo>
                  <a:lnTo>
                    <a:pt x="91" y="676"/>
                  </a:lnTo>
                  <a:lnTo>
                    <a:pt x="92" y="671"/>
                  </a:lnTo>
                  <a:lnTo>
                    <a:pt x="94" y="667"/>
                  </a:lnTo>
                  <a:lnTo>
                    <a:pt x="95" y="662"/>
                  </a:lnTo>
                  <a:lnTo>
                    <a:pt x="95" y="658"/>
                  </a:lnTo>
                  <a:lnTo>
                    <a:pt x="96" y="656"/>
                  </a:lnTo>
                  <a:lnTo>
                    <a:pt x="96" y="656"/>
                  </a:lnTo>
                  <a:lnTo>
                    <a:pt x="87" y="609"/>
                  </a:lnTo>
                  <a:lnTo>
                    <a:pt x="102" y="514"/>
                  </a:lnTo>
                  <a:lnTo>
                    <a:pt x="105" y="496"/>
                  </a:lnTo>
                  <a:lnTo>
                    <a:pt x="123" y="496"/>
                  </a:lnTo>
                  <a:lnTo>
                    <a:pt x="123" y="496"/>
                  </a:lnTo>
                  <a:lnTo>
                    <a:pt x="123" y="500"/>
                  </a:lnTo>
                  <a:lnTo>
                    <a:pt x="123" y="505"/>
                  </a:lnTo>
                  <a:lnTo>
                    <a:pt x="123" y="510"/>
                  </a:lnTo>
                  <a:lnTo>
                    <a:pt x="124" y="517"/>
                  </a:lnTo>
                  <a:lnTo>
                    <a:pt x="124" y="526"/>
                  </a:lnTo>
                  <a:lnTo>
                    <a:pt x="126" y="535"/>
                  </a:lnTo>
                  <a:lnTo>
                    <a:pt x="127" y="543"/>
                  </a:lnTo>
                  <a:lnTo>
                    <a:pt x="128" y="554"/>
                  </a:lnTo>
                  <a:lnTo>
                    <a:pt x="131" y="566"/>
                  </a:lnTo>
                  <a:lnTo>
                    <a:pt x="133" y="577"/>
                  </a:lnTo>
                  <a:lnTo>
                    <a:pt x="136" y="588"/>
                  </a:lnTo>
                  <a:lnTo>
                    <a:pt x="138" y="598"/>
                  </a:lnTo>
                  <a:lnTo>
                    <a:pt x="139" y="605"/>
                  </a:lnTo>
                  <a:lnTo>
                    <a:pt x="141" y="610"/>
                  </a:lnTo>
                  <a:lnTo>
                    <a:pt x="142" y="613"/>
                  </a:lnTo>
                  <a:lnTo>
                    <a:pt x="138" y="654"/>
                  </a:lnTo>
                  <a:lnTo>
                    <a:pt x="150" y="657"/>
                  </a:lnTo>
                  <a:lnTo>
                    <a:pt x="150" y="652"/>
                  </a:lnTo>
                  <a:lnTo>
                    <a:pt x="150" y="652"/>
                  </a:lnTo>
                  <a:lnTo>
                    <a:pt x="153" y="654"/>
                  </a:lnTo>
                  <a:lnTo>
                    <a:pt x="157" y="655"/>
                  </a:lnTo>
                  <a:lnTo>
                    <a:pt x="160" y="657"/>
                  </a:lnTo>
                  <a:lnTo>
                    <a:pt x="165" y="660"/>
                  </a:lnTo>
                  <a:lnTo>
                    <a:pt x="170" y="663"/>
                  </a:lnTo>
                  <a:lnTo>
                    <a:pt x="175" y="666"/>
                  </a:lnTo>
                  <a:lnTo>
                    <a:pt x="181" y="668"/>
                  </a:lnTo>
                  <a:lnTo>
                    <a:pt x="186" y="671"/>
                  </a:lnTo>
                  <a:lnTo>
                    <a:pt x="192" y="671"/>
                  </a:lnTo>
                  <a:lnTo>
                    <a:pt x="197" y="672"/>
                  </a:lnTo>
                  <a:lnTo>
                    <a:pt x="204" y="671"/>
                  </a:lnTo>
                  <a:lnTo>
                    <a:pt x="207" y="671"/>
                  </a:lnTo>
                  <a:lnTo>
                    <a:pt x="211" y="670"/>
                  </a:lnTo>
                  <a:lnTo>
                    <a:pt x="214" y="668"/>
                  </a:lnTo>
                  <a:lnTo>
                    <a:pt x="214" y="668"/>
                  </a:lnTo>
                  <a:lnTo>
                    <a:pt x="212" y="656"/>
                  </a:lnTo>
                  <a:lnTo>
                    <a:pt x="103" y="324"/>
                  </a:lnTo>
                </a:path>
              </a:pathLst>
            </a:custGeom>
            <a:solidFill>
              <a:srgbClr val="4C4C4C"/>
            </a:solidFill>
            <a:ln w="9525">
              <a:noFill/>
            </a:ln>
          </p:spPr>
          <p:txBody>
            <a:bodyPr/>
            <a:lstStyle/>
            <a:p>
              <a:endParaRPr lang="zh-CN" altLang="en-US"/>
            </a:p>
          </p:txBody>
        </p:sp>
        <p:sp>
          <p:nvSpPr>
            <p:cNvPr id="64643" name="任意多边形 233603"/>
            <p:cNvSpPr/>
            <p:nvPr/>
          </p:nvSpPr>
          <p:spPr>
            <a:xfrm>
              <a:off x="4341" y="1488"/>
              <a:ext cx="21" cy="22"/>
            </a:xfrm>
            <a:custGeom>
              <a:avLst/>
              <a:gdLst/>
              <a:ahLst/>
              <a:cxnLst/>
              <a:rect l="0" t="0" r="0" b="0"/>
              <a:pathLst>
                <a:path w="21" h="22">
                  <a:moveTo>
                    <a:pt x="0" y="21"/>
                  </a:moveTo>
                  <a:lnTo>
                    <a:pt x="6" y="10"/>
                  </a:lnTo>
                  <a:lnTo>
                    <a:pt x="6" y="10"/>
                  </a:lnTo>
                  <a:lnTo>
                    <a:pt x="6" y="10"/>
                  </a:lnTo>
                  <a:lnTo>
                    <a:pt x="0" y="10"/>
                  </a:lnTo>
                  <a:lnTo>
                    <a:pt x="0" y="10"/>
                  </a:lnTo>
                  <a:lnTo>
                    <a:pt x="0" y="21"/>
                  </a:lnTo>
                  <a:lnTo>
                    <a:pt x="0" y="21"/>
                  </a:lnTo>
                  <a:lnTo>
                    <a:pt x="0" y="21"/>
                  </a:lnTo>
                  <a:lnTo>
                    <a:pt x="0" y="21"/>
                  </a:lnTo>
                  <a:lnTo>
                    <a:pt x="13" y="0"/>
                  </a:lnTo>
                  <a:lnTo>
                    <a:pt x="20" y="0"/>
                  </a:lnTo>
                  <a:lnTo>
                    <a:pt x="20" y="0"/>
                  </a:lnTo>
                  <a:lnTo>
                    <a:pt x="20" y="0"/>
                  </a:lnTo>
                  <a:lnTo>
                    <a:pt x="20" y="0"/>
                  </a:lnTo>
                  <a:lnTo>
                    <a:pt x="20" y="0"/>
                  </a:lnTo>
                  <a:lnTo>
                    <a:pt x="13" y="0"/>
                  </a:lnTo>
                  <a:lnTo>
                    <a:pt x="13" y="0"/>
                  </a:lnTo>
                  <a:lnTo>
                    <a:pt x="13" y="0"/>
                  </a:lnTo>
                  <a:lnTo>
                    <a:pt x="13" y="0"/>
                  </a:lnTo>
                  <a:lnTo>
                    <a:pt x="0" y="21"/>
                  </a:lnTo>
                </a:path>
              </a:pathLst>
            </a:custGeom>
            <a:solidFill>
              <a:srgbClr val="E5E5E5"/>
            </a:solidFill>
            <a:ln w="9525">
              <a:noFill/>
            </a:ln>
          </p:spPr>
          <p:txBody>
            <a:bodyPr/>
            <a:lstStyle/>
            <a:p>
              <a:endParaRPr lang="zh-CN" altLang="en-US"/>
            </a:p>
          </p:txBody>
        </p:sp>
        <p:sp>
          <p:nvSpPr>
            <p:cNvPr id="64644" name="任意多边形 233604"/>
            <p:cNvSpPr/>
            <p:nvPr/>
          </p:nvSpPr>
          <p:spPr>
            <a:xfrm>
              <a:off x="4566" y="1562"/>
              <a:ext cx="42" cy="35"/>
            </a:xfrm>
            <a:custGeom>
              <a:avLst/>
              <a:gdLst/>
              <a:ahLst/>
              <a:cxnLst/>
              <a:rect l="0" t="0" r="0" b="0"/>
              <a:pathLst>
                <a:path w="42" h="35">
                  <a:moveTo>
                    <a:pt x="4" y="20"/>
                  </a:moveTo>
                  <a:lnTo>
                    <a:pt x="3" y="20"/>
                  </a:lnTo>
                  <a:lnTo>
                    <a:pt x="3" y="20"/>
                  </a:lnTo>
                  <a:lnTo>
                    <a:pt x="4" y="20"/>
                  </a:lnTo>
                  <a:lnTo>
                    <a:pt x="9" y="0"/>
                  </a:lnTo>
                  <a:lnTo>
                    <a:pt x="11" y="1"/>
                  </a:lnTo>
                  <a:lnTo>
                    <a:pt x="11" y="2"/>
                  </a:lnTo>
                  <a:lnTo>
                    <a:pt x="12" y="3"/>
                  </a:lnTo>
                  <a:lnTo>
                    <a:pt x="12" y="4"/>
                  </a:lnTo>
                  <a:lnTo>
                    <a:pt x="12" y="4"/>
                  </a:lnTo>
                  <a:lnTo>
                    <a:pt x="13" y="6"/>
                  </a:lnTo>
                  <a:lnTo>
                    <a:pt x="13" y="6"/>
                  </a:lnTo>
                  <a:lnTo>
                    <a:pt x="13" y="6"/>
                  </a:lnTo>
                  <a:lnTo>
                    <a:pt x="14" y="7"/>
                  </a:lnTo>
                  <a:lnTo>
                    <a:pt x="18" y="8"/>
                  </a:lnTo>
                  <a:lnTo>
                    <a:pt x="23" y="9"/>
                  </a:lnTo>
                  <a:lnTo>
                    <a:pt x="28" y="13"/>
                  </a:lnTo>
                  <a:lnTo>
                    <a:pt x="34" y="15"/>
                  </a:lnTo>
                  <a:lnTo>
                    <a:pt x="38" y="20"/>
                  </a:lnTo>
                  <a:lnTo>
                    <a:pt x="41" y="25"/>
                  </a:lnTo>
                  <a:lnTo>
                    <a:pt x="41" y="31"/>
                  </a:lnTo>
                  <a:lnTo>
                    <a:pt x="41" y="31"/>
                  </a:lnTo>
                  <a:lnTo>
                    <a:pt x="41" y="31"/>
                  </a:lnTo>
                  <a:lnTo>
                    <a:pt x="41" y="31"/>
                  </a:lnTo>
                  <a:lnTo>
                    <a:pt x="41" y="32"/>
                  </a:lnTo>
                  <a:lnTo>
                    <a:pt x="39" y="32"/>
                  </a:lnTo>
                  <a:lnTo>
                    <a:pt x="39" y="32"/>
                  </a:lnTo>
                  <a:lnTo>
                    <a:pt x="39" y="34"/>
                  </a:lnTo>
                  <a:lnTo>
                    <a:pt x="39" y="34"/>
                  </a:lnTo>
                  <a:lnTo>
                    <a:pt x="33" y="30"/>
                  </a:lnTo>
                  <a:lnTo>
                    <a:pt x="27" y="27"/>
                  </a:lnTo>
                  <a:lnTo>
                    <a:pt x="21" y="25"/>
                  </a:lnTo>
                  <a:lnTo>
                    <a:pt x="14" y="24"/>
                  </a:lnTo>
                  <a:lnTo>
                    <a:pt x="11" y="21"/>
                  </a:lnTo>
                  <a:lnTo>
                    <a:pt x="7" y="21"/>
                  </a:lnTo>
                  <a:lnTo>
                    <a:pt x="4" y="20"/>
                  </a:lnTo>
                  <a:lnTo>
                    <a:pt x="4" y="20"/>
                  </a:lnTo>
                  <a:lnTo>
                    <a:pt x="0" y="23"/>
                  </a:lnTo>
                  <a:lnTo>
                    <a:pt x="1" y="21"/>
                  </a:lnTo>
                  <a:lnTo>
                    <a:pt x="1" y="23"/>
                  </a:lnTo>
                  <a:lnTo>
                    <a:pt x="1" y="23"/>
                  </a:lnTo>
                  <a:lnTo>
                    <a:pt x="1" y="23"/>
                  </a:lnTo>
                  <a:lnTo>
                    <a:pt x="0" y="23"/>
                  </a:lnTo>
                  <a:lnTo>
                    <a:pt x="0" y="23"/>
                  </a:lnTo>
                  <a:lnTo>
                    <a:pt x="0" y="23"/>
                  </a:lnTo>
                  <a:lnTo>
                    <a:pt x="0" y="23"/>
                  </a:lnTo>
                  <a:lnTo>
                    <a:pt x="0" y="23"/>
                  </a:lnTo>
                  <a:lnTo>
                    <a:pt x="4" y="20"/>
                  </a:lnTo>
                  <a:lnTo>
                    <a:pt x="2" y="21"/>
                  </a:lnTo>
                  <a:lnTo>
                    <a:pt x="3" y="20"/>
                  </a:lnTo>
                  <a:lnTo>
                    <a:pt x="3" y="20"/>
                  </a:lnTo>
                  <a:lnTo>
                    <a:pt x="3" y="20"/>
                  </a:lnTo>
                  <a:lnTo>
                    <a:pt x="3" y="20"/>
                  </a:lnTo>
                  <a:lnTo>
                    <a:pt x="3" y="20"/>
                  </a:lnTo>
                  <a:lnTo>
                    <a:pt x="3" y="20"/>
                  </a:lnTo>
                  <a:lnTo>
                    <a:pt x="2" y="21"/>
                  </a:lnTo>
                  <a:lnTo>
                    <a:pt x="2" y="21"/>
                  </a:lnTo>
                  <a:lnTo>
                    <a:pt x="2" y="21"/>
                  </a:lnTo>
                  <a:lnTo>
                    <a:pt x="4" y="20"/>
                  </a:lnTo>
                </a:path>
              </a:pathLst>
            </a:custGeom>
            <a:solidFill>
              <a:srgbClr val="7F7F7F"/>
            </a:solidFill>
            <a:ln w="9525">
              <a:noFill/>
            </a:ln>
          </p:spPr>
          <p:txBody>
            <a:bodyPr/>
            <a:lstStyle/>
            <a:p>
              <a:endParaRPr lang="zh-CN" altLang="en-US"/>
            </a:p>
          </p:txBody>
        </p:sp>
        <p:sp>
          <p:nvSpPr>
            <p:cNvPr id="64645" name="任意多边形 233605"/>
            <p:cNvSpPr/>
            <p:nvPr/>
          </p:nvSpPr>
          <p:spPr>
            <a:xfrm>
              <a:off x="4978" y="1649"/>
              <a:ext cx="20" cy="20"/>
            </a:xfrm>
            <a:custGeom>
              <a:avLst/>
              <a:gdLst/>
              <a:ahLst/>
              <a:cxnLst/>
              <a:rect l="0" t="0" r="0" b="0"/>
              <a:pathLst>
                <a:path w="20" h="20">
                  <a:moveTo>
                    <a:pt x="3" y="0"/>
                  </a:moveTo>
                  <a:lnTo>
                    <a:pt x="6" y="3"/>
                  </a:lnTo>
                  <a:lnTo>
                    <a:pt x="7" y="5"/>
                  </a:lnTo>
                  <a:lnTo>
                    <a:pt x="10" y="7"/>
                  </a:lnTo>
                  <a:lnTo>
                    <a:pt x="11" y="11"/>
                  </a:lnTo>
                  <a:lnTo>
                    <a:pt x="13" y="13"/>
                  </a:lnTo>
                  <a:lnTo>
                    <a:pt x="15" y="15"/>
                  </a:lnTo>
                  <a:lnTo>
                    <a:pt x="16" y="17"/>
                  </a:lnTo>
                  <a:lnTo>
                    <a:pt x="19" y="19"/>
                  </a:lnTo>
                  <a:lnTo>
                    <a:pt x="1" y="17"/>
                  </a:lnTo>
                  <a:lnTo>
                    <a:pt x="0" y="5"/>
                  </a:lnTo>
                  <a:lnTo>
                    <a:pt x="3" y="0"/>
                  </a:lnTo>
                </a:path>
              </a:pathLst>
            </a:custGeom>
            <a:solidFill>
              <a:srgbClr val="7F7F7F"/>
            </a:solidFill>
            <a:ln w="9525">
              <a:noFill/>
            </a:ln>
          </p:spPr>
          <p:txBody>
            <a:bodyPr/>
            <a:lstStyle/>
            <a:p>
              <a:endParaRPr lang="zh-CN" altLang="en-US"/>
            </a:p>
          </p:txBody>
        </p:sp>
        <p:sp>
          <p:nvSpPr>
            <p:cNvPr id="64646" name="任意多边形 233606"/>
            <p:cNvSpPr/>
            <p:nvPr/>
          </p:nvSpPr>
          <p:spPr>
            <a:xfrm>
              <a:off x="4449" y="1592"/>
              <a:ext cx="24" cy="26"/>
            </a:xfrm>
            <a:custGeom>
              <a:avLst/>
              <a:gdLst/>
              <a:ahLst/>
              <a:cxnLst/>
              <a:rect l="0" t="0" r="0" b="0"/>
              <a:pathLst>
                <a:path w="24" h="26">
                  <a:moveTo>
                    <a:pt x="5" y="0"/>
                  </a:moveTo>
                  <a:lnTo>
                    <a:pt x="0" y="23"/>
                  </a:lnTo>
                  <a:lnTo>
                    <a:pt x="21" y="25"/>
                  </a:lnTo>
                  <a:lnTo>
                    <a:pt x="23" y="14"/>
                  </a:lnTo>
                  <a:lnTo>
                    <a:pt x="11" y="7"/>
                  </a:lnTo>
                  <a:lnTo>
                    <a:pt x="5" y="0"/>
                  </a:lnTo>
                </a:path>
              </a:pathLst>
            </a:custGeom>
            <a:solidFill>
              <a:srgbClr val="4C4C4C"/>
            </a:solidFill>
            <a:ln w="9525">
              <a:noFill/>
            </a:ln>
          </p:spPr>
          <p:txBody>
            <a:bodyPr/>
            <a:lstStyle/>
            <a:p>
              <a:endParaRPr lang="zh-CN" altLang="en-US"/>
            </a:p>
          </p:txBody>
        </p:sp>
        <p:sp>
          <p:nvSpPr>
            <p:cNvPr id="64647" name="任意多边形 233607"/>
            <p:cNvSpPr/>
            <p:nvPr/>
          </p:nvSpPr>
          <p:spPr>
            <a:xfrm>
              <a:off x="4593" y="1129"/>
              <a:ext cx="219" cy="716"/>
            </a:xfrm>
            <a:custGeom>
              <a:avLst/>
              <a:gdLst/>
              <a:ahLst/>
              <a:cxnLst/>
              <a:rect l="0" t="0" r="0" b="0"/>
              <a:pathLst>
                <a:path w="219" h="716">
                  <a:moveTo>
                    <a:pt x="174" y="428"/>
                  </a:moveTo>
                  <a:lnTo>
                    <a:pt x="174" y="600"/>
                  </a:lnTo>
                  <a:lnTo>
                    <a:pt x="218" y="600"/>
                  </a:lnTo>
                  <a:lnTo>
                    <a:pt x="218" y="428"/>
                  </a:lnTo>
                  <a:lnTo>
                    <a:pt x="201" y="428"/>
                  </a:lnTo>
                  <a:lnTo>
                    <a:pt x="201" y="415"/>
                  </a:lnTo>
                  <a:lnTo>
                    <a:pt x="204" y="413"/>
                  </a:lnTo>
                  <a:lnTo>
                    <a:pt x="205" y="411"/>
                  </a:lnTo>
                  <a:lnTo>
                    <a:pt x="208" y="408"/>
                  </a:lnTo>
                  <a:lnTo>
                    <a:pt x="209" y="405"/>
                  </a:lnTo>
                  <a:lnTo>
                    <a:pt x="210" y="403"/>
                  </a:lnTo>
                  <a:lnTo>
                    <a:pt x="211" y="401"/>
                  </a:lnTo>
                  <a:lnTo>
                    <a:pt x="211" y="400"/>
                  </a:lnTo>
                  <a:lnTo>
                    <a:pt x="211" y="399"/>
                  </a:lnTo>
                  <a:lnTo>
                    <a:pt x="208" y="379"/>
                  </a:lnTo>
                  <a:lnTo>
                    <a:pt x="208" y="379"/>
                  </a:lnTo>
                  <a:lnTo>
                    <a:pt x="209" y="302"/>
                  </a:lnTo>
                  <a:lnTo>
                    <a:pt x="209" y="296"/>
                  </a:lnTo>
                  <a:lnTo>
                    <a:pt x="209" y="281"/>
                  </a:lnTo>
                  <a:lnTo>
                    <a:pt x="208" y="260"/>
                  </a:lnTo>
                  <a:lnTo>
                    <a:pt x="206" y="235"/>
                  </a:lnTo>
                  <a:lnTo>
                    <a:pt x="204" y="210"/>
                  </a:lnTo>
                  <a:lnTo>
                    <a:pt x="200" y="185"/>
                  </a:lnTo>
                  <a:lnTo>
                    <a:pt x="195" y="166"/>
                  </a:lnTo>
                  <a:lnTo>
                    <a:pt x="190" y="153"/>
                  </a:lnTo>
                  <a:lnTo>
                    <a:pt x="183" y="146"/>
                  </a:lnTo>
                  <a:lnTo>
                    <a:pt x="173" y="137"/>
                  </a:lnTo>
                  <a:lnTo>
                    <a:pt x="163" y="128"/>
                  </a:lnTo>
                  <a:lnTo>
                    <a:pt x="152" y="121"/>
                  </a:lnTo>
                  <a:lnTo>
                    <a:pt x="142" y="114"/>
                  </a:lnTo>
                  <a:lnTo>
                    <a:pt x="133" y="109"/>
                  </a:lnTo>
                  <a:lnTo>
                    <a:pt x="127" y="105"/>
                  </a:lnTo>
                  <a:lnTo>
                    <a:pt x="125" y="104"/>
                  </a:lnTo>
                  <a:lnTo>
                    <a:pt x="127" y="86"/>
                  </a:lnTo>
                  <a:lnTo>
                    <a:pt x="137" y="65"/>
                  </a:lnTo>
                  <a:lnTo>
                    <a:pt x="138" y="64"/>
                  </a:lnTo>
                  <a:lnTo>
                    <a:pt x="138" y="60"/>
                  </a:lnTo>
                  <a:lnTo>
                    <a:pt x="139" y="55"/>
                  </a:lnTo>
                  <a:lnTo>
                    <a:pt x="139" y="49"/>
                  </a:lnTo>
                  <a:lnTo>
                    <a:pt x="139" y="42"/>
                  </a:lnTo>
                  <a:lnTo>
                    <a:pt x="139" y="34"/>
                  </a:lnTo>
                  <a:lnTo>
                    <a:pt x="137" y="28"/>
                  </a:lnTo>
                  <a:lnTo>
                    <a:pt x="133" y="22"/>
                  </a:lnTo>
                  <a:lnTo>
                    <a:pt x="130" y="16"/>
                  </a:lnTo>
                  <a:lnTo>
                    <a:pt x="127" y="12"/>
                  </a:lnTo>
                  <a:lnTo>
                    <a:pt x="125" y="8"/>
                  </a:lnTo>
                  <a:lnTo>
                    <a:pt x="123" y="4"/>
                  </a:lnTo>
                  <a:lnTo>
                    <a:pt x="121" y="2"/>
                  </a:lnTo>
                  <a:lnTo>
                    <a:pt x="116" y="1"/>
                  </a:lnTo>
                  <a:lnTo>
                    <a:pt x="109" y="0"/>
                  </a:lnTo>
                  <a:lnTo>
                    <a:pt x="99" y="0"/>
                  </a:lnTo>
                  <a:lnTo>
                    <a:pt x="87" y="0"/>
                  </a:lnTo>
                  <a:lnTo>
                    <a:pt x="80" y="0"/>
                  </a:lnTo>
                  <a:lnTo>
                    <a:pt x="76" y="1"/>
                  </a:lnTo>
                  <a:lnTo>
                    <a:pt x="74" y="3"/>
                  </a:lnTo>
                  <a:lnTo>
                    <a:pt x="73" y="4"/>
                  </a:lnTo>
                  <a:lnTo>
                    <a:pt x="70" y="7"/>
                  </a:lnTo>
                  <a:lnTo>
                    <a:pt x="68" y="11"/>
                  </a:lnTo>
                  <a:lnTo>
                    <a:pt x="63" y="16"/>
                  </a:lnTo>
                  <a:lnTo>
                    <a:pt x="59" y="21"/>
                  </a:lnTo>
                  <a:lnTo>
                    <a:pt x="56" y="27"/>
                  </a:lnTo>
                  <a:lnTo>
                    <a:pt x="56" y="34"/>
                  </a:lnTo>
                  <a:lnTo>
                    <a:pt x="56" y="42"/>
                  </a:lnTo>
                  <a:lnTo>
                    <a:pt x="58" y="48"/>
                  </a:lnTo>
                  <a:lnTo>
                    <a:pt x="59" y="54"/>
                  </a:lnTo>
                  <a:lnTo>
                    <a:pt x="60" y="58"/>
                  </a:lnTo>
                  <a:lnTo>
                    <a:pt x="60" y="60"/>
                  </a:lnTo>
                  <a:lnTo>
                    <a:pt x="61" y="90"/>
                  </a:lnTo>
                  <a:lnTo>
                    <a:pt x="76" y="104"/>
                  </a:lnTo>
                  <a:lnTo>
                    <a:pt x="74" y="106"/>
                  </a:lnTo>
                  <a:lnTo>
                    <a:pt x="68" y="110"/>
                  </a:lnTo>
                  <a:lnTo>
                    <a:pt x="58" y="116"/>
                  </a:lnTo>
                  <a:lnTo>
                    <a:pt x="47" y="123"/>
                  </a:lnTo>
                  <a:lnTo>
                    <a:pt x="35" y="131"/>
                  </a:lnTo>
                  <a:lnTo>
                    <a:pt x="26" y="138"/>
                  </a:lnTo>
                  <a:lnTo>
                    <a:pt x="18" y="144"/>
                  </a:lnTo>
                  <a:lnTo>
                    <a:pt x="16" y="148"/>
                  </a:lnTo>
                  <a:lnTo>
                    <a:pt x="16" y="156"/>
                  </a:lnTo>
                  <a:lnTo>
                    <a:pt x="13" y="171"/>
                  </a:lnTo>
                  <a:lnTo>
                    <a:pt x="12" y="189"/>
                  </a:lnTo>
                  <a:lnTo>
                    <a:pt x="9" y="210"/>
                  </a:lnTo>
                  <a:lnTo>
                    <a:pt x="6" y="232"/>
                  </a:lnTo>
                  <a:lnTo>
                    <a:pt x="4" y="252"/>
                  </a:lnTo>
                  <a:lnTo>
                    <a:pt x="2" y="268"/>
                  </a:lnTo>
                  <a:lnTo>
                    <a:pt x="2" y="278"/>
                  </a:lnTo>
                  <a:lnTo>
                    <a:pt x="2" y="286"/>
                  </a:lnTo>
                  <a:lnTo>
                    <a:pt x="1" y="298"/>
                  </a:lnTo>
                  <a:lnTo>
                    <a:pt x="0" y="314"/>
                  </a:lnTo>
                  <a:lnTo>
                    <a:pt x="0" y="334"/>
                  </a:lnTo>
                  <a:lnTo>
                    <a:pt x="0" y="354"/>
                  </a:lnTo>
                  <a:lnTo>
                    <a:pt x="0" y="372"/>
                  </a:lnTo>
                  <a:lnTo>
                    <a:pt x="1" y="389"/>
                  </a:lnTo>
                  <a:lnTo>
                    <a:pt x="3" y="401"/>
                  </a:lnTo>
                  <a:lnTo>
                    <a:pt x="4" y="406"/>
                  </a:lnTo>
                  <a:lnTo>
                    <a:pt x="8" y="408"/>
                  </a:lnTo>
                  <a:lnTo>
                    <a:pt x="12" y="411"/>
                  </a:lnTo>
                  <a:lnTo>
                    <a:pt x="16" y="412"/>
                  </a:lnTo>
                  <a:lnTo>
                    <a:pt x="19" y="412"/>
                  </a:lnTo>
                  <a:lnTo>
                    <a:pt x="23" y="412"/>
                  </a:lnTo>
                  <a:lnTo>
                    <a:pt x="26" y="411"/>
                  </a:lnTo>
                  <a:lnTo>
                    <a:pt x="26" y="411"/>
                  </a:lnTo>
                  <a:lnTo>
                    <a:pt x="14" y="394"/>
                  </a:lnTo>
                  <a:lnTo>
                    <a:pt x="34" y="262"/>
                  </a:lnTo>
                  <a:lnTo>
                    <a:pt x="33" y="402"/>
                  </a:lnTo>
                  <a:lnTo>
                    <a:pt x="63" y="666"/>
                  </a:lnTo>
                  <a:lnTo>
                    <a:pt x="39" y="696"/>
                  </a:lnTo>
                  <a:lnTo>
                    <a:pt x="34" y="715"/>
                  </a:lnTo>
                  <a:lnTo>
                    <a:pt x="70" y="712"/>
                  </a:lnTo>
                  <a:lnTo>
                    <a:pt x="101" y="690"/>
                  </a:lnTo>
                  <a:lnTo>
                    <a:pt x="102" y="691"/>
                  </a:lnTo>
                  <a:lnTo>
                    <a:pt x="106" y="693"/>
                  </a:lnTo>
                  <a:lnTo>
                    <a:pt x="112" y="697"/>
                  </a:lnTo>
                  <a:lnTo>
                    <a:pt x="120" y="701"/>
                  </a:lnTo>
                  <a:lnTo>
                    <a:pt x="128" y="706"/>
                  </a:lnTo>
                  <a:lnTo>
                    <a:pt x="136" y="710"/>
                  </a:lnTo>
                  <a:lnTo>
                    <a:pt x="142" y="712"/>
                  </a:lnTo>
                  <a:lnTo>
                    <a:pt x="147" y="715"/>
                  </a:lnTo>
                  <a:lnTo>
                    <a:pt x="152" y="715"/>
                  </a:lnTo>
                  <a:lnTo>
                    <a:pt x="156" y="715"/>
                  </a:lnTo>
                  <a:lnTo>
                    <a:pt x="161" y="715"/>
                  </a:lnTo>
                  <a:lnTo>
                    <a:pt x="165" y="713"/>
                  </a:lnTo>
                  <a:lnTo>
                    <a:pt x="169" y="712"/>
                  </a:lnTo>
                  <a:lnTo>
                    <a:pt x="173" y="711"/>
                  </a:lnTo>
                  <a:lnTo>
                    <a:pt x="174" y="711"/>
                  </a:lnTo>
                  <a:lnTo>
                    <a:pt x="175" y="710"/>
                  </a:lnTo>
                  <a:lnTo>
                    <a:pt x="168" y="684"/>
                  </a:lnTo>
                  <a:lnTo>
                    <a:pt x="141" y="667"/>
                  </a:lnTo>
                  <a:lnTo>
                    <a:pt x="165" y="420"/>
                  </a:lnTo>
                  <a:lnTo>
                    <a:pt x="177" y="391"/>
                  </a:lnTo>
                  <a:lnTo>
                    <a:pt x="163" y="250"/>
                  </a:lnTo>
                  <a:lnTo>
                    <a:pt x="191" y="395"/>
                  </a:lnTo>
                  <a:lnTo>
                    <a:pt x="184" y="407"/>
                  </a:lnTo>
                  <a:lnTo>
                    <a:pt x="184" y="407"/>
                  </a:lnTo>
                  <a:lnTo>
                    <a:pt x="184" y="407"/>
                  </a:lnTo>
                  <a:lnTo>
                    <a:pt x="184" y="408"/>
                  </a:lnTo>
                  <a:lnTo>
                    <a:pt x="185" y="410"/>
                  </a:lnTo>
                  <a:lnTo>
                    <a:pt x="187" y="410"/>
                  </a:lnTo>
                  <a:lnTo>
                    <a:pt x="188" y="411"/>
                  </a:lnTo>
                  <a:lnTo>
                    <a:pt x="188" y="412"/>
                  </a:lnTo>
                  <a:lnTo>
                    <a:pt x="190" y="413"/>
                  </a:lnTo>
                  <a:lnTo>
                    <a:pt x="190" y="428"/>
                  </a:lnTo>
                  <a:lnTo>
                    <a:pt x="174" y="428"/>
                  </a:lnTo>
                </a:path>
              </a:pathLst>
            </a:custGeom>
            <a:solidFill>
              <a:schemeClr val="bg2"/>
            </a:solidFill>
            <a:ln w="9525">
              <a:noFill/>
            </a:ln>
          </p:spPr>
          <p:txBody>
            <a:bodyPr/>
            <a:lstStyle/>
            <a:p>
              <a:endParaRPr lang="zh-CN" altLang="en-US"/>
            </a:p>
          </p:txBody>
        </p:sp>
        <p:sp>
          <p:nvSpPr>
            <p:cNvPr id="64648" name="任意多边形 233608"/>
            <p:cNvSpPr/>
            <p:nvPr/>
          </p:nvSpPr>
          <p:spPr>
            <a:xfrm>
              <a:off x="4230" y="1177"/>
              <a:ext cx="216" cy="685"/>
            </a:xfrm>
            <a:custGeom>
              <a:avLst/>
              <a:gdLst/>
              <a:ahLst/>
              <a:cxnLst/>
              <a:rect l="0" t="0" r="0" b="0"/>
              <a:pathLst>
                <a:path w="216" h="685">
                  <a:moveTo>
                    <a:pt x="116" y="324"/>
                  </a:moveTo>
                  <a:lnTo>
                    <a:pt x="118" y="322"/>
                  </a:lnTo>
                  <a:lnTo>
                    <a:pt x="118" y="322"/>
                  </a:lnTo>
                  <a:lnTo>
                    <a:pt x="118" y="322"/>
                  </a:lnTo>
                  <a:lnTo>
                    <a:pt x="118" y="322"/>
                  </a:lnTo>
                  <a:lnTo>
                    <a:pt x="118" y="322"/>
                  </a:lnTo>
                  <a:lnTo>
                    <a:pt x="118" y="322"/>
                  </a:lnTo>
                  <a:lnTo>
                    <a:pt x="118" y="322"/>
                  </a:lnTo>
                  <a:lnTo>
                    <a:pt x="118" y="324"/>
                  </a:lnTo>
                  <a:lnTo>
                    <a:pt x="116" y="324"/>
                  </a:lnTo>
                  <a:lnTo>
                    <a:pt x="120" y="321"/>
                  </a:lnTo>
                  <a:lnTo>
                    <a:pt x="121" y="321"/>
                  </a:lnTo>
                  <a:lnTo>
                    <a:pt x="120" y="321"/>
                  </a:lnTo>
                  <a:lnTo>
                    <a:pt x="120" y="321"/>
                  </a:lnTo>
                  <a:lnTo>
                    <a:pt x="120" y="321"/>
                  </a:lnTo>
                  <a:lnTo>
                    <a:pt x="120" y="321"/>
                  </a:lnTo>
                  <a:lnTo>
                    <a:pt x="120" y="321"/>
                  </a:lnTo>
                  <a:lnTo>
                    <a:pt x="120" y="321"/>
                  </a:lnTo>
                  <a:lnTo>
                    <a:pt x="120" y="321"/>
                  </a:lnTo>
                  <a:lnTo>
                    <a:pt x="120" y="321"/>
                  </a:lnTo>
                  <a:lnTo>
                    <a:pt x="116" y="324"/>
                  </a:lnTo>
                  <a:lnTo>
                    <a:pt x="212" y="655"/>
                  </a:lnTo>
                  <a:lnTo>
                    <a:pt x="211" y="654"/>
                  </a:lnTo>
                  <a:lnTo>
                    <a:pt x="205" y="650"/>
                  </a:lnTo>
                  <a:lnTo>
                    <a:pt x="197" y="645"/>
                  </a:lnTo>
                  <a:lnTo>
                    <a:pt x="188" y="638"/>
                  </a:lnTo>
                  <a:lnTo>
                    <a:pt x="178" y="630"/>
                  </a:lnTo>
                  <a:lnTo>
                    <a:pt x="171" y="620"/>
                  </a:lnTo>
                  <a:lnTo>
                    <a:pt x="165" y="612"/>
                  </a:lnTo>
                  <a:lnTo>
                    <a:pt x="164" y="602"/>
                  </a:lnTo>
                  <a:lnTo>
                    <a:pt x="164" y="589"/>
                  </a:lnTo>
                  <a:lnTo>
                    <a:pt x="165" y="571"/>
                  </a:lnTo>
                  <a:lnTo>
                    <a:pt x="167" y="550"/>
                  </a:lnTo>
                  <a:lnTo>
                    <a:pt x="169" y="528"/>
                  </a:lnTo>
                  <a:lnTo>
                    <a:pt x="171" y="507"/>
                  </a:lnTo>
                  <a:lnTo>
                    <a:pt x="172" y="489"/>
                  </a:lnTo>
                  <a:lnTo>
                    <a:pt x="173" y="477"/>
                  </a:lnTo>
                  <a:lnTo>
                    <a:pt x="175" y="473"/>
                  </a:lnTo>
                  <a:lnTo>
                    <a:pt x="175" y="473"/>
                  </a:lnTo>
                  <a:lnTo>
                    <a:pt x="176" y="472"/>
                  </a:lnTo>
                  <a:lnTo>
                    <a:pt x="177" y="471"/>
                  </a:lnTo>
                  <a:lnTo>
                    <a:pt x="180" y="468"/>
                  </a:lnTo>
                  <a:lnTo>
                    <a:pt x="182" y="463"/>
                  </a:lnTo>
                  <a:lnTo>
                    <a:pt x="185" y="457"/>
                  </a:lnTo>
                  <a:lnTo>
                    <a:pt x="186" y="450"/>
                  </a:lnTo>
                  <a:lnTo>
                    <a:pt x="187" y="439"/>
                  </a:lnTo>
                  <a:lnTo>
                    <a:pt x="172" y="306"/>
                  </a:lnTo>
                  <a:lnTo>
                    <a:pt x="172" y="304"/>
                  </a:lnTo>
                  <a:lnTo>
                    <a:pt x="173" y="306"/>
                  </a:lnTo>
                  <a:lnTo>
                    <a:pt x="173" y="309"/>
                  </a:lnTo>
                  <a:lnTo>
                    <a:pt x="176" y="314"/>
                  </a:lnTo>
                  <a:lnTo>
                    <a:pt x="177" y="320"/>
                  </a:lnTo>
                  <a:lnTo>
                    <a:pt x="180" y="325"/>
                  </a:lnTo>
                  <a:lnTo>
                    <a:pt x="182" y="329"/>
                  </a:lnTo>
                  <a:lnTo>
                    <a:pt x="185" y="330"/>
                  </a:lnTo>
                  <a:lnTo>
                    <a:pt x="187" y="327"/>
                  </a:lnTo>
                  <a:lnTo>
                    <a:pt x="188" y="324"/>
                  </a:lnTo>
                  <a:lnTo>
                    <a:pt x="191" y="320"/>
                  </a:lnTo>
                  <a:lnTo>
                    <a:pt x="192" y="316"/>
                  </a:lnTo>
                  <a:lnTo>
                    <a:pt x="193" y="311"/>
                  </a:lnTo>
                  <a:lnTo>
                    <a:pt x="193" y="305"/>
                  </a:lnTo>
                  <a:lnTo>
                    <a:pt x="193" y="299"/>
                  </a:lnTo>
                  <a:lnTo>
                    <a:pt x="191" y="291"/>
                  </a:lnTo>
                  <a:lnTo>
                    <a:pt x="187" y="284"/>
                  </a:lnTo>
                  <a:lnTo>
                    <a:pt x="181" y="272"/>
                  </a:lnTo>
                  <a:lnTo>
                    <a:pt x="181" y="262"/>
                  </a:lnTo>
                  <a:lnTo>
                    <a:pt x="183" y="252"/>
                  </a:lnTo>
                  <a:lnTo>
                    <a:pt x="186" y="241"/>
                  </a:lnTo>
                  <a:lnTo>
                    <a:pt x="188" y="225"/>
                  </a:lnTo>
                  <a:lnTo>
                    <a:pt x="187" y="202"/>
                  </a:lnTo>
                  <a:lnTo>
                    <a:pt x="183" y="174"/>
                  </a:lnTo>
                  <a:lnTo>
                    <a:pt x="172" y="133"/>
                  </a:lnTo>
                  <a:lnTo>
                    <a:pt x="170" y="127"/>
                  </a:lnTo>
                  <a:lnTo>
                    <a:pt x="165" y="121"/>
                  </a:lnTo>
                  <a:lnTo>
                    <a:pt x="159" y="116"/>
                  </a:lnTo>
                  <a:lnTo>
                    <a:pt x="152" y="111"/>
                  </a:lnTo>
                  <a:lnTo>
                    <a:pt x="147" y="106"/>
                  </a:lnTo>
                  <a:lnTo>
                    <a:pt x="142" y="103"/>
                  </a:lnTo>
                  <a:lnTo>
                    <a:pt x="139" y="101"/>
                  </a:lnTo>
                  <a:lnTo>
                    <a:pt x="137" y="101"/>
                  </a:lnTo>
                  <a:lnTo>
                    <a:pt x="139" y="101"/>
                  </a:lnTo>
                  <a:lnTo>
                    <a:pt x="140" y="101"/>
                  </a:lnTo>
                  <a:lnTo>
                    <a:pt x="142" y="100"/>
                  </a:lnTo>
                  <a:lnTo>
                    <a:pt x="145" y="100"/>
                  </a:lnTo>
                  <a:lnTo>
                    <a:pt x="147" y="97"/>
                  </a:lnTo>
                  <a:lnTo>
                    <a:pt x="149" y="96"/>
                  </a:lnTo>
                  <a:lnTo>
                    <a:pt x="151" y="92"/>
                  </a:lnTo>
                  <a:lnTo>
                    <a:pt x="152" y="89"/>
                  </a:lnTo>
                  <a:lnTo>
                    <a:pt x="152" y="84"/>
                  </a:lnTo>
                  <a:lnTo>
                    <a:pt x="152" y="81"/>
                  </a:lnTo>
                  <a:lnTo>
                    <a:pt x="151" y="79"/>
                  </a:lnTo>
                  <a:lnTo>
                    <a:pt x="150" y="77"/>
                  </a:lnTo>
                  <a:lnTo>
                    <a:pt x="147" y="75"/>
                  </a:lnTo>
                  <a:lnTo>
                    <a:pt x="145" y="74"/>
                  </a:lnTo>
                  <a:lnTo>
                    <a:pt x="142" y="70"/>
                  </a:lnTo>
                  <a:lnTo>
                    <a:pt x="140" y="66"/>
                  </a:lnTo>
                  <a:lnTo>
                    <a:pt x="137" y="61"/>
                  </a:lnTo>
                  <a:lnTo>
                    <a:pt x="137" y="55"/>
                  </a:lnTo>
                  <a:lnTo>
                    <a:pt x="137" y="48"/>
                  </a:lnTo>
                  <a:lnTo>
                    <a:pt x="139" y="42"/>
                  </a:lnTo>
                  <a:lnTo>
                    <a:pt x="140" y="35"/>
                  </a:lnTo>
                  <a:lnTo>
                    <a:pt x="141" y="30"/>
                  </a:lnTo>
                  <a:lnTo>
                    <a:pt x="142" y="28"/>
                  </a:lnTo>
                  <a:lnTo>
                    <a:pt x="144" y="27"/>
                  </a:lnTo>
                  <a:lnTo>
                    <a:pt x="142" y="25"/>
                  </a:lnTo>
                  <a:lnTo>
                    <a:pt x="141" y="23"/>
                  </a:lnTo>
                  <a:lnTo>
                    <a:pt x="139" y="21"/>
                  </a:lnTo>
                  <a:lnTo>
                    <a:pt x="136" y="17"/>
                  </a:lnTo>
                  <a:lnTo>
                    <a:pt x="134" y="13"/>
                  </a:lnTo>
                  <a:lnTo>
                    <a:pt x="131" y="9"/>
                  </a:lnTo>
                  <a:lnTo>
                    <a:pt x="129" y="6"/>
                  </a:lnTo>
                  <a:lnTo>
                    <a:pt x="129" y="3"/>
                  </a:lnTo>
                  <a:lnTo>
                    <a:pt x="128" y="1"/>
                  </a:lnTo>
                  <a:lnTo>
                    <a:pt x="123" y="0"/>
                  </a:lnTo>
                  <a:lnTo>
                    <a:pt x="116" y="0"/>
                  </a:lnTo>
                  <a:lnTo>
                    <a:pt x="109" y="0"/>
                  </a:lnTo>
                  <a:lnTo>
                    <a:pt x="101" y="1"/>
                  </a:lnTo>
                  <a:lnTo>
                    <a:pt x="93" y="2"/>
                  </a:lnTo>
                  <a:lnTo>
                    <a:pt x="86" y="3"/>
                  </a:lnTo>
                  <a:lnTo>
                    <a:pt x="82" y="4"/>
                  </a:lnTo>
                  <a:lnTo>
                    <a:pt x="77" y="7"/>
                  </a:lnTo>
                  <a:lnTo>
                    <a:pt x="73" y="12"/>
                  </a:lnTo>
                  <a:lnTo>
                    <a:pt x="68" y="18"/>
                  </a:lnTo>
                  <a:lnTo>
                    <a:pt x="64" y="25"/>
                  </a:lnTo>
                  <a:lnTo>
                    <a:pt x="60" y="34"/>
                  </a:lnTo>
                  <a:lnTo>
                    <a:pt x="57" y="43"/>
                  </a:lnTo>
                  <a:lnTo>
                    <a:pt x="54" y="51"/>
                  </a:lnTo>
                  <a:lnTo>
                    <a:pt x="52" y="59"/>
                  </a:lnTo>
                  <a:lnTo>
                    <a:pt x="49" y="66"/>
                  </a:lnTo>
                  <a:lnTo>
                    <a:pt x="47" y="72"/>
                  </a:lnTo>
                  <a:lnTo>
                    <a:pt x="44" y="77"/>
                  </a:lnTo>
                  <a:lnTo>
                    <a:pt x="41" y="82"/>
                  </a:lnTo>
                  <a:lnTo>
                    <a:pt x="38" y="85"/>
                  </a:lnTo>
                  <a:lnTo>
                    <a:pt x="36" y="87"/>
                  </a:lnTo>
                  <a:lnTo>
                    <a:pt x="34" y="90"/>
                  </a:lnTo>
                  <a:lnTo>
                    <a:pt x="34" y="90"/>
                  </a:lnTo>
                  <a:lnTo>
                    <a:pt x="41" y="97"/>
                  </a:lnTo>
                  <a:lnTo>
                    <a:pt x="42" y="97"/>
                  </a:lnTo>
                  <a:lnTo>
                    <a:pt x="43" y="98"/>
                  </a:lnTo>
                  <a:lnTo>
                    <a:pt x="45" y="101"/>
                  </a:lnTo>
                  <a:lnTo>
                    <a:pt x="47" y="103"/>
                  </a:lnTo>
                  <a:lnTo>
                    <a:pt x="48" y="106"/>
                  </a:lnTo>
                  <a:lnTo>
                    <a:pt x="48" y="108"/>
                  </a:lnTo>
                  <a:lnTo>
                    <a:pt x="45" y="112"/>
                  </a:lnTo>
                  <a:lnTo>
                    <a:pt x="41" y="116"/>
                  </a:lnTo>
                  <a:lnTo>
                    <a:pt x="34" y="122"/>
                  </a:lnTo>
                  <a:lnTo>
                    <a:pt x="28" y="134"/>
                  </a:lnTo>
                  <a:lnTo>
                    <a:pt x="21" y="150"/>
                  </a:lnTo>
                  <a:lnTo>
                    <a:pt x="14" y="168"/>
                  </a:lnTo>
                  <a:lnTo>
                    <a:pt x="8" y="185"/>
                  </a:lnTo>
                  <a:lnTo>
                    <a:pt x="3" y="201"/>
                  </a:lnTo>
                  <a:lnTo>
                    <a:pt x="0" y="212"/>
                  </a:lnTo>
                  <a:lnTo>
                    <a:pt x="0" y="218"/>
                  </a:lnTo>
                  <a:lnTo>
                    <a:pt x="0" y="223"/>
                  </a:lnTo>
                  <a:lnTo>
                    <a:pt x="1" y="232"/>
                  </a:lnTo>
                  <a:lnTo>
                    <a:pt x="2" y="244"/>
                  </a:lnTo>
                  <a:lnTo>
                    <a:pt x="6" y="258"/>
                  </a:lnTo>
                  <a:lnTo>
                    <a:pt x="9" y="272"/>
                  </a:lnTo>
                  <a:lnTo>
                    <a:pt x="14" y="283"/>
                  </a:lnTo>
                  <a:lnTo>
                    <a:pt x="19" y="291"/>
                  </a:lnTo>
                  <a:lnTo>
                    <a:pt x="27" y="295"/>
                  </a:lnTo>
                  <a:lnTo>
                    <a:pt x="24" y="311"/>
                  </a:lnTo>
                  <a:lnTo>
                    <a:pt x="23" y="335"/>
                  </a:lnTo>
                  <a:lnTo>
                    <a:pt x="22" y="362"/>
                  </a:lnTo>
                  <a:lnTo>
                    <a:pt x="21" y="390"/>
                  </a:lnTo>
                  <a:lnTo>
                    <a:pt x="19" y="418"/>
                  </a:lnTo>
                  <a:lnTo>
                    <a:pt x="18" y="440"/>
                  </a:lnTo>
                  <a:lnTo>
                    <a:pt x="17" y="456"/>
                  </a:lnTo>
                  <a:lnTo>
                    <a:pt x="17" y="462"/>
                  </a:lnTo>
                  <a:lnTo>
                    <a:pt x="18" y="463"/>
                  </a:lnTo>
                  <a:lnTo>
                    <a:pt x="22" y="466"/>
                  </a:lnTo>
                  <a:lnTo>
                    <a:pt x="27" y="468"/>
                  </a:lnTo>
                  <a:lnTo>
                    <a:pt x="32" y="472"/>
                  </a:lnTo>
                  <a:lnTo>
                    <a:pt x="37" y="474"/>
                  </a:lnTo>
                  <a:lnTo>
                    <a:pt x="42" y="476"/>
                  </a:lnTo>
                  <a:lnTo>
                    <a:pt x="45" y="476"/>
                  </a:lnTo>
                  <a:lnTo>
                    <a:pt x="47" y="473"/>
                  </a:lnTo>
                  <a:lnTo>
                    <a:pt x="47" y="476"/>
                  </a:lnTo>
                  <a:lnTo>
                    <a:pt x="48" y="481"/>
                  </a:lnTo>
                  <a:lnTo>
                    <a:pt x="50" y="488"/>
                  </a:lnTo>
                  <a:lnTo>
                    <a:pt x="53" y="495"/>
                  </a:lnTo>
                  <a:lnTo>
                    <a:pt x="55" y="503"/>
                  </a:lnTo>
                  <a:lnTo>
                    <a:pt x="57" y="509"/>
                  </a:lnTo>
                  <a:lnTo>
                    <a:pt x="59" y="513"/>
                  </a:lnTo>
                  <a:lnTo>
                    <a:pt x="59" y="515"/>
                  </a:lnTo>
                  <a:lnTo>
                    <a:pt x="59" y="515"/>
                  </a:lnTo>
                  <a:lnTo>
                    <a:pt x="59" y="517"/>
                  </a:lnTo>
                  <a:lnTo>
                    <a:pt x="58" y="519"/>
                  </a:lnTo>
                  <a:lnTo>
                    <a:pt x="57" y="521"/>
                  </a:lnTo>
                  <a:lnTo>
                    <a:pt x="57" y="525"/>
                  </a:lnTo>
                  <a:lnTo>
                    <a:pt x="55" y="530"/>
                  </a:lnTo>
                  <a:lnTo>
                    <a:pt x="54" y="535"/>
                  </a:lnTo>
                  <a:lnTo>
                    <a:pt x="54" y="542"/>
                  </a:lnTo>
                  <a:lnTo>
                    <a:pt x="54" y="550"/>
                  </a:lnTo>
                  <a:lnTo>
                    <a:pt x="55" y="561"/>
                  </a:lnTo>
                  <a:lnTo>
                    <a:pt x="58" y="572"/>
                  </a:lnTo>
                  <a:lnTo>
                    <a:pt x="60" y="585"/>
                  </a:lnTo>
                  <a:lnTo>
                    <a:pt x="63" y="596"/>
                  </a:lnTo>
                  <a:lnTo>
                    <a:pt x="65" y="604"/>
                  </a:lnTo>
                  <a:lnTo>
                    <a:pt x="68" y="611"/>
                  </a:lnTo>
                  <a:lnTo>
                    <a:pt x="68" y="613"/>
                  </a:lnTo>
                  <a:lnTo>
                    <a:pt x="58" y="636"/>
                  </a:lnTo>
                  <a:lnTo>
                    <a:pt x="62" y="672"/>
                  </a:lnTo>
                  <a:lnTo>
                    <a:pt x="62" y="674"/>
                  </a:lnTo>
                  <a:lnTo>
                    <a:pt x="63" y="675"/>
                  </a:lnTo>
                  <a:lnTo>
                    <a:pt x="67" y="677"/>
                  </a:lnTo>
                  <a:lnTo>
                    <a:pt x="69" y="680"/>
                  </a:lnTo>
                  <a:lnTo>
                    <a:pt x="73" y="682"/>
                  </a:lnTo>
                  <a:lnTo>
                    <a:pt x="77" y="684"/>
                  </a:lnTo>
                  <a:lnTo>
                    <a:pt x="82" y="684"/>
                  </a:lnTo>
                  <a:lnTo>
                    <a:pt x="85" y="682"/>
                  </a:lnTo>
                  <a:lnTo>
                    <a:pt x="88" y="679"/>
                  </a:lnTo>
                  <a:lnTo>
                    <a:pt x="90" y="675"/>
                  </a:lnTo>
                  <a:lnTo>
                    <a:pt x="93" y="670"/>
                  </a:lnTo>
                  <a:lnTo>
                    <a:pt x="94" y="665"/>
                  </a:lnTo>
                  <a:lnTo>
                    <a:pt x="95" y="661"/>
                  </a:lnTo>
                  <a:lnTo>
                    <a:pt x="95" y="658"/>
                  </a:lnTo>
                  <a:lnTo>
                    <a:pt x="95" y="655"/>
                  </a:lnTo>
                  <a:lnTo>
                    <a:pt x="95" y="655"/>
                  </a:lnTo>
                  <a:lnTo>
                    <a:pt x="86" y="608"/>
                  </a:lnTo>
                  <a:lnTo>
                    <a:pt x="101" y="513"/>
                  </a:lnTo>
                  <a:lnTo>
                    <a:pt x="105" y="494"/>
                  </a:lnTo>
                  <a:lnTo>
                    <a:pt x="123" y="494"/>
                  </a:lnTo>
                  <a:lnTo>
                    <a:pt x="123" y="495"/>
                  </a:lnTo>
                  <a:lnTo>
                    <a:pt x="123" y="499"/>
                  </a:lnTo>
                  <a:lnTo>
                    <a:pt x="124" y="503"/>
                  </a:lnTo>
                  <a:lnTo>
                    <a:pt x="124" y="509"/>
                  </a:lnTo>
                  <a:lnTo>
                    <a:pt x="124" y="517"/>
                  </a:lnTo>
                  <a:lnTo>
                    <a:pt x="125" y="525"/>
                  </a:lnTo>
                  <a:lnTo>
                    <a:pt x="125" y="534"/>
                  </a:lnTo>
                  <a:lnTo>
                    <a:pt x="126" y="542"/>
                  </a:lnTo>
                  <a:lnTo>
                    <a:pt x="129" y="552"/>
                  </a:lnTo>
                  <a:lnTo>
                    <a:pt x="131" y="565"/>
                  </a:lnTo>
                  <a:lnTo>
                    <a:pt x="134" y="576"/>
                  </a:lnTo>
                  <a:lnTo>
                    <a:pt x="136" y="587"/>
                  </a:lnTo>
                  <a:lnTo>
                    <a:pt x="137" y="597"/>
                  </a:lnTo>
                  <a:lnTo>
                    <a:pt x="140" y="604"/>
                  </a:lnTo>
                  <a:lnTo>
                    <a:pt x="141" y="609"/>
                  </a:lnTo>
                  <a:lnTo>
                    <a:pt x="141" y="611"/>
                  </a:lnTo>
                  <a:lnTo>
                    <a:pt x="137" y="653"/>
                  </a:lnTo>
                  <a:lnTo>
                    <a:pt x="150" y="656"/>
                  </a:lnTo>
                  <a:lnTo>
                    <a:pt x="150" y="651"/>
                  </a:lnTo>
                  <a:lnTo>
                    <a:pt x="151" y="651"/>
                  </a:lnTo>
                  <a:lnTo>
                    <a:pt x="154" y="653"/>
                  </a:lnTo>
                  <a:lnTo>
                    <a:pt x="156" y="654"/>
                  </a:lnTo>
                  <a:lnTo>
                    <a:pt x="161" y="656"/>
                  </a:lnTo>
                  <a:lnTo>
                    <a:pt x="165" y="659"/>
                  </a:lnTo>
                  <a:lnTo>
                    <a:pt x="171" y="661"/>
                  </a:lnTo>
                  <a:lnTo>
                    <a:pt x="176" y="665"/>
                  </a:lnTo>
                  <a:lnTo>
                    <a:pt x="181" y="667"/>
                  </a:lnTo>
                  <a:lnTo>
                    <a:pt x="187" y="670"/>
                  </a:lnTo>
                  <a:lnTo>
                    <a:pt x="193" y="670"/>
                  </a:lnTo>
                  <a:lnTo>
                    <a:pt x="198" y="670"/>
                  </a:lnTo>
                  <a:lnTo>
                    <a:pt x="203" y="670"/>
                  </a:lnTo>
                  <a:lnTo>
                    <a:pt x="208" y="669"/>
                  </a:lnTo>
                  <a:lnTo>
                    <a:pt x="211" y="669"/>
                  </a:lnTo>
                  <a:lnTo>
                    <a:pt x="213" y="667"/>
                  </a:lnTo>
                  <a:lnTo>
                    <a:pt x="215" y="667"/>
                  </a:lnTo>
                  <a:lnTo>
                    <a:pt x="212" y="655"/>
                  </a:lnTo>
                  <a:lnTo>
                    <a:pt x="116" y="324"/>
                  </a:lnTo>
                </a:path>
              </a:pathLst>
            </a:custGeom>
            <a:solidFill>
              <a:srgbClr val="4C4C4C"/>
            </a:solidFill>
            <a:ln w="9525">
              <a:noFill/>
            </a:ln>
          </p:spPr>
          <p:txBody>
            <a:bodyPr/>
            <a:lstStyle/>
            <a:p>
              <a:endParaRPr lang="zh-CN" altLang="en-US"/>
            </a:p>
          </p:txBody>
        </p:sp>
        <p:sp>
          <p:nvSpPr>
            <p:cNvPr id="64649" name="任意多边形 233609"/>
            <p:cNvSpPr/>
            <p:nvPr/>
          </p:nvSpPr>
          <p:spPr>
            <a:xfrm>
              <a:off x="4411" y="1164"/>
              <a:ext cx="225" cy="732"/>
            </a:xfrm>
            <a:custGeom>
              <a:avLst/>
              <a:gdLst/>
              <a:ahLst/>
              <a:cxnLst/>
              <a:rect l="0" t="0" r="0" b="0"/>
              <a:pathLst>
                <a:path w="225" h="732">
                  <a:moveTo>
                    <a:pt x="177" y="379"/>
                  </a:moveTo>
                  <a:lnTo>
                    <a:pt x="181" y="412"/>
                  </a:lnTo>
                  <a:lnTo>
                    <a:pt x="210" y="371"/>
                  </a:lnTo>
                  <a:lnTo>
                    <a:pt x="202" y="303"/>
                  </a:lnTo>
                  <a:lnTo>
                    <a:pt x="224" y="251"/>
                  </a:lnTo>
                  <a:lnTo>
                    <a:pt x="222" y="249"/>
                  </a:lnTo>
                  <a:lnTo>
                    <a:pt x="220" y="240"/>
                  </a:lnTo>
                  <a:lnTo>
                    <a:pt x="217" y="226"/>
                  </a:lnTo>
                  <a:lnTo>
                    <a:pt x="214" y="211"/>
                  </a:lnTo>
                  <a:lnTo>
                    <a:pt x="209" y="195"/>
                  </a:lnTo>
                  <a:lnTo>
                    <a:pt x="204" y="179"/>
                  </a:lnTo>
                  <a:lnTo>
                    <a:pt x="197" y="166"/>
                  </a:lnTo>
                  <a:lnTo>
                    <a:pt x="191" y="156"/>
                  </a:lnTo>
                  <a:lnTo>
                    <a:pt x="184" y="147"/>
                  </a:lnTo>
                  <a:lnTo>
                    <a:pt x="174" y="138"/>
                  </a:lnTo>
                  <a:lnTo>
                    <a:pt x="164" y="130"/>
                  </a:lnTo>
                  <a:lnTo>
                    <a:pt x="153" y="122"/>
                  </a:lnTo>
                  <a:lnTo>
                    <a:pt x="143" y="116"/>
                  </a:lnTo>
                  <a:lnTo>
                    <a:pt x="134" y="111"/>
                  </a:lnTo>
                  <a:lnTo>
                    <a:pt x="128" y="107"/>
                  </a:lnTo>
                  <a:lnTo>
                    <a:pt x="126" y="106"/>
                  </a:lnTo>
                  <a:lnTo>
                    <a:pt x="134" y="97"/>
                  </a:lnTo>
                  <a:lnTo>
                    <a:pt x="135" y="70"/>
                  </a:lnTo>
                  <a:lnTo>
                    <a:pt x="135" y="68"/>
                  </a:lnTo>
                  <a:lnTo>
                    <a:pt x="136" y="64"/>
                  </a:lnTo>
                  <a:lnTo>
                    <a:pt x="138" y="59"/>
                  </a:lnTo>
                  <a:lnTo>
                    <a:pt x="139" y="52"/>
                  </a:lnTo>
                  <a:lnTo>
                    <a:pt x="140" y="44"/>
                  </a:lnTo>
                  <a:lnTo>
                    <a:pt x="139" y="37"/>
                  </a:lnTo>
                  <a:lnTo>
                    <a:pt x="138" y="29"/>
                  </a:lnTo>
                  <a:lnTo>
                    <a:pt x="134" y="23"/>
                  </a:lnTo>
                  <a:lnTo>
                    <a:pt x="130" y="18"/>
                  </a:lnTo>
                  <a:lnTo>
                    <a:pt x="129" y="14"/>
                  </a:lnTo>
                  <a:lnTo>
                    <a:pt x="128" y="13"/>
                  </a:lnTo>
                  <a:lnTo>
                    <a:pt x="128" y="12"/>
                  </a:lnTo>
                  <a:lnTo>
                    <a:pt x="126" y="11"/>
                  </a:lnTo>
                  <a:lnTo>
                    <a:pt x="125" y="9"/>
                  </a:lnTo>
                  <a:lnTo>
                    <a:pt x="120" y="7"/>
                  </a:lnTo>
                  <a:lnTo>
                    <a:pt x="114" y="4"/>
                  </a:lnTo>
                  <a:lnTo>
                    <a:pt x="103" y="1"/>
                  </a:lnTo>
                  <a:lnTo>
                    <a:pt x="94" y="0"/>
                  </a:lnTo>
                  <a:lnTo>
                    <a:pt x="88" y="0"/>
                  </a:lnTo>
                  <a:lnTo>
                    <a:pt x="82" y="1"/>
                  </a:lnTo>
                  <a:lnTo>
                    <a:pt x="78" y="4"/>
                  </a:lnTo>
                  <a:lnTo>
                    <a:pt x="73" y="8"/>
                  </a:lnTo>
                  <a:lnTo>
                    <a:pt x="69" y="12"/>
                  </a:lnTo>
                  <a:lnTo>
                    <a:pt x="63" y="17"/>
                  </a:lnTo>
                  <a:lnTo>
                    <a:pt x="59" y="23"/>
                  </a:lnTo>
                  <a:lnTo>
                    <a:pt x="57" y="32"/>
                  </a:lnTo>
                  <a:lnTo>
                    <a:pt x="57" y="42"/>
                  </a:lnTo>
                  <a:lnTo>
                    <a:pt x="58" y="54"/>
                  </a:lnTo>
                  <a:lnTo>
                    <a:pt x="59" y="64"/>
                  </a:lnTo>
                  <a:lnTo>
                    <a:pt x="60" y="74"/>
                  </a:lnTo>
                  <a:lnTo>
                    <a:pt x="62" y="80"/>
                  </a:lnTo>
                  <a:lnTo>
                    <a:pt x="62" y="83"/>
                  </a:lnTo>
                  <a:lnTo>
                    <a:pt x="75" y="94"/>
                  </a:lnTo>
                  <a:lnTo>
                    <a:pt x="77" y="106"/>
                  </a:lnTo>
                  <a:lnTo>
                    <a:pt x="74" y="107"/>
                  </a:lnTo>
                  <a:lnTo>
                    <a:pt x="68" y="112"/>
                  </a:lnTo>
                  <a:lnTo>
                    <a:pt x="58" y="117"/>
                  </a:lnTo>
                  <a:lnTo>
                    <a:pt x="47" y="125"/>
                  </a:lnTo>
                  <a:lnTo>
                    <a:pt x="36" y="133"/>
                  </a:lnTo>
                  <a:lnTo>
                    <a:pt x="26" y="140"/>
                  </a:lnTo>
                  <a:lnTo>
                    <a:pt x="19" y="146"/>
                  </a:lnTo>
                  <a:lnTo>
                    <a:pt x="17" y="151"/>
                  </a:lnTo>
                  <a:lnTo>
                    <a:pt x="16" y="158"/>
                  </a:lnTo>
                  <a:lnTo>
                    <a:pt x="14" y="172"/>
                  </a:lnTo>
                  <a:lnTo>
                    <a:pt x="12" y="190"/>
                  </a:lnTo>
                  <a:lnTo>
                    <a:pt x="9" y="211"/>
                  </a:lnTo>
                  <a:lnTo>
                    <a:pt x="7" y="234"/>
                  </a:lnTo>
                  <a:lnTo>
                    <a:pt x="4" y="253"/>
                  </a:lnTo>
                  <a:lnTo>
                    <a:pt x="3" y="270"/>
                  </a:lnTo>
                  <a:lnTo>
                    <a:pt x="2" y="280"/>
                  </a:lnTo>
                  <a:lnTo>
                    <a:pt x="2" y="287"/>
                  </a:lnTo>
                  <a:lnTo>
                    <a:pt x="1" y="299"/>
                  </a:lnTo>
                  <a:lnTo>
                    <a:pt x="1" y="317"/>
                  </a:lnTo>
                  <a:lnTo>
                    <a:pt x="0" y="335"/>
                  </a:lnTo>
                  <a:lnTo>
                    <a:pt x="0" y="355"/>
                  </a:lnTo>
                  <a:lnTo>
                    <a:pt x="0" y="374"/>
                  </a:lnTo>
                  <a:lnTo>
                    <a:pt x="1" y="391"/>
                  </a:lnTo>
                  <a:lnTo>
                    <a:pt x="3" y="403"/>
                  </a:lnTo>
                  <a:lnTo>
                    <a:pt x="6" y="407"/>
                  </a:lnTo>
                  <a:lnTo>
                    <a:pt x="8" y="411"/>
                  </a:lnTo>
                  <a:lnTo>
                    <a:pt x="12" y="412"/>
                  </a:lnTo>
                  <a:lnTo>
                    <a:pt x="16" y="413"/>
                  </a:lnTo>
                  <a:lnTo>
                    <a:pt x="21" y="413"/>
                  </a:lnTo>
                  <a:lnTo>
                    <a:pt x="23" y="413"/>
                  </a:lnTo>
                  <a:lnTo>
                    <a:pt x="26" y="413"/>
                  </a:lnTo>
                  <a:lnTo>
                    <a:pt x="27" y="413"/>
                  </a:lnTo>
                  <a:lnTo>
                    <a:pt x="24" y="402"/>
                  </a:lnTo>
                  <a:lnTo>
                    <a:pt x="14" y="395"/>
                  </a:lnTo>
                  <a:lnTo>
                    <a:pt x="33" y="405"/>
                  </a:lnTo>
                  <a:lnTo>
                    <a:pt x="28" y="503"/>
                  </a:lnTo>
                  <a:lnTo>
                    <a:pt x="31" y="534"/>
                  </a:lnTo>
                  <a:lnTo>
                    <a:pt x="58" y="646"/>
                  </a:lnTo>
                  <a:lnTo>
                    <a:pt x="26" y="674"/>
                  </a:lnTo>
                  <a:lnTo>
                    <a:pt x="21" y="692"/>
                  </a:lnTo>
                  <a:lnTo>
                    <a:pt x="58" y="691"/>
                  </a:lnTo>
                  <a:lnTo>
                    <a:pt x="102" y="692"/>
                  </a:lnTo>
                  <a:lnTo>
                    <a:pt x="103" y="693"/>
                  </a:lnTo>
                  <a:lnTo>
                    <a:pt x="105" y="697"/>
                  </a:lnTo>
                  <a:lnTo>
                    <a:pt x="109" y="703"/>
                  </a:lnTo>
                  <a:lnTo>
                    <a:pt x="113" y="709"/>
                  </a:lnTo>
                  <a:lnTo>
                    <a:pt x="119" y="716"/>
                  </a:lnTo>
                  <a:lnTo>
                    <a:pt x="124" y="722"/>
                  </a:lnTo>
                  <a:lnTo>
                    <a:pt x="129" y="727"/>
                  </a:lnTo>
                  <a:lnTo>
                    <a:pt x="133" y="729"/>
                  </a:lnTo>
                  <a:lnTo>
                    <a:pt x="138" y="731"/>
                  </a:lnTo>
                  <a:lnTo>
                    <a:pt x="143" y="729"/>
                  </a:lnTo>
                  <a:lnTo>
                    <a:pt x="148" y="729"/>
                  </a:lnTo>
                  <a:lnTo>
                    <a:pt x="151" y="728"/>
                  </a:lnTo>
                  <a:lnTo>
                    <a:pt x="155" y="727"/>
                  </a:lnTo>
                  <a:lnTo>
                    <a:pt x="159" y="727"/>
                  </a:lnTo>
                  <a:lnTo>
                    <a:pt x="161" y="726"/>
                  </a:lnTo>
                  <a:lnTo>
                    <a:pt x="161" y="726"/>
                  </a:lnTo>
                  <a:lnTo>
                    <a:pt x="154" y="700"/>
                  </a:lnTo>
                  <a:lnTo>
                    <a:pt x="143" y="670"/>
                  </a:lnTo>
                  <a:lnTo>
                    <a:pt x="169" y="542"/>
                  </a:lnTo>
                  <a:lnTo>
                    <a:pt x="174" y="422"/>
                  </a:lnTo>
                  <a:lnTo>
                    <a:pt x="177" y="379"/>
                  </a:lnTo>
                </a:path>
              </a:pathLst>
            </a:custGeom>
            <a:solidFill>
              <a:srgbClr val="996633"/>
            </a:solidFill>
            <a:ln w="9525">
              <a:noFill/>
            </a:ln>
          </p:spPr>
          <p:txBody>
            <a:bodyPr/>
            <a:lstStyle/>
            <a:p>
              <a:endParaRPr lang="zh-CN" altLang="en-US"/>
            </a:p>
          </p:txBody>
        </p:sp>
        <p:sp>
          <p:nvSpPr>
            <p:cNvPr id="64650" name="任意多边形 233610"/>
            <p:cNvSpPr/>
            <p:nvPr/>
          </p:nvSpPr>
          <p:spPr>
            <a:xfrm>
              <a:off x="4602" y="1127"/>
              <a:ext cx="220" cy="717"/>
            </a:xfrm>
            <a:custGeom>
              <a:avLst/>
              <a:gdLst/>
              <a:ahLst/>
              <a:cxnLst/>
              <a:rect l="0" t="0" r="0" b="0"/>
              <a:pathLst>
                <a:path w="220" h="717">
                  <a:moveTo>
                    <a:pt x="175" y="429"/>
                  </a:moveTo>
                  <a:lnTo>
                    <a:pt x="175" y="600"/>
                  </a:lnTo>
                  <a:lnTo>
                    <a:pt x="219" y="600"/>
                  </a:lnTo>
                  <a:lnTo>
                    <a:pt x="219" y="429"/>
                  </a:lnTo>
                  <a:lnTo>
                    <a:pt x="202" y="429"/>
                  </a:lnTo>
                  <a:lnTo>
                    <a:pt x="202" y="416"/>
                  </a:lnTo>
                  <a:lnTo>
                    <a:pt x="204" y="413"/>
                  </a:lnTo>
                  <a:lnTo>
                    <a:pt x="206" y="411"/>
                  </a:lnTo>
                  <a:lnTo>
                    <a:pt x="207" y="408"/>
                  </a:lnTo>
                  <a:lnTo>
                    <a:pt x="209" y="406"/>
                  </a:lnTo>
                  <a:lnTo>
                    <a:pt x="210" y="403"/>
                  </a:lnTo>
                  <a:lnTo>
                    <a:pt x="211" y="402"/>
                  </a:lnTo>
                  <a:lnTo>
                    <a:pt x="212" y="400"/>
                  </a:lnTo>
                  <a:lnTo>
                    <a:pt x="212" y="400"/>
                  </a:lnTo>
                  <a:lnTo>
                    <a:pt x="207" y="380"/>
                  </a:lnTo>
                  <a:lnTo>
                    <a:pt x="207" y="380"/>
                  </a:lnTo>
                  <a:lnTo>
                    <a:pt x="210" y="302"/>
                  </a:lnTo>
                  <a:lnTo>
                    <a:pt x="209" y="297"/>
                  </a:lnTo>
                  <a:lnTo>
                    <a:pt x="209" y="282"/>
                  </a:lnTo>
                  <a:lnTo>
                    <a:pt x="207" y="261"/>
                  </a:lnTo>
                  <a:lnTo>
                    <a:pt x="206" y="236"/>
                  </a:lnTo>
                  <a:lnTo>
                    <a:pt x="204" y="210"/>
                  </a:lnTo>
                  <a:lnTo>
                    <a:pt x="200" y="187"/>
                  </a:lnTo>
                  <a:lnTo>
                    <a:pt x="196" y="167"/>
                  </a:lnTo>
                  <a:lnTo>
                    <a:pt x="190" y="154"/>
                  </a:lnTo>
                  <a:lnTo>
                    <a:pt x="183" y="146"/>
                  </a:lnTo>
                  <a:lnTo>
                    <a:pt x="174" y="137"/>
                  </a:lnTo>
                  <a:lnTo>
                    <a:pt x="163" y="128"/>
                  </a:lnTo>
                  <a:lnTo>
                    <a:pt x="152" y="121"/>
                  </a:lnTo>
                  <a:lnTo>
                    <a:pt x="142" y="115"/>
                  </a:lnTo>
                  <a:lnTo>
                    <a:pt x="133" y="110"/>
                  </a:lnTo>
                  <a:lnTo>
                    <a:pt x="127" y="106"/>
                  </a:lnTo>
                  <a:lnTo>
                    <a:pt x="126" y="105"/>
                  </a:lnTo>
                  <a:lnTo>
                    <a:pt x="127" y="86"/>
                  </a:lnTo>
                  <a:lnTo>
                    <a:pt x="138" y="65"/>
                  </a:lnTo>
                  <a:lnTo>
                    <a:pt x="138" y="64"/>
                  </a:lnTo>
                  <a:lnTo>
                    <a:pt x="139" y="60"/>
                  </a:lnTo>
                  <a:lnTo>
                    <a:pt x="139" y="55"/>
                  </a:lnTo>
                  <a:lnTo>
                    <a:pt x="141" y="49"/>
                  </a:lnTo>
                  <a:lnTo>
                    <a:pt x="141" y="43"/>
                  </a:lnTo>
                  <a:lnTo>
                    <a:pt x="139" y="35"/>
                  </a:lnTo>
                  <a:lnTo>
                    <a:pt x="137" y="28"/>
                  </a:lnTo>
                  <a:lnTo>
                    <a:pt x="133" y="22"/>
                  </a:lnTo>
                  <a:lnTo>
                    <a:pt x="129" y="17"/>
                  </a:lnTo>
                  <a:lnTo>
                    <a:pt x="127" y="12"/>
                  </a:lnTo>
                  <a:lnTo>
                    <a:pt x="126" y="8"/>
                  </a:lnTo>
                  <a:lnTo>
                    <a:pt x="123" y="6"/>
                  </a:lnTo>
                  <a:lnTo>
                    <a:pt x="121" y="3"/>
                  </a:lnTo>
                  <a:lnTo>
                    <a:pt x="116" y="1"/>
                  </a:lnTo>
                  <a:lnTo>
                    <a:pt x="110" y="0"/>
                  </a:lnTo>
                  <a:lnTo>
                    <a:pt x="98" y="0"/>
                  </a:lnTo>
                  <a:lnTo>
                    <a:pt x="87" y="1"/>
                  </a:lnTo>
                  <a:lnTo>
                    <a:pt x="81" y="1"/>
                  </a:lnTo>
                  <a:lnTo>
                    <a:pt x="76" y="2"/>
                  </a:lnTo>
                  <a:lnTo>
                    <a:pt x="74" y="3"/>
                  </a:lnTo>
                  <a:lnTo>
                    <a:pt x="73" y="6"/>
                  </a:lnTo>
                  <a:lnTo>
                    <a:pt x="71" y="8"/>
                  </a:lnTo>
                  <a:lnTo>
                    <a:pt x="68" y="12"/>
                  </a:lnTo>
                  <a:lnTo>
                    <a:pt x="63" y="16"/>
                  </a:lnTo>
                  <a:lnTo>
                    <a:pt x="59" y="21"/>
                  </a:lnTo>
                  <a:lnTo>
                    <a:pt x="56" y="27"/>
                  </a:lnTo>
                  <a:lnTo>
                    <a:pt x="56" y="34"/>
                  </a:lnTo>
                  <a:lnTo>
                    <a:pt x="56" y="42"/>
                  </a:lnTo>
                  <a:lnTo>
                    <a:pt x="58" y="49"/>
                  </a:lnTo>
                  <a:lnTo>
                    <a:pt x="59" y="55"/>
                  </a:lnTo>
                  <a:lnTo>
                    <a:pt x="60" y="59"/>
                  </a:lnTo>
                  <a:lnTo>
                    <a:pt x="60" y="60"/>
                  </a:lnTo>
                  <a:lnTo>
                    <a:pt x="63" y="90"/>
                  </a:lnTo>
                  <a:lnTo>
                    <a:pt x="76" y="105"/>
                  </a:lnTo>
                  <a:lnTo>
                    <a:pt x="74" y="106"/>
                  </a:lnTo>
                  <a:lnTo>
                    <a:pt x="68" y="111"/>
                  </a:lnTo>
                  <a:lnTo>
                    <a:pt x="58" y="117"/>
                  </a:lnTo>
                  <a:lnTo>
                    <a:pt x="47" y="125"/>
                  </a:lnTo>
                  <a:lnTo>
                    <a:pt x="35" y="132"/>
                  </a:lnTo>
                  <a:lnTo>
                    <a:pt x="25" y="139"/>
                  </a:lnTo>
                  <a:lnTo>
                    <a:pt x="19" y="146"/>
                  </a:lnTo>
                  <a:lnTo>
                    <a:pt x="17" y="149"/>
                  </a:lnTo>
                  <a:lnTo>
                    <a:pt x="16" y="157"/>
                  </a:lnTo>
                  <a:lnTo>
                    <a:pt x="14" y="170"/>
                  </a:lnTo>
                  <a:lnTo>
                    <a:pt x="12" y="189"/>
                  </a:lnTo>
                  <a:lnTo>
                    <a:pt x="9" y="211"/>
                  </a:lnTo>
                  <a:lnTo>
                    <a:pt x="7" y="232"/>
                  </a:lnTo>
                  <a:lnTo>
                    <a:pt x="4" y="252"/>
                  </a:lnTo>
                  <a:lnTo>
                    <a:pt x="3" y="268"/>
                  </a:lnTo>
                  <a:lnTo>
                    <a:pt x="2" y="278"/>
                  </a:lnTo>
                  <a:lnTo>
                    <a:pt x="2" y="286"/>
                  </a:lnTo>
                  <a:lnTo>
                    <a:pt x="1" y="298"/>
                  </a:lnTo>
                  <a:lnTo>
                    <a:pt x="1" y="315"/>
                  </a:lnTo>
                  <a:lnTo>
                    <a:pt x="0" y="334"/>
                  </a:lnTo>
                  <a:lnTo>
                    <a:pt x="0" y="354"/>
                  </a:lnTo>
                  <a:lnTo>
                    <a:pt x="0" y="374"/>
                  </a:lnTo>
                  <a:lnTo>
                    <a:pt x="1" y="390"/>
                  </a:lnTo>
                  <a:lnTo>
                    <a:pt x="3" y="402"/>
                  </a:lnTo>
                  <a:lnTo>
                    <a:pt x="6" y="406"/>
                  </a:lnTo>
                  <a:lnTo>
                    <a:pt x="8" y="410"/>
                  </a:lnTo>
                  <a:lnTo>
                    <a:pt x="12" y="411"/>
                  </a:lnTo>
                  <a:lnTo>
                    <a:pt x="17" y="412"/>
                  </a:lnTo>
                  <a:lnTo>
                    <a:pt x="21" y="412"/>
                  </a:lnTo>
                  <a:lnTo>
                    <a:pt x="23" y="412"/>
                  </a:lnTo>
                  <a:lnTo>
                    <a:pt x="25" y="412"/>
                  </a:lnTo>
                  <a:lnTo>
                    <a:pt x="27" y="412"/>
                  </a:lnTo>
                  <a:lnTo>
                    <a:pt x="14" y="393"/>
                  </a:lnTo>
                  <a:lnTo>
                    <a:pt x="34" y="262"/>
                  </a:lnTo>
                  <a:lnTo>
                    <a:pt x="34" y="403"/>
                  </a:lnTo>
                  <a:lnTo>
                    <a:pt x="63" y="666"/>
                  </a:lnTo>
                  <a:lnTo>
                    <a:pt x="39" y="696"/>
                  </a:lnTo>
                  <a:lnTo>
                    <a:pt x="34" y="714"/>
                  </a:lnTo>
                  <a:lnTo>
                    <a:pt x="71" y="713"/>
                  </a:lnTo>
                  <a:lnTo>
                    <a:pt x="101" y="691"/>
                  </a:lnTo>
                  <a:lnTo>
                    <a:pt x="102" y="691"/>
                  </a:lnTo>
                  <a:lnTo>
                    <a:pt x="107" y="693"/>
                  </a:lnTo>
                  <a:lnTo>
                    <a:pt x="113" y="697"/>
                  </a:lnTo>
                  <a:lnTo>
                    <a:pt x="121" y="702"/>
                  </a:lnTo>
                  <a:lnTo>
                    <a:pt x="128" y="706"/>
                  </a:lnTo>
                  <a:lnTo>
                    <a:pt x="136" y="709"/>
                  </a:lnTo>
                  <a:lnTo>
                    <a:pt x="143" y="713"/>
                  </a:lnTo>
                  <a:lnTo>
                    <a:pt x="148" y="714"/>
                  </a:lnTo>
                  <a:lnTo>
                    <a:pt x="152" y="716"/>
                  </a:lnTo>
                  <a:lnTo>
                    <a:pt x="157" y="716"/>
                  </a:lnTo>
                  <a:lnTo>
                    <a:pt x="162" y="714"/>
                  </a:lnTo>
                  <a:lnTo>
                    <a:pt x="165" y="713"/>
                  </a:lnTo>
                  <a:lnTo>
                    <a:pt x="169" y="713"/>
                  </a:lnTo>
                  <a:lnTo>
                    <a:pt x="173" y="712"/>
                  </a:lnTo>
                  <a:lnTo>
                    <a:pt x="175" y="711"/>
                  </a:lnTo>
                  <a:lnTo>
                    <a:pt x="175" y="711"/>
                  </a:lnTo>
                  <a:lnTo>
                    <a:pt x="168" y="685"/>
                  </a:lnTo>
                  <a:lnTo>
                    <a:pt x="142" y="668"/>
                  </a:lnTo>
                  <a:lnTo>
                    <a:pt x="167" y="421"/>
                  </a:lnTo>
                  <a:lnTo>
                    <a:pt x="176" y="392"/>
                  </a:lnTo>
                  <a:lnTo>
                    <a:pt x="164" y="250"/>
                  </a:lnTo>
                  <a:lnTo>
                    <a:pt x="191" y="396"/>
                  </a:lnTo>
                  <a:lnTo>
                    <a:pt x="184" y="408"/>
                  </a:lnTo>
                  <a:lnTo>
                    <a:pt x="184" y="408"/>
                  </a:lnTo>
                  <a:lnTo>
                    <a:pt x="184" y="408"/>
                  </a:lnTo>
                  <a:lnTo>
                    <a:pt x="185" y="410"/>
                  </a:lnTo>
                  <a:lnTo>
                    <a:pt x="185" y="410"/>
                  </a:lnTo>
                  <a:lnTo>
                    <a:pt x="186" y="411"/>
                  </a:lnTo>
                  <a:lnTo>
                    <a:pt x="188" y="412"/>
                  </a:lnTo>
                  <a:lnTo>
                    <a:pt x="189" y="413"/>
                  </a:lnTo>
                  <a:lnTo>
                    <a:pt x="190" y="413"/>
                  </a:lnTo>
                  <a:lnTo>
                    <a:pt x="190" y="429"/>
                  </a:lnTo>
                  <a:lnTo>
                    <a:pt x="175" y="429"/>
                  </a:lnTo>
                </a:path>
              </a:pathLst>
            </a:custGeom>
            <a:solidFill>
              <a:srgbClr val="00CCFF"/>
            </a:solidFill>
            <a:ln w="9525">
              <a:noFill/>
            </a:ln>
          </p:spPr>
          <p:txBody>
            <a:bodyPr/>
            <a:lstStyle/>
            <a:p>
              <a:endParaRPr lang="zh-CN" altLang="en-US"/>
            </a:p>
          </p:txBody>
        </p:sp>
        <p:sp>
          <p:nvSpPr>
            <p:cNvPr id="64651" name="任意多边形 233611"/>
            <p:cNvSpPr/>
            <p:nvPr/>
          </p:nvSpPr>
          <p:spPr>
            <a:xfrm>
              <a:off x="4239" y="1175"/>
              <a:ext cx="215" cy="686"/>
            </a:xfrm>
            <a:custGeom>
              <a:avLst/>
              <a:gdLst/>
              <a:ahLst/>
              <a:cxnLst/>
              <a:rect l="0" t="0" r="0" b="0"/>
              <a:pathLst>
                <a:path w="215" h="686">
                  <a:moveTo>
                    <a:pt x="117" y="323"/>
                  </a:moveTo>
                  <a:lnTo>
                    <a:pt x="118" y="323"/>
                  </a:lnTo>
                  <a:lnTo>
                    <a:pt x="118" y="323"/>
                  </a:lnTo>
                  <a:lnTo>
                    <a:pt x="117" y="323"/>
                  </a:lnTo>
                  <a:lnTo>
                    <a:pt x="117" y="323"/>
                  </a:lnTo>
                  <a:lnTo>
                    <a:pt x="117" y="323"/>
                  </a:lnTo>
                  <a:lnTo>
                    <a:pt x="117" y="323"/>
                  </a:lnTo>
                  <a:lnTo>
                    <a:pt x="117" y="323"/>
                  </a:lnTo>
                  <a:lnTo>
                    <a:pt x="117" y="323"/>
                  </a:lnTo>
                  <a:lnTo>
                    <a:pt x="117" y="323"/>
                  </a:lnTo>
                  <a:lnTo>
                    <a:pt x="119" y="322"/>
                  </a:lnTo>
                  <a:lnTo>
                    <a:pt x="121" y="321"/>
                  </a:lnTo>
                  <a:lnTo>
                    <a:pt x="121" y="321"/>
                  </a:lnTo>
                  <a:lnTo>
                    <a:pt x="121" y="321"/>
                  </a:lnTo>
                  <a:lnTo>
                    <a:pt x="121" y="321"/>
                  </a:lnTo>
                  <a:lnTo>
                    <a:pt x="119" y="322"/>
                  </a:lnTo>
                  <a:lnTo>
                    <a:pt x="119" y="322"/>
                  </a:lnTo>
                  <a:lnTo>
                    <a:pt x="119" y="322"/>
                  </a:lnTo>
                  <a:lnTo>
                    <a:pt x="119" y="322"/>
                  </a:lnTo>
                  <a:lnTo>
                    <a:pt x="119" y="322"/>
                  </a:lnTo>
                  <a:lnTo>
                    <a:pt x="117" y="323"/>
                  </a:lnTo>
                  <a:lnTo>
                    <a:pt x="212" y="655"/>
                  </a:lnTo>
                  <a:lnTo>
                    <a:pt x="210" y="654"/>
                  </a:lnTo>
                  <a:lnTo>
                    <a:pt x="205" y="650"/>
                  </a:lnTo>
                  <a:lnTo>
                    <a:pt x="196" y="645"/>
                  </a:lnTo>
                  <a:lnTo>
                    <a:pt x="188" y="639"/>
                  </a:lnTo>
                  <a:lnTo>
                    <a:pt x="179" y="630"/>
                  </a:lnTo>
                  <a:lnTo>
                    <a:pt x="170" y="621"/>
                  </a:lnTo>
                  <a:lnTo>
                    <a:pt x="165" y="612"/>
                  </a:lnTo>
                  <a:lnTo>
                    <a:pt x="163" y="603"/>
                  </a:lnTo>
                  <a:lnTo>
                    <a:pt x="163" y="589"/>
                  </a:lnTo>
                  <a:lnTo>
                    <a:pt x="165" y="572"/>
                  </a:lnTo>
                  <a:lnTo>
                    <a:pt x="166" y="551"/>
                  </a:lnTo>
                  <a:lnTo>
                    <a:pt x="169" y="529"/>
                  </a:lnTo>
                  <a:lnTo>
                    <a:pt x="170" y="508"/>
                  </a:lnTo>
                  <a:lnTo>
                    <a:pt x="171" y="490"/>
                  </a:lnTo>
                  <a:lnTo>
                    <a:pt x="174" y="478"/>
                  </a:lnTo>
                  <a:lnTo>
                    <a:pt x="174" y="473"/>
                  </a:lnTo>
                  <a:lnTo>
                    <a:pt x="174" y="473"/>
                  </a:lnTo>
                  <a:lnTo>
                    <a:pt x="175" y="473"/>
                  </a:lnTo>
                  <a:lnTo>
                    <a:pt x="178" y="471"/>
                  </a:lnTo>
                  <a:lnTo>
                    <a:pt x="179" y="468"/>
                  </a:lnTo>
                  <a:lnTo>
                    <a:pt x="181" y="464"/>
                  </a:lnTo>
                  <a:lnTo>
                    <a:pt x="184" y="458"/>
                  </a:lnTo>
                  <a:lnTo>
                    <a:pt x="185" y="450"/>
                  </a:lnTo>
                  <a:lnTo>
                    <a:pt x="186" y="438"/>
                  </a:lnTo>
                  <a:lnTo>
                    <a:pt x="171" y="306"/>
                  </a:lnTo>
                  <a:lnTo>
                    <a:pt x="173" y="305"/>
                  </a:lnTo>
                  <a:lnTo>
                    <a:pt x="173" y="306"/>
                  </a:lnTo>
                  <a:lnTo>
                    <a:pt x="174" y="310"/>
                  </a:lnTo>
                  <a:lnTo>
                    <a:pt x="175" y="315"/>
                  </a:lnTo>
                  <a:lnTo>
                    <a:pt x="178" y="320"/>
                  </a:lnTo>
                  <a:lnTo>
                    <a:pt x="180" y="325"/>
                  </a:lnTo>
                  <a:lnTo>
                    <a:pt x="181" y="328"/>
                  </a:lnTo>
                  <a:lnTo>
                    <a:pt x="184" y="330"/>
                  </a:lnTo>
                  <a:lnTo>
                    <a:pt x="186" y="328"/>
                  </a:lnTo>
                  <a:lnTo>
                    <a:pt x="189" y="325"/>
                  </a:lnTo>
                  <a:lnTo>
                    <a:pt x="190" y="321"/>
                  </a:lnTo>
                  <a:lnTo>
                    <a:pt x="192" y="316"/>
                  </a:lnTo>
                  <a:lnTo>
                    <a:pt x="194" y="311"/>
                  </a:lnTo>
                  <a:lnTo>
                    <a:pt x="194" y="306"/>
                  </a:lnTo>
                  <a:lnTo>
                    <a:pt x="192" y="300"/>
                  </a:lnTo>
                  <a:lnTo>
                    <a:pt x="190" y="293"/>
                  </a:lnTo>
                  <a:lnTo>
                    <a:pt x="186" y="285"/>
                  </a:lnTo>
                  <a:lnTo>
                    <a:pt x="181" y="273"/>
                  </a:lnTo>
                  <a:lnTo>
                    <a:pt x="180" y="262"/>
                  </a:lnTo>
                  <a:lnTo>
                    <a:pt x="183" y="253"/>
                  </a:lnTo>
                  <a:lnTo>
                    <a:pt x="185" y="241"/>
                  </a:lnTo>
                  <a:lnTo>
                    <a:pt x="188" y="225"/>
                  </a:lnTo>
                  <a:lnTo>
                    <a:pt x="188" y="204"/>
                  </a:lnTo>
                  <a:lnTo>
                    <a:pt x="183" y="174"/>
                  </a:lnTo>
                  <a:lnTo>
                    <a:pt x="171" y="134"/>
                  </a:lnTo>
                  <a:lnTo>
                    <a:pt x="169" y="128"/>
                  </a:lnTo>
                  <a:lnTo>
                    <a:pt x="164" y="122"/>
                  </a:lnTo>
                  <a:lnTo>
                    <a:pt x="159" y="116"/>
                  </a:lnTo>
                  <a:lnTo>
                    <a:pt x="153" y="111"/>
                  </a:lnTo>
                  <a:lnTo>
                    <a:pt x="147" y="107"/>
                  </a:lnTo>
                  <a:lnTo>
                    <a:pt x="142" y="105"/>
                  </a:lnTo>
                  <a:lnTo>
                    <a:pt x="139" y="102"/>
                  </a:lnTo>
                  <a:lnTo>
                    <a:pt x="138" y="101"/>
                  </a:lnTo>
                  <a:lnTo>
                    <a:pt x="138" y="101"/>
                  </a:lnTo>
                  <a:lnTo>
                    <a:pt x="139" y="101"/>
                  </a:lnTo>
                  <a:lnTo>
                    <a:pt x="142" y="101"/>
                  </a:lnTo>
                  <a:lnTo>
                    <a:pt x="144" y="100"/>
                  </a:lnTo>
                  <a:lnTo>
                    <a:pt x="147" y="98"/>
                  </a:lnTo>
                  <a:lnTo>
                    <a:pt x="149" y="96"/>
                  </a:lnTo>
                  <a:lnTo>
                    <a:pt x="150" y="93"/>
                  </a:lnTo>
                  <a:lnTo>
                    <a:pt x="152" y="89"/>
                  </a:lnTo>
                  <a:lnTo>
                    <a:pt x="153" y="85"/>
                  </a:lnTo>
                  <a:lnTo>
                    <a:pt x="152" y="81"/>
                  </a:lnTo>
                  <a:lnTo>
                    <a:pt x="150" y="80"/>
                  </a:lnTo>
                  <a:lnTo>
                    <a:pt x="149" y="77"/>
                  </a:lnTo>
                  <a:lnTo>
                    <a:pt x="147" y="76"/>
                  </a:lnTo>
                  <a:lnTo>
                    <a:pt x="144" y="74"/>
                  </a:lnTo>
                  <a:lnTo>
                    <a:pt x="142" y="71"/>
                  </a:lnTo>
                  <a:lnTo>
                    <a:pt x="139" y="66"/>
                  </a:lnTo>
                  <a:lnTo>
                    <a:pt x="137" y="61"/>
                  </a:lnTo>
                  <a:lnTo>
                    <a:pt x="137" y="55"/>
                  </a:lnTo>
                  <a:lnTo>
                    <a:pt x="137" y="49"/>
                  </a:lnTo>
                  <a:lnTo>
                    <a:pt x="138" y="42"/>
                  </a:lnTo>
                  <a:lnTo>
                    <a:pt x="139" y="37"/>
                  </a:lnTo>
                  <a:lnTo>
                    <a:pt x="142" y="32"/>
                  </a:lnTo>
                  <a:lnTo>
                    <a:pt x="143" y="28"/>
                  </a:lnTo>
                  <a:lnTo>
                    <a:pt x="143" y="27"/>
                  </a:lnTo>
                  <a:lnTo>
                    <a:pt x="142" y="27"/>
                  </a:lnTo>
                  <a:lnTo>
                    <a:pt x="141" y="24"/>
                  </a:lnTo>
                  <a:lnTo>
                    <a:pt x="138" y="22"/>
                  </a:lnTo>
                  <a:lnTo>
                    <a:pt x="136" y="18"/>
                  </a:lnTo>
                  <a:lnTo>
                    <a:pt x="133" y="14"/>
                  </a:lnTo>
                  <a:lnTo>
                    <a:pt x="131" y="11"/>
                  </a:lnTo>
                  <a:lnTo>
                    <a:pt x="129" y="7"/>
                  </a:lnTo>
                  <a:lnTo>
                    <a:pt x="128" y="3"/>
                  </a:lnTo>
                  <a:lnTo>
                    <a:pt x="127" y="1"/>
                  </a:lnTo>
                  <a:lnTo>
                    <a:pt x="122" y="0"/>
                  </a:lnTo>
                  <a:lnTo>
                    <a:pt x="116" y="0"/>
                  </a:lnTo>
                  <a:lnTo>
                    <a:pt x="108" y="1"/>
                  </a:lnTo>
                  <a:lnTo>
                    <a:pt x="101" y="1"/>
                  </a:lnTo>
                  <a:lnTo>
                    <a:pt x="94" y="2"/>
                  </a:lnTo>
                  <a:lnTo>
                    <a:pt x="86" y="3"/>
                  </a:lnTo>
                  <a:lnTo>
                    <a:pt x="81" y="6"/>
                  </a:lnTo>
                  <a:lnTo>
                    <a:pt x="77" y="8"/>
                  </a:lnTo>
                  <a:lnTo>
                    <a:pt x="72" y="12"/>
                  </a:lnTo>
                  <a:lnTo>
                    <a:pt x="69" y="19"/>
                  </a:lnTo>
                  <a:lnTo>
                    <a:pt x="65" y="27"/>
                  </a:lnTo>
                  <a:lnTo>
                    <a:pt x="61" y="34"/>
                  </a:lnTo>
                  <a:lnTo>
                    <a:pt x="58" y="43"/>
                  </a:lnTo>
                  <a:lnTo>
                    <a:pt x="54" y="51"/>
                  </a:lnTo>
                  <a:lnTo>
                    <a:pt x="53" y="60"/>
                  </a:lnTo>
                  <a:lnTo>
                    <a:pt x="50" y="66"/>
                  </a:lnTo>
                  <a:lnTo>
                    <a:pt x="47" y="72"/>
                  </a:lnTo>
                  <a:lnTo>
                    <a:pt x="44" y="79"/>
                  </a:lnTo>
                  <a:lnTo>
                    <a:pt x="42" y="82"/>
                  </a:lnTo>
                  <a:lnTo>
                    <a:pt x="38" y="86"/>
                  </a:lnTo>
                  <a:lnTo>
                    <a:pt x="35" y="89"/>
                  </a:lnTo>
                  <a:lnTo>
                    <a:pt x="34" y="90"/>
                  </a:lnTo>
                  <a:lnTo>
                    <a:pt x="34" y="91"/>
                  </a:lnTo>
                  <a:lnTo>
                    <a:pt x="42" y="97"/>
                  </a:lnTo>
                  <a:lnTo>
                    <a:pt x="42" y="98"/>
                  </a:lnTo>
                  <a:lnTo>
                    <a:pt x="44" y="100"/>
                  </a:lnTo>
                  <a:lnTo>
                    <a:pt x="45" y="101"/>
                  </a:lnTo>
                  <a:lnTo>
                    <a:pt x="48" y="103"/>
                  </a:lnTo>
                  <a:lnTo>
                    <a:pt x="49" y="106"/>
                  </a:lnTo>
                  <a:lnTo>
                    <a:pt x="48" y="110"/>
                  </a:lnTo>
                  <a:lnTo>
                    <a:pt x="45" y="112"/>
                  </a:lnTo>
                  <a:lnTo>
                    <a:pt x="42" y="116"/>
                  </a:lnTo>
                  <a:lnTo>
                    <a:pt x="34" y="123"/>
                  </a:lnTo>
                  <a:lnTo>
                    <a:pt x="28" y="134"/>
                  </a:lnTo>
                  <a:lnTo>
                    <a:pt x="21" y="150"/>
                  </a:lnTo>
                  <a:lnTo>
                    <a:pt x="14" y="169"/>
                  </a:lnTo>
                  <a:lnTo>
                    <a:pt x="8" y="186"/>
                  </a:lnTo>
                  <a:lnTo>
                    <a:pt x="3" y="201"/>
                  </a:lnTo>
                  <a:lnTo>
                    <a:pt x="1" y="213"/>
                  </a:lnTo>
                  <a:lnTo>
                    <a:pt x="0" y="220"/>
                  </a:lnTo>
                  <a:lnTo>
                    <a:pt x="0" y="223"/>
                  </a:lnTo>
                  <a:lnTo>
                    <a:pt x="1" y="233"/>
                  </a:lnTo>
                  <a:lnTo>
                    <a:pt x="3" y="244"/>
                  </a:lnTo>
                  <a:lnTo>
                    <a:pt x="6" y="258"/>
                  </a:lnTo>
                  <a:lnTo>
                    <a:pt x="9" y="272"/>
                  </a:lnTo>
                  <a:lnTo>
                    <a:pt x="14" y="284"/>
                  </a:lnTo>
                  <a:lnTo>
                    <a:pt x="19" y="293"/>
                  </a:lnTo>
                  <a:lnTo>
                    <a:pt x="27" y="295"/>
                  </a:lnTo>
                  <a:lnTo>
                    <a:pt x="25" y="312"/>
                  </a:lnTo>
                  <a:lnTo>
                    <a:pt x="23" y="335"/>
                  </a:lnTo>
                  <a:lnTo>
                    <a:pt x="22" y="362"/>
                  </a:lnTo>
                  <a:lnTo>
                    <a:pt x="21" y="391"/>
                  </a:lnTo>
                  <a:lnTo>
                    <a:pt x="19" y="419"/>
                  </a:lnTo>
                  <a:lnTo>
                    <a:pt x="18" y="441"/>
                  </a:lnTo>
                  <a:lnTo>
                    <a:pt x="18" y="457"/>
                  </a:lnTo>
                  <a:lnTo>
                    <a:pt x="18" y="462"/>
                  </a:lnTo>
                  <a:lnTo>
                    <a:pt x="19" y="463"/>
                  </a:lnTo>
                  <a:lnTo>
                    <a:pt x="22" y="466"/>
                  </a:lnTo>
                  <a:lnTo>
                    <a:pt x="27" y="469"/>
                  </a:lnTo>
                  <a:lnTo>
                    <a:pt x="32" y="472"/>
                  </a:lnTo>
                  <a:lnTo>
                    <a:pt x="38" y="476"/>
                  </a:lnTo>
                  <a:lnTo>
                    <a:pt x="42" y="477"/>
                  </a:lnTo>
                  <a:lnTo>
                    <a:pt x="45" y="477"/>
                  </a:lnTo>
                  <a:lnTo>
                    <a:pt x="47" y="473"/>
                  </a:lnTo>
                  <a:lnTo>
                    <a:pt x="48" y="477"/>
                  </a:lnTo>
                  <a:lnTo>
                    <a:pt x="49" y="482"/>
                  </a:lnTo>
                  <a:lnTo>
                    <a:pt x="50" y="488"/>
                  </a:lnTo>
                  <a:lnTo>
                    <a:pt x="53" y="495"/>
                  </a:lnTo>
                  <a:lnTo>
                    <a:pt x="55" y="503"/>
                  </a:lnTo>
                  <a:lnTo>
                    <a:pt x="58" y="509"/>
                  </a:lnTo>
                  <a:lnTo>
                    <a:pt x="59" y="514"/>
                  </a:lnTo>
                  <a:lnTo>
                    <a:pt x="59" y="515"/>
                  </a:lnTo>
                  <a:lnTo>
                    <a:pt x="59" y="515"/>
                  </a:lnTo>
                  <a:lnTo>
                    <a:pt x="59" y="518"/>
                  </a:lnTo>
                  <a:lnTo>
                    <a:pt x="58" y="519"/>
                  </a:lnTo>
                  <a:lnTo>
                    <a:pt x="58" y="523"/>
                  </a:lnTo>
                  <a:lnTo>
                    <a:pt x="56" y="526"/>
                  </a:lnTo>
                  <a:lnTo>
                    <a:pt x="55" y="530"/>
                  </a:lnTo>
                  <a:lnTo>
                    <a:pt x="55" y="536"/>
                  </a:lnTo>
                  <a:lnTo>
                    <a:pt x="54" y="542"/>
                  </a:lnTo>
                  <a:lnTo>
                    <a:pt x="54" y="551"/>
                  </a:lnTo>
                  <a:lnTo>
                    <a:pt x="55" y="561"/>
                  </a:lnTo>
                  <a:lnTo>
                    <a:pt x="58" y="573"/>
                  </a:lnTo>
                  <a:lnTo>
                    <a:pt x="60" y="584"/>
                  </a:lnTo>
                  <a:lnTo>
                    <a:pt x="64" y="595"/>
                  </a:lnTo>
                  <a:lnTo>
                    <a:pt x="66" y="605"/>
                  </a:lnTo>
                  <a:lnTo>
                    <a:pt x="68" y="612"/>
                  </a:lnTo>
                  <a:lnTo>
                    <a:pt x="69" y="613"/>
                  </a:lnTo>
                  <a:lnTo>
                    <a:pt x="58" y="636"/>
                  </a:lnTo>
                  <a:lnTo>
                    <a:pt x="61" y="673"/>
                  </a:lnTo>
                  <a:lnTo>
                    <a:pt x="61" y="673"/>
                  </a:lnTo>
                  <a:lnTo>
                    <a:pt x="64" y="676"/>
                  </a:lnTo>
                  <a:lnTo>
                    <a:pt x="66" y="678"/>
                  </a:lnTo>
                  <a:lnTo>
                    <a:pt x="70" y="681"/>
                  </a:lnTo>
                  <a:lnTo>
                    <a:pt x="74" y="682"/>
                  </a:lnTo>
                  <a:lnTo>
                    <a:pt x="77" y="685"/>
                  </a:lnTo>
                  <a:lnTo>
                    <a:pt x="81" y="685"/>
                  </a:lnTo>
                  <a:lnTo>
                    <a:pt x="85" y="682"/>
                  </a:lnTo>
                  <a:lnTo>
                    <a:pt x="87" y="680"/>
                  </a:lnTo>
                  <a:lnTo>
                    <a:pt x="90" y="675"/>
                  </a:lnTo>
                  <a:lnTo>
                    <a:pt x="92" y="671"/>
                  </a:lnTo>
                  <a:lnTo>
                    <a:pt x="94" y="666"/>
                  </a:lnTo>
                  <a:lnTo>
                    <a:pt x="95" y="662"/>
                  </a:lnTo>
                  <a:lnTo>
                    <a:pt x="95" y="659"/>
                  </a:lnTo>
                  <a:lnTo>
                    <a:pt x="96" y="656"/>
                  </a:lnTo>
                  <a:lnTo>
                    <a:pt x="96" y="655"/>
                  </a:lnTo>
                  <a:lnTo>
                    <a:pt x="87" y="608"/>
                  </a:lnTo>
                  <a:lnTo>
                    <a:pt x="101" y="514"/>
                  </a:lnTo>
                  <a:lnTo>
                    <a:pt x="105" y="495"/>
                  </a:lnTo>
                  <a:lnTo>
                    <a:pt x="123" y="495"/>
                  </a:lnTo>
                  <a:lnTo>
                    <a:pt x="123" y="497"/>
                  </a:lnTo>
                  <a:lnTo>
                    <a:pt x="123" y="499"/>
                  </a:lnTo>
                  <a:lnTo>
                    <a:pt x="123" y="504"/>
                  </a:lnTo>
                  <a:lnTo>
                    <a:pt x="123" y="510"/>
                  </a:lnTo>
                  <a:lnTo>
                    <a:pt x="123" y="518"/>
                  </a:lnTo>
                  <a:lnTo>
                    <a:pt x="124" y="525"/>
                  </a:lnTo>
                  <a:lnTo>
                    <a:pt x="126" y="534"/>
                  </a:lnTo>
                  <a:lnTo>
                    <a:pt x="127" y="542"/>
                  </a:lnTo>
                  <a:lnTo>
                    <a:pt x="128" y="553"/>
                  </a:lnTo>
                  <a:lnTo>
                    <a:pt x="131" y="565"/>
                  </a:lnTo>
                  <a:lnTo>
                    <a:pt x="133" y="577"/>
                  </a:lnTo>
                  <a:lnTo>
                    <a:pt x="136" y="587"/>
                  </a:lnTo>
                  <a:lnTo>
                    <a:pt x="138" y="597"/>
                  </a:lnTo>
                  <a:lnTo>
                    <a:pt x="139" y="604"/>
                  </a:lnTo>
                  <a:lnTo>
                    <a:pt x="141" y="609"/>
                  </a:lnTo>
                  <a:lnTo>
                    <a:pt x="141" y="612"/>
                  </a:lnTo>
                  <a:lnTo>
                    <a:pt x="138" y="654"/>
                  </a:lnTo>
                  <a:lnTo>
                    <a:pt x="150" y="657"/>
                  </a:lnTo>
                  <a:lnTo>
                    <a:pt x="150" y="651"/>
                  </a:lnTo>
                  <a:lnTo>
                    <a:pt x="150" y="652"/>
                  </a:lnTo>
                  <a:lnTo>
                    <a:pt x="153" y="652"/>
                  </a:lnTo>
                  <a:lnTo>
                    <a:pt x="157" y="655"/>
                  </a:lnTo>
                  <a:lnTo>
                    <a:pt x="160" y="657"/>
                  </a:lnTo>
                  <a:lnTo>
                    <a:pt x="165" y="660"/>
                  </a:lnTo>
                  <a:lnTo>
                    <a:pt x="170" y="662"/>
                  </a:lnTo>
                  <a:lnTo>
                    <a:pt x="175" y="665"/>
                  </a:lnTo>
                  <a:lnTo>
                    <a:pt x="181" y="667"/>
                  </a:lnTo>
                  <a:lnTo>
                    <a:pt x="186" y="670"/>
                  </a:lnTo>
                  <a:lnTo>
                    <a:pt x="192" y="671"/>
                  </a:lnTo>
                  <a:lnTo>
                    <a:pt x="197" y="671"/>
                  </a:lnTo>
                  <a:lnTo>
                    <a:pt x="202" y="671"/>
                  </a:lnTo>
                  <a:lnTo>
                    <a:pt x="207" y="670"/>
                  </a:lnTo>
                  <a:lnTo>
                    <a:pt x="211" y="668"/>
                  </a:lnTo>
                  <a:lnTo>
                    <a:pt x="214" y="668"/>
                  </a:lnTo>
                  <a:lnTo>
                    <a:pt x="214" y="667"/>
                  </a:lnTo>
                  <a:lnTo>
                    <a:pt x="212" y="655"/>
                  </a:lnTo>
                  <a:lnTo>
                    <a:pt x="117" y="323"/>
                  </a:lnTo>
                </a:path>
              </a:pathLst>
            </a:custGeom>
            <a:solidFill>
              <a:srgbClr val="0099FF"/>
            </a:solidFill>
            <a:ln w="9525">
              <a:noFill/>
            </a:ln>
          </p:spPr>
          <p:txBody>
            <a:bodyPr/>
            <a:lstStyle/>
            <a:p>
              <a:endParaRPr lang="zh-CN" altLang="en-US"/>
            </a:p>
          </p:txBody>
        </p:sp>
        <p:sp>
          <p:nvSpPr>
            <p:cNvPr id="64652" name="任意多边形 233612"/>
            <p:cNvSpPr/>
            <p:nvPr/>
          </p:nvSpPr>
          <p:spPr>
            <a:xfrm>
              <a:off x="4303" y="1235"/>
              <a:ext cx="224" cy="729"/>
            </a:xfrm>
            <a:custGeom>
              <a:avLst/>
              <a:gdLst/>
              <a:ahLst/>
              <a:cxnLst/>
              <a:rect l="0" t="0" r="0" b="0"/>
              <a:pathLst>
                <a:path w="224" h="729">
                  <a:moveTo>
                    <a:pt x="45" y="377"/>
                  </a:moveTo>
                  <a:lnTo>
                    <a:pt x="42" y="409"/>
                  </a:lnTo>
                  <a:lnTo>
                    <a:pt x="13" y="370"/>
                  </a:lnTo>
                  <a:lnTo>
                    <a:pt x="19" y="300"/>
                  </a:lnTo>
                  <a:lnTo>
                    <a:pt x="0" y="250"/>
                  </a:lnTo>
                  <a:lnTo>
                    <a:pt x="1" y="246"/>
                  </a:lnTo>
                  <a:lnTo>
                    <a:pt x="2" y="237"/>
                  </a:lnTo>
                  <a:lnTo>
                    <a:pt x="6" y="225"/>
                  </a:lnTo>
                  <a:lnTo>
                    <a:pt x="9" y="210"/>
                  </a:lnTo>
                  <a:lnTo>
                    <a:pt x="14" y="193"/>
                  </a:lnTo>
                  <a:lnTo>
                    <a:pt x="19" y="178"/>
                  </a:lnTo>
                  <a:lnTo>
                    <a:pt x="26" y="163"/>
                  </a:lnTo>
                  <a:lnTo>
                    <a:pt x="32" y="153"/>
                  </a:lnTo>
                  <a:lnTo>
                    <a:pt x="39" y="144"/>
                  </a:lnTo>
                  <a:lnTo>
                    <a:pt x="48" y="137"/>
                  </a:lnTo>
                  <a:lnTo>
                    <a:pt x="59" y="128"/>
                  </a:lnTo>
                  <a:lnTo>
                    <a:pt x="70" y="121"/>
                  </a:lnTo>
                  <a:lnTo>
                    <a:pt x="80" y="113"/>
                  </a:lnTo>
                  <a:lnTo>
                    <a:pt x="89" y="108"/>
                  </a:lnTo>
                  <a:lnTo>
                    <a:pt x="95" y="105"/>
                  </a:lnTo>
                  <a:lnTo>
                    <a:pt x="96" y="104"/>
                  </a:lnTo>
                  <a:lnTo>
                    <a:pt x="95" y="86"/>
                  </a:lnTo>
                  <a:lnTo>
                    <a:pt x="84" y="64"/>
                  </a:lnTo>
                  <a:lnTo>
                    <a:pt x="84" y="64"/>
                  </a:lnTo>
                  <a:lnTo>
                    <a:pt x="83" y="60"/>
                  </a:lnTo>
                  <a:lnTo>
                    <a:pt x="83" y="55"/>
                  </a:lnTo>
                  <a:lnTo>
                    <a:pt x="81" y="49"/>
                  </a:lnTo>
                  <a:lnTo>
                    <a:pt x="81" y="42"/>
                  </a:lnTo>
                  <a:lnTo>
                    <a:pt x="83" y="34"/>
                  </a:lnTo>
                  <a:lnTo>
                    <a:pt x="85" y="28"/>
                  </a:lnTo>
                  <a:lnTo>
                    <a:pt x="89" y="21"/>
                  </a:lnTo>
                  <a:lnTo>
                    <a:pt x="92" y="16"/>
                  </a:lnTo>
                  <a:lnTo>
                    <a:pt x="95" y="12"/>
                  </a:lnTo>
                  <a:lnTo>
                    <a:pt x="96" y="7"/>
                  </a:lnTo>
                  <a:lnTo>
                    <a:pt x="99" y="4"/>
                  </a:lnTo>
                  <a:lnTo>
                    <a:pt x="101" y="2"/>
                  </a:lnTo>
                  <a:lnTo>
                    <a:pt x="106" y="1"/>
                  </a:lnTo>
                  <a:lnTo>
                    <a:pt x="112" y="0"/>
                  </a:lnTo>
                  <a:lnTo>
                    <a:pt x="123" y="0"/>
                  </a:lnTo>
                  <a:lnTo>
                    <a:pt x="135" y="0"/>
                  </a:lnTo>
                  <a:lnTo>
                    <a:pt x="141" y="0"/>
                  </a:lnTo>
                  <a:lnTo>
                    <a:pt x="146" y="1"/>
                  </a:lnTo>
                  <a:lnTo>
                    <a:pt x="148" y="2"/>
                  </a:lnTo>
                  <a:lnTo>
                    <a:pt x="149" y="4"/>
                  </a:lnTo>
                  <a:lnTo>
                    <a:pt x="151" y="7"/>
                  </a:lnTo>
                  <a:lnTo>
                    <a:pt x="154" y="11"/>
                  </a:lnTo>
                  <a:lnTo>
                    <a:pt x="159" y="16"/>
                  </a:lnTo>
                  <a:lnTo>
                    <a:pt x="163" y="21"/>
                  </a:lnTo>
                  <a:lnTo>
                    <a:pt x="166" y="27"/>
                  </a:lnTo>
                  <a:lnTo>
                    <a:pt x="166" y="34"/>
                  </a:lnTo>
                  <a:lnTo>
                    <a:pt x="166" y="42"/>
                  </a:lnTo>
                  <a:lnTo>
                    <a:pt x="164" y="48"/>
                  </a:lnTo>
                  <a:lnTo>
                    <a:pt x="163" y="54"/>
                  </a:lnTo>
                  <a:lnTo>
                    <a:pt x="162" y="58"/>
                  </a:lnTo>
                  <a:lnTo>
                    <a:pt x="162" y="60"/>
                  </a:lnTo>
                  <a:lnTo>
                    <a:pt x="147" y="92"/>
                  </a:lnTo>
                  <a:lnTo>
                    <a:pt x="146" y="104"/>
                  </a:lnTo>
                  <a:lnTo>
                    <a:pt x="148" y="106"/>
                  </a:lnTo>
                  <a:lnTo>
                    <a:pt x="154" y="110"/>
                  </a:lnTo>
                  <a:lnTo>
                    <a:pt x="164" y="116"/>
                  </a:lnTo>
                  <a:lnTo>
                    <a:pt x="175" y="123"/>
                  </a:lnTo>
                  <a:lnTo>
                    <a:pt x="187" y="131"/>
                  </a:lnTo>
                  <a:lnTo>
                    <a:pt x="196" y="138"/>
                  </a:lnTo>
                  <a:lnTo>
                    <a:pt x="203" y="144"/>
                  </a:lnTo>
                  <a:lnTo>
                    <a:pt x="205" y="148"/>
                  </a:lnTo>
                  <a:lnTo>
                    <a:pt x="206" y="156"/>
                  </a:lnTo>
                  <a:lnTo>
                    <a:pt x="208" y="169"/>
                  </a:lnTo>
                  <a:lnTo>
                    <a:pt x="210" y="189"/>
                  </a:lnTo>
                  <a:lnTo>
                    <a:pt x="213" y="210"/>
                  </a:lnTo>
                  <a:lnTo>
                    <a:pt x="215" y="232"/>
                  </a:lnTo>
                  <a:lnTo>
                    <a:pt x="218" y="252"/>
                  </a:lnTo>
                  <a:lnTo>
                    <a:pt x="219" y="268"/>
                  </a:lnTo>
                  <a:lnTo>
                    <a:pt x="220" y="278"/>
                  </a:lnTo>
                  <a:lnTo>
                    <a:pt x="220" y="284"/>
                  </a:lnTo>
                  <a:lnTo>
                    <a:pt x="221" y="298"/>
                  </a:lnTo>
                  <a:lnTo>
                    <a:pt x="221" y="314"/>
                  </a:lnTo>
                  <a:lnTo>
                    <a:pt x="223" y="334"/>
                  </a:lnTo>
                  <a:lnTo>
                    <a:pt x="223" y="354"/>
                  </a:lnTo>
                  <a:lnTo>
                    <a:pt x="223" y="372"/>
                  </a:lnTo>
                  <a:lnTo>
                    <a:pt x="221" y="388"/>
                  </a:lnTo>
                  <a:lnTo>
                    <a:pt x="219" y="401"/>
                  </a:lnTo>
                  <a:lnTo>
                    <a:pt x="216" y="406"/>
                  </a:lnTo>
                  <a:lnTo>
                    <a:pt x="214" y="408"/>
                  </a:lnTo>
                  <a:lnTo>
                    <a:pt x="210" y="411"/>
                  </a:lnTo>
                  <a:lnTo>
                    <a:pt x="205" y="411"/>
                  </a:lnTo>
                  <a:lnTo>
                    <a:pt x="201" y="412"/>
                  </a:lnTo>
                  <a:lnTo>
                    <a:pt x="199" y="411"/>
                  </a:lnTo>
                  <a:lnTo>
                    <a:pt x="196" y="411"/>
                  </a:lnTo>
                  <a:lnTo>
                    <a:pt x="195" y="411"/>
                  </a:lnTo>
                  <a:lnTo>
                    <a:pt x="198" y="401"/>
                  </a:lnTo>
                  <a:lnTo>
                    <a:pt x="208" y="392"/>
                  </a:lnTo>
                  <a:lnTo>
                    <a:pt x="189" y="402"/>
                  </a:lnTo>
                  <a:lnTo>
                    <a:pt x="194" y="500"/>
                  </a:lnTo>
                  <a:lnTo>
                    <a:pt x="190" y="531"/>
                  </a:lnTo>
                  <a:lnTo>
                    <a:pt x="164" y="643"/>
                  </a:lnTo>
                  <a:lnTo>
                    <a:pt x="196" y="672"/>
                  </a:lnTo>
                  <a:lnTo>
                    <a:pt x="201" y="690"/>
                  </a:lnTo>
                  <a:lnTo>
                    <a:pt x="164" y="688"/>
                  </a:lnTo>
                  <a:lnTo>
                    <a:pt x="121" y="689"/>
                  </a:lnTo>
                  <a:lnTo>
                    <a:pt x="120" y="690"/>
                  </a:lnTo>
                  <a:lnTo>
                    <a:pt x="117" y="695"/>
                  </a:lnTo>
                  <a:lnTo>
                    <a:pt x="113" y="700"/>
                  </a:lnTo>
                  <a:lnTo>
                    <a:pt x="109" y="708"/>
                  </a:lnTo>
                  <a:lnTo>
                    <a:pt x="104" y="714"/>
                  </a:lnTo>
                  <a:lnTo>
                    <a:pt x="99" y="720"/>
                  </a:lnTo>
                  <a:lnTo>
                    <a:pt x="94" y="725"/>
                  </a:lnTo>
                  <a:lnTo>
                    <a:pt x="89" y="728"/>
                  </a:lnTo>
                  <a:lnTo>
                    <a:pt x="85" y="728"/>
                  </a:lnTo>
                  <a:lnTo>
                    <a:pt x="80" y="728"/>
                  </a:lnTo>
                  <a:lnTo>
                    <a:pt x="75" y="726"/>
                  </a:lnTo>
                  <a:lnTo>
                    <a:pt x="71" y="726"/>
                  </a:lnTo>
                  <a:lnTo>
                    <a:pt x="68" y="725"/>
                  </a:lnTo>
                  <a:lnTo>
                    <a:pt x="64" y="724"/>
                  </a:lnTo>
                  <a:lnTo>
                    <a:pt x="61" y="724"/>
                  </a:lnTo>
                  <a:lnTo>
                    <a:pt x="61" y="723"/>
                  </a:lnTo>
                  <a:lnTo>
                    <a:pt x="69" y="697"/>
                  </a:lnTo>
                  <a:lnTo>
                    <a:pt x="80" y="667"/>
                  </a:lnTo>
                  <a:lnTo>
                    <a:pt x="54" y="541"/>
                  </a:lnTo>
                  <a:lnTo>
                    <a:pt x="49" y="420"/>
                  </a:lnTo>
                  <a:lnTo>
                    <a:pt x="45" y="377"/>
                  </a:lnTo>
                </a:path>
              </a:pathLst>
            </a:custGeom>
            <a:solidFill>
              <a:srgbClr val="4C4C4C"/>
            </a:solidFill>
            <a:ln w="9525">
              <a:noFill/>
            </a:ln>
          </p:spPr>
          <p:txBody>
            <a:bodyPr/>
            <a:lstStyle/>
            <a:p>
              <a:endParaRPr lang="zh-CN" altLang="en-US"/>
            </a:p>
          </p:txBody>
        </p:sp>
        <p:sp>
          <p:nvSpPr>
            <p:cNvPr id="64653" name="任意多边形 233613"/>
            <p:cNvSpPr/>
            <p:nvPr/>
          </p:nvSpPr>
          <p:spPr>
            <a:xfrm>
              <a:off x="4700" y="1236"/>
              <a:ext cx="222" cy="685"/>
            </a:xfrm>
            <a:custGeom>
              <a:avLst/>
              <a:gdLst/>
              <a:ahLst/>
              <a:cxnLst/>
              <a:rect l="0" t="0" r="0" b="0"/>
              <a:pathLst>
                <a:path w="222" h="685">
                  <a:moveTo>
                    <a:pt x="221" y="356"/>
                  </a:moveTo>
                  <a:lnTo>
                    <a:pt x="182" y="355"/>
                  </a:lnTo>
                  <a:lnTo>
                    <a:pt x="182" y="353"/>
                  </a:lnTo>
                  <a:lnTo>
                    <a:pt x="182" y="350"/>
                  </a:lnTo>
                  <a:lnTo>
                    <a:pt x="182" y="348"/>
                  </a:lnTo>
                  <a:lnTo>
                    <a:pt x="181" y="345"/>
                  </a:lnTo>
                  <a:lnTo>
                    <a:pt x="180" y="343"/>
                  </a:lnTo>
                  <a:lnTo>
                    <a:pt x="178" y="339"/>
                  </a:lnTo>
                  <a:lnTo>
                    <a:pt x="176" y="338"/>
                  </a:lnTo>
                  <a:lnTo>
                    <a:pt x="173" y="335"/>
                  </a:lnTo>
                  <a:lnTo>
                    <a:pt x="168" y="304"/>
                  </a:lnTo>
                  <a:lnTo>
                    <a:pt x="171" y="298"/>
                  </a:lnTo>
                  <a:lnTo>
                    <a:pt x="173" y="289"/>
                  </a:lnTo>
                  <a:lnTo>
                    <a:pt x="177" y="278"/>
                  </a:lnTo>
                  <a:lnTo>
                    <a:pt x="180" y="267"/>
                  </a:lnTo>
                  <a:lnTo>
                    <a:pt x="183" y="256"/>
                  </a:lnTo>
                  <a:lnTo>
                    <a:pt x="186" y="246"/>
                  </a:lnTo>
                  <a:lnTo>
                    <a:pt x="187" y="239"/>
                  </a:lnTo>
                  <a:lnTo>
                    <a:pt x="188" y="235"/>
                  </a:lnTo>
                  <a:lnTo>
                    <a:pt x="188" y="229"/>
                  </a:lnTo>
                  <a:lnTo>
                    <a:pt x="187" y="216"/>
                  </a:lnTo>
                  <a:lnTo>
                    <a:pt x="184" y="199"/>
                  </a:lnTo>
                  <a:lnTo>
                    <a:pt x="182" y="180"/>
                  </a:lnTo>
                  <a:lnTo>
                    <a:pt x="180" y="162"/>
                  </a:lnTo>
                  <a:lnTo>
                    <a:pt x="175" y="146"/>
                  </a:lnTo>
                  <a:lnTo>
                    <a:pt x="170" y="132"/>
                  </a:lnTo>
                  <a:lnTo>
                    <a:pt x="165" y="126"/>
                  </a:lnTo>
                  <a:lnTo>
                    <a:pt x="151" y="118"/>
                  </a:lnTo>
                  <a:lnTo>
                    <a:pt x="144" y="112"/>
                  </a:lnTo>
                  <a:lnTo>
                    <a:pt x="139" y="109"/>
                  </a:lnTo>
                  <a:lnTo>
                    <a:pt x="136" y="106"/>
                  </a:lnTo>
                  <a:lnTo>
                    <a:pt x="135" y="104"/>
                  </a:lnTo>
                  <a:lnTo>
                    <a:pt x="136" y="102"/>
                  </a:lnTo>
                  <a:lnTo>
                    <a:pt x="136" y="102"/>
                  </a:lnTo>
                  <a:lnTo>
                    <a:pt x="137" y="102"/>
                  </a:lnTo>
                  <a:lnTo>
                    <a:pt x="147" y="85"/>
                  </a:lnTo>
                  <a:lnTo>
                    <a:pt x="147" y="85"/>
                  </a:lnTo>
                  <a:lnTo>
                    <a:pt x="146" y="85"/>
                  </a:lnTo>
                  <a:lnTo>
                    <a:pt x="144" y="85"/>
                  </a:lnTo>
                  <a:lnTo>
                    <a:pt x="142" y="84"/>
                  </a:lnTo>
                  <a:lnTo>
                    <a:pt x="139" y="81"/>
                  </a:lnTo>
                  <a:lnTo>
                    <a:pt x="136" y="79"/>
                  </a:lnTo>
                  <a:lnTo>
                    <a:pt x="134" y="74"/>
                  </a:lnTo>
                  <a:lnTo>
                    <a:pt x="131" y="68"/>
                  </a:lnTo>
                  <a:lnTo>
                    <a:pt x="131" y="60"/>
                  </a:lnTo>
                  <a:lnTo>
                    <a:pt x="134" y="53"/>
                  </a:lnTo>
                  <a:lnTo>
                    <a:pt x="136" y="45"/>
                  </a:lnTo>
                  <a:lnTo>
                    <a:pt x="139" y="38"/>
                  </a:lnTo>
                  <a:lnTo>
                    <a:pt x="139" y="30"/>
                  </a:lnTo>
                  <a:lnTo>
                    <a:pt x="135" y="22"/>
                  </a:lnTo>
                  <a:lnTo>
                    <a:pt x="127" y="12"/>
                  </a:lnTo>
                  <a:lnTo>
                    <a:pt x="112" y="2"/>
                  </a:lnTo>
                  <a:lnTo>
                    <a:pt x="108" y="1"/>
                  </a:lnTo>
                  <a:lnTo>
                    <a:pt x="99" y="0"/>
                  </a:lnTo>
                  <a:lnTo>
                    <a:pt x="89" y="1"/>
                  </a:lnTo>
                  <a:lnTo>
                    <a:pt x="79" y="2"/>
                  </a:lnTo>
                  <a:lnTo>
                    <a:pt x="69" y="3"/>
                  </a:lnTo>
                  <a:lnTo>
                    <a:pt x="62" y="6"/>
                  </a:lnTo>
                  <a:lnTo>
                    <a:pt x="55" y="8"/>
                  </a:lnTo>
                  <a:lnTo>
                    <a:pt x="53" y="11"/>
                  </a:lnTo>
                  <a:lnTo>
                    <a:pt x="53" y="13"/>
                  </a:lnTo>
                  <a:lnTo>
                    <a:pt x="53" y="17"/>
                  </a:lnTo>
                  <a:lnTo>
                    <a:pt x="53" y="19"/>
                  </a:lnTo>
                  <a:lnTo>
                    <a:pt x="53" y="21"/>
                  </a:lnTo>
                  <a:lnTo>
                    <a:pt x="53" y="23"/>
                  </a:lnTo>
                  <a:lnTo>
                    <a:pt x="53" y="24"/>
                  </a:lnTo>
                  <a:lnTo>
                    <a:pt x="53" y="26"/>
                  </a:lnTo>
                  <a:lnTo>
                    <a:pt x="53" y="26"/>
                  </a:lnTo>
                  <a:lnTo>
                    <a:pt x="52" y="26"/>
                  </a:lnTo>
                  <a:lnTo>
                    <a:pt x="52" y="28"/>
                  </a:lnTo>
                  <a:lnTo>
                    <a:pt x="50" y="30"/>
                  </a:lnTo>
                  <a:lnTo>
                    <a:pt x="50" y="35"/>
                  </a:lnTo>
                  <a:lnTo>
                    <a:pt x="50" y="42"/>
                  </a:lnTo>
                  <a:lnTo>
                    <a:pt x="50" y="49"/>
                  </a:lnTo>
                  <a:lnTo>
                    <a:pt x="52" y="58"/>
                  </a:lnTo>
                  <a:lnTo>
                    <a:pt x="55" y="68"/>
                  </a:lnTo>
                  <a:lnTo>
                    <a:pt x="55" y="71"/>
                  </a:lnTo>
                  <a:lnTo>
                    <a:pt x="55" y="74"/>
                  </a:lnTo>
                  <a:lnTo>
                    <a:pt x="53" y="75"/>
                  </a:lnTo>
                  <a:lnTo>
                    <a:pt x="52" y="75"/>
                  </a:lnTo>
                  <a:lnTo>
                    <a:pt x="49" y="75"/>
                  </a:lnTo>
                  <a:lnTo>
                    <a:pt x="47" y="76"/>
                  </a:lnTo>
                  <a:lnTo>
                    <a:pt x="45" y="79"/>
                  </a:lnTo>
                  <a:lnTo>
                    <a:pt x="45" y="81"/>
                  </a:lnTo>
                  <a:lnTo>
                    <a:pt x="47" y="84"/>
                  </a:lnTo>
                  <a:lnTo>
                    <a:pt x="48" y="86"/>
                  </a:lnTo>
                  <a:lnTo>
                    <a:pt x="50" y="89"/>
                  </a:lnTo>
                  <a:lnTo>
                    <a:pt x="53" y="91"/>
                  </a:lnTo>
                  <a:lnTo>
                    <a:pt x="55" y="94"/>
                  </a:lnTo>
                  <a:lnTo>
                    <a:pt x="57" y="96"/>
                  </a:lnTo>
                  <a:lnTo>
                    <a:pt x="59" y="99"/>
                  </a:lnTo>
                  <a:lnTo>
                    <a:pt x="60" y="100"/>
                  </a:lnTo>
                  <a:lnTo>
                    <a:pt x="60" y="102"/>
                  </a:lnTo>
                  <a:lnTo>
                    <a:pt x="59" y="105"/>
                  </a:lnTo>
                  <a:lnTo>
                    <a:pt x="55" y="107"/>
                  </a:lnTo>
                  <a:lnTo>
                    <a:pt x="52" y="110"/>
                  </a:lnTo>
                  <a:lnTo>
                    <a:pt x="49" y="111"/>
                  </a:lnTo>
                  <a:lnTo>
                    <a:pt x="45" y="114"/>
                  </a:lnTo>
                  <a:lnTo>
                    <a:pt x="43" y="115"/>
                  </a:lnTo>
                  <a:lnTo>
                    <a:pt x="42" y="115"/>
                  </a:lnTo>
                  <a:lnTo>
                    <a:pt x="42" y="115"/>
                  </a:lnTo>
                  <a:lnTo>
                    <a:pt x="39" y="115"/>
                  </a:lnTo>
                  <a:lnTo>
                    <a:pt x="37" y="115"/>
                  </a:lnTo>
                  <a:lnTo>
                    <a:pt x="34" y="116"/>
                  </a:lnTo>
                  <a:lnTo>
                    <a:pt x="31" y="118"/>
                  </a:lnTo>
                  <a:lnTo>
                    <a:pt x="27" y="121"/>
                  </a:lnTo>
                  <a:lnTo>
                    <a:pt x="24" y="126"/>
                  </a:lnTo>
                  <a:lnTo>
                    <a:pt x="22" y="131"/>
                  </a:lnTo>
                  <a:lnTo>
                    <a:pt x="11" y="171"/>
                  </a:lnTo>
                  <a:lnTo>
                    <a:pt x="6" y="200"/>
                  </a:lnTo>
                  <a:lnTo>
                    <a:pt x="6" y="223"/>
                  </a:lnTo>
                  <a:lnTo>
                    <a:pt x="8" y="237"/>
                  </a:lnTo>
                  <a:lnTo>
                    <a:pt x="11" y="250"/>
                  </a:lnTo>
                  <a:lnTo>
                    <a:pt x="13" y="260"/>
                  </a:lnTo>
                  <a:lnTo>
                    <a:pt x="12" y="270"/>
                  </a:lnTo>
                  <a:lnTo>
                    <a:pt x="7" y="282"/>
                  </a:lnTo>
                  <a:lnTo>
                    <a:pt x="3" y="289"/>
                  </a:lnTo>
                  <a:lnTo>
                    <a:pt x="1" y="297"/>
                  </a:lnTo>
                  <a:lnTo>
                    <a:pt x="0" y="303"/>
                  </a:lnTo>
                  <a:lnTo>
                    <a:pt x="0" y="309"/>
                  </a:lnTo>
                  <a:lnTo>
                    <a:pt x="1" y="314"/>
                  </a:lnTo>
                  <a:lnTo>
                    <a:pt x="3" y="318"/>
                  </a:lnTo>
                  <a:lnTo>
                    <a:pt x="4" y="322"/>
                  </a:lnTo>
                  <a:lnTo>
                    <a:pt x="7" y="325"/>
                  </a:lnTo>
                  <a:lnTo>
                    <a:pt x="8" y="333"/>
                  </a:lnTo>
                  <a:lnTo>
                    <a:pt x="9" y="346"/>
                  </a:lnTo>
                  <a:lnTo>
                    <a:pt x="9" y="365"/>
                  </a:lnTo>
                  <a:lnTo>
                    <a:pt x="9" y="385"/>
                  </a:lnTo>
                  <a:lnTo>
                    <a:pt x="8" y="403"/>
                  </a:lnTo>
                  <a:lnTo>
                    <a:pt x="7" y="421"/>
                  </a:lnTo>
                  <a:lnTo>
                    <a:pt x="7" y="432"/>
                  </a:lnTo>
                  <a:lnTo>
                    <a:pt x="7" y="437"/>
                  </a:lnTo>
                  <a:lnTo>
                    <a:pt x="8" y="448"/>
                  </a:lnTo>
                  <a:lnTo>
                    <a:pt x="9" y="456"/>
                  </a:lnTo>
                  <a:lnTo>
                    <a:pt x="12" y="462"/>
                  </a:lnTo>
                  <a:lnTo>
                    <a:pt x="14" y="467"/>
                  </a:lnTo>
                  <a:lnTo>
                    <a:pt x="16" y="469"/>
                  </a:lnTo>
                  <a:lnTo>
                    <a:pt x="18" y="470"/>
                  </a:lnTo>
                  <a:lnTo>
                    <a:pt x="19" y="472"/>
                  </a:lnTo>
                  <a:lnTo>
                    <a:pt x="19" y="472"/>
                  </a:lnTo>
                  <a:lnTo>
                    <a:pt x="21" y="475"/>
                  </a:lnTo>
                  <a:lnTo>
                    <a:pt x="22" y="488"/>
                  </a:lnTo>
                  <a:lnTo>
                    <a:pt x="23" y="505"/>
                  </a:lnTo>
                  <a:lnTo>
                    <a:pt x="26" y="526"/>
                  </a:lnTo>
                  <a:lnTo>
                    <a:pt x="27" y="548"/>
                  </a:lnTo>
                  <a:lnTo>
                    <a:pt x="29" y="570"/>
                  </a:lnTo>
                  <a:lnTo>
                    <a:pt x="31" y="587"/>
                  </a:lnTo>
                  <a:lnTo>
                    <a:pt x="31" y="600"/>
                  </a:lnTo>
                  <a:lnTo>
                    <a:pt x="29" y="610"/>
                  </a:lnTo>
                  <a:lnTo>
                    <a:pt x="28" y="622"/>
                  </a:lnTo>
                  <a:lnTo>
                    <a:pt x="24" y="633"/>
                  </a:lnTo>
                  <a:lnTo>
                    <a:pt x="21" y="644"/>
                  </a:lnTo>
                  <a:lnTo>
                    <a:pt x="18" y="653"/>
                  </a:lnTo>
                  <a:lnTo>
                    <a:pt x="14" y="660"/>
                  </a:lnTo>
                  <a:lnTo>
                    <a:pt x="12" y="666"/>
                  </a:lnTo>
                  <a:lnTo>
                    <a:pt x="12" y="667"/>
                  </a:lnTo>
                  <a:lnTo>
                    <a:pt x="9" y="680"/>
                  </a:lnTo>
                  <a:lnTo>
                    <a:pt x="11" y="681"/>
                  </a:lnTo>
                  <a:lnTo>
                    <a:pt x="13" y="681"/>
                  </a:lnTo>
                  <a:lnTo>
                    <a:pt x="17" y="682"/>
                  </a:lnTo>
                  <a:lnTo>
                    <a:pt x="21" y="684"/>
                  </a:lnTo>
                  <a:lnTo>
                    <a:pt x="26" y="684"/>
                  </a:lnTo>
                  <a:lnTo>
                    <a:pt x="32" y="684"/>
                  </a:lnTo>
                  <a:lnTo>
                    <a:pt x="37" y="682"/>
                  </a:lnTo>
                  <a:lnTo>
                    <a:pt x="43" y="680"/>
                  </a:lnTo>
                  <a:lnTo>
                    <a:pt x="48" y="675"/>
                  </a:lnTo>
                  <a:lnTo>
                    <a:pt x="50" y="666"/>
                  </a:lnTo>
                  <a:lnTo>
                    <a:pt x="52" y="655"/>
                  </a:lnTo>
                  <a:lnTo>
                    <a:pt x="53" y="643"/>
                  </a:lnTo>
                  <a:lnTo>
                    <a:pt x="53" y="630"/>
                  </a:lnTo>
                  <a:lnTo>
                    <a:pt x="53" y="619"/>
                  </a:lnTo>
                  <a:lnTo>
                    <a:pt x="53" y="612"/>
                  </a:lnTo>
                  <a:lnTo>
                    <a:pt x="53" y="609"/>
                  </a:lnTo>
                  <a:lnTo>
                    <a:pt x="53" y="608"/>
                  </a:lnTo>
                  <a:lnTo>
                    <a:pt x="54" y="603"/>
                  </a:lnTo>
                  <a:lnTo>
                    <a:pt x="55" y="596"/>
                  </a:lnTo>
                  <a:lnTo>
                    <a:pt x="58" y="586"/>
                  </a:lnTo>
                  <a:lnTo>
                    <a:pt x="60" y="574"/>
                  </a:lnTo>
                  <a:lnTo>
                    <a:pt x="63" y="563"/>
                  </a:lnTo>
                  <a:lnTo>
                    <a:pt x="65" y="551"/>
                  </a:lnTo>
                  <a:lnTo>
                    <a:pt x="67" y="540"/>
                  </a:lnTo>
                  <a:lnTo>
                    <a:pt x="68" y="531"/>
                  </a:lnTo>
                  <a:lnTo>
                    <a:pt x="69" y="522"/>
                  </a:lnTo>
                  <a:lnTo>
                    <a:pt x="70" y="515"/>
                  </a:lnTo>
                  <a:lnTo>
                    <a:pt x="70" y="508"/>
                  </a:lnTo>
                  <a:lnTo>
                    <a:pt x="70" y="501"/>
                  </a:lnTo>
                  <a:lnTo>
                    <a:pt x="70" y="498"/>
                  </a:lnTo>
                  <a:lnTo>
                    <a:pt x="70" y="494"/>
                  </a:lnTo>
                  <a:lnTo>
                    <a:pt x="70" y="493"/>
                  </a:lnTo>
                  <a:lnTo>
                    <a:pt x="85" y="493"/>
                  </a:lnTo>
                  <a:lnTo>
                    <a:pt x="86" y="511"/>
                  </a:lnTo>
                  <a:lnTo>
                    <a:pt x="93" y="511"/>
                  </a:lnTo>
                  <a:lnTo>
                    <a:pt x="93" y="511"/>
                  </a:lnTo>
                  <a:lnTo>
                    <a:pt x="106" y="605"/>
                  </a:lnTo>
                  <a:lnTo>
                    <a:pt x="98" y="653"/>
                  </a:lnTo>
                  <a:lnTo>
                    <a:pt x="98" y="654"/>
                  </a:lnTo>
                  <a:lnTo>
                    <a:pt x="99" y="656"/>
                  </a:lnTo>
                  <a:lnTo>
                    <a:pt x="99" y="660"/>
                  </a:lnTo>
                  <a:lnTo>
                    <a:pt x="100" y="664"/>
                  </a:lnTo>
                  <a:lnTo>
                    <a:pt x="101" y="669"/>
                  </a:lnTo>
                  <a:lnTo>
                    <a:pt x="104" y="674"/>
                  </a:lnTo>
                  <a:lnTo>
                    <a:pt x="106" y="677"/>
                  </a:lnTo>
                  <a:lnTo>
                    <a:pt x="109" y="680"/>
                  </a:lnTo>
                  <a:lnTo>
                    <a:pt x="112" y="682"/>
                  </a:lnTo>
                  <a:lnTo>
                    <a:pt x="116" y="682"/>
                  </a:lnTo>
                  <a:lnTo>
                    <a:pt x="120" y="681"/>
                  </a:lnTo>
                  <a:lnTo>
                    <a:pt x="124" y="679"/>
                  </a:lnTo>
                  <a:lnTo>
                    <a:pt x="127" y="676"/>
                  </a:lnTo>
                  <a:lnTo>
                    <a:pt x="130" y="674"/>
                  </a:lnTo>
                  <a:lnTo>
                    <a:pt x="132" y="672"/>
                  </a:lnTo>
                  <a:lnTo>
                    <a:pt x="132" y="671"/>
                  </a:lnTo>
                  <a:lnTo>
                    <a:pt x="136" y="635"/>
                  </a:lnTo>
                  <a:lnTo>
                    <a:pt x="125" y="612"/>
                  </a:lnTo>
                  <a:lnTo>
                    <a:pt x="126" y="609"/>
                  </a:lnTo>
                  <a:lnTo>
                    <a:pt x="127" y="603"/>
                  </a:lnTo>
                  <a:lnTo>
                    <a:pt x="130" y="593"/>
                  </a:lnTo>
                  <a:lnTo>
                    <a:pt x="134" y="583"/>
                  </a:lnTo>
                  <a:lnTo>
                    <a:pt x="136" y="571"/>
                  </a:lnTo>
                  <a:lnTo>
                    <a:pt x="139" y="560"/>
                  </a:lnTo>
                  <a:lnTo>
                    <a:pt x="140" y="548"/>
                  </a:lnTo>
                  <a:lnTo>
                    <a:pt x="140" y="540"/>
                  </a:lnTo>
                  <a:lnTo>
                    <a:pt x="140" y="536"/>
                  </a:lnTo>
                  <a:lnTo>
                    <a:pt x="139" y="532"/>
                  </a:lnTo>
                  <a:lnTo>
                    <a:pt x="139" y="529"/>
                  </a:lnTo>
                  <a:lnTo>
                    <a:pt x="139" y="525"/>
                  </a:lnTo>
                  <a:lnTo>
                    <a:pt x="137" y="521"/>
                  </a:lnTo>
                  <a:lnTo>
                    <a:pt x="137" y="517"/>
                  </a:lnTo>
                  <a:lnTo>
                    <a:pt x="137" y="514"/>
                  </a:lnTo>
                  <a:lnTo>
                    <a:pt x="136" y="510"/>
                  </a:lnTo>
                  <a:lnTo>
                    <a:pt x="221" y="509"/>
                  </a:lnTo>
                  <a:lnTo>
                    <a:pt x="221" y="356"/>
                  </a:lnTo>
                </a:path>
              </a:pathLst>
            </a:custGeom>
            <a:solidFill>
              <a:schemeClr val="bg2"/>
            </a:solidFill>
            <a:ln w="9525">
              <a:noFill/>
            </a:ln>
          </p:spPr>
          <p:txBody>
            <a:bodyPr/>
            <a:lstStyle/>
            <a:p>
              <a:endParaRPr lang="zh-CN" altLang="en-US"/>
            </a:p>
          </p:txBody>
        </p:sp>
        <p:sp>
          <p:nvSpPr>
            <p:cNvPr id="64654" name="任意多边形 233614"/>
            <p:cNvSpPr/>
            <p:nvPr/>
          </p:nvSpPr>
          <p:spPr>
            <a:xfrm>
              <a:off x="4582" y="1571"/>
              <a:ext cx="42" cy="34"/>
            </a:xfrm>
            <a:custGeom>
              <a:avLst/>
              <a:gdLst/>
              <a:ahLst/>
              <a:cxnLst/>
              <a:rect l="0" t="0" r="0" b="0"/>
              <a:pathLst>
                <a:path w="42" h="34">
                  <a:moveTo>
                    <a:pt x="3" y="19"/>
                  </a:moveTo>
                  <a:lnTo>
                    <a:pt x="3" y="19"/>
                  </a:lnTo>
                  <a:lnTo>
                    <a:pt x="3" y="19"/>
                  </a:lnTo>
                  <a:lnTo>
                    <a:pt x="9" y="0"/>
                  </a:lnTo>
                  <a:lnTo>
                    <a:pt x="9" y="1"/>
                  </a:lnTo>
                  <a:lnTo>
                    <a:pt x="11" y="2"/>
                  </a:lnTo>
                  <a:lnTo>
                    <a:pt x="11" y="3"/>
                  </a:lnTo>
                  <a:lnTo>
                    <a:pt x="12" y="3"/>
                  </a:lnTo>
                  <a:lnTo>
                    <a:pt x="12" y="4"/>
                  </a:lnTo>
                  <a:lnTo>
                    <a:pt x="12" y="4"/>
                  </a:lnTo>
                  <a:lnTo>
                    <a:pt x="13" y="4"/>
                  </a:lnTo>
                  <a:lnTo>
                    <a:pt x="13" y="6"/>
                  </a:lnTo>
                  <a:lnTo>
                    <a:pt x="14" y="6"/>
                  </a:lnTo>
                  <a:lnTo>
                    <a:pt x="18" y="7"/>
                  </a:lnTo>
                  <a:lnTo>
                    <a:pt x="23" y="9"/>
                  </a:lnTo>
                  <a:lnTo>
                    <a:pt x="28" y="12"/>
                  </a:lnTo>
                  <a:lnTo>
                    <a:pt x="34" y="15"/>
                  </a:lnTo>
                  <a:lnTo>
                    <a:pt x="38" y="19"/>
                  </a:lnTo>
                  <a:lnTo>
                    <a:pt x="41" y="24"/>
                  </a:lnTo>
                  <a:lnTo>
                    <a:pt x="41" y="30"/>
                  </a:lnTo>
                  <a:lnTo>
                    <a:pt x="41" y="30"/>
                  </a:lnTo>
                  <a:lnTo>
                    <a:pt x="41" y="31"/>
                  </a:lnTo>
                  <a:lnTo>
                    <a:pt x="41" y="31"/>
                  </a:lnTo>
                  <a:lnTo>
                    <a:pt x="39" y="31"/>
                  </a:lnTo>
                  <a:lnTo>
                    <a:pt x="39" y="31"/>
                  </a:lnTo>
                  <a:lnTo>
                    <a:pt x="39" y="33"/>
                  </a:lnTo>
                  <a:lnTo>
                    <a:pt x="39" y="33"/>
                  </a:lnTo>
                  <a:lnTo>
                    <a:pt x="39" y="33"/>
                  </a:lnTo>
                  <a:lnTo>
                    <a:pt x="33" y="30"/>
                  </a:lnTo>
                  <a:lnTo>
                    <a:pt x="26" y="28"/>
                  </a:lnTo>
                  <a:lnTo>
                    <a:pt x="21" y="25"/>
                  </a:lnTo>
                  <a:lnTo>
                    <a:pt x="14" y="23"/>
                  </a:lnTo>
                  <a:lnTo>
                    <a:pt x="11" y="22"/>
                  </a:lnTo>
                  <a:lnTo>
                    <a:pt x="7" y="20"/>
                  </a:lnTo>
                  <a:lnTo>
                    <a:pt x="4" y="20"/>
                  </a:lnTo>
                  <a:lnTo>
                    <a:pt x="3" y="19"/>
                  </a:lnTo>
                  <a:lnTo>
                    <a:pt x="0" y="22"/>
                  </a:lnTo>
                  <a:lnTo>
                    <a:pt x="1" y="22"/>
                  </a:lnTo>
                  <a:lnTo>
                    <a:pt x="1" y="22"/>
                  </a:lnTo>
                  <a:lnTo>
                    <a:pt x="1" y="22"/>
                  </a:lnTo>
                  <a:lnTo>
                    <a:pt x="0" y="22"/>
                  </a:lnTo>
                  <a:lnTo>
                    <a:pt x="0" y="22"/>
                  </a:lnTo>
                  <a:lnTo>
                    <a:pt x="0" y="22"/>
                  </a:lnTo>
                  <a:lnTo>
                    <a:pt x="0" y="22"/>
                  </a:lnTo>
                  <a:lnTo>
                    <a:pt x="0" y="22"/>
                  </a:lnTo>
                  <a:lnTo>
                    <a:pt x="0" y="22"/>
                  </a:lnTo>
                  <a:lnTo>
                    <a:pt x="3" y="19"/>
                  </a:lnTo>
                  <a:lnTo>
                    <a:pt x="2" y="20"/>
                  </a:lnTo>
                  <a:lnTo>
                    <a:pt x="3" y="20"/>
                  </a:lnTo>
                  <a:lnTo>
                    <a:pt x="3" y="20"/>
                  </a:lnTo>
                  <a:lnTo>
                    <a:pt x="3" y="20"/>
                  </a:lnTo>
                  <a:lnTo>
                    <a:pt x="3" y="20"/>
                  </a:lnTo>
                  <a:lnTo>
                    <a:pt x="3" y="20"/>
                  </a:lnTo>
                  <a:lnTo>
                    <a:pt x="2" y="20"/>
                  </a:lnTo>
                  <a:lnTo>
                    <a:pt x="2" y="20"/>
                  </a:lnTo>
                  <a:lnTo>
                    <a:pt x="2" y="20"/>
                  </a:lnTo>
                  <a:lnTo>
                    <a:pt x="2" y="20"/>
                  </a:lnTo>
                  <a:lnTo>
                    <a:pt x="3" y="19"/>
                  </a:lnTo>
                </a:path>
              </a:pathLst>
            </a:custGeom>
            <a:solidFill>
              <a:srgbClr val="7F7F7F"/>
            </a:solidFill>
            <a:ln w="9525">
              <a:noFill/>
            </a:ln>
          </p:spPr>
          <p:txBody>
            <a:bodyPr/>
            <a:lstStyle/>
            <a:p>
              <a:endParaRPr lang="zh-CN" altLang="en-US"/>
            </a:p>
          </p:txBody>
        </p:sp>
        <p:sp>
          <p:nvSpPr>
            <p:cNvPr id="64655" name="任意多边形 233615"/>
            <p:cNvSpPr/>
            <p:nvPr/>
          </p:nvSpPr>
          <p:spPr>
            <a:xfrm>
              <a:off x="4994" y="1657"/>
              <a:ext cx="20" cy="21"/>
            </a:xfrm>
            <a:custGeom>
              <a:avLst/>
              <a:gdLst/>
              <a:ahLst/>
              <a:cxnLst/>
              <a:rect l="0" t="0" r="0" b="0"/>
              <a:pathLst>
                <a:path w="20" h="21">
                  <a:moveTo>
                    <a:pt x="3" y="0"/>
                  </a:moveTo>
                  <a:lnTo>
                    <a:pt x="6" y="2"/>
                  </a:lnTo>
                  <a:lnTo>
                    <a:pt x="7" y="4"/>
                  </a:lnTo>
                  <a:lnTo>
                    <a:pt x="8" y="8"/>
                  </a:lnTo>
                  <a:lnTo>
                    <a:pt x="11" y="10"/>
                  </a:lnTo>
                  <a:lnTo>
                    <a:pt x="13" y="12"/>
                  </a:lnTo>
                  <a:lnTo>
                    <a:pt x="15" y="16"/>
                  </a:lnTo>
                  <a:lnTo>
                    <a:pt x="16" y="18"/>
                  </a:lnTo>
                  <a:lnTo>
                    <a:pt x="19" y="20"/>
                  </a:lnTo>
                  <a:lnTo>
                    <a:pt x="1" y="18"/>
                  </a:lnTo>
                  <a:lnTo>
                    <a:pt x="0" y="4"/>
                  </a:lnTo>
                  <a:lnTo>
                    <a:pt x="3" y="0"/>
                  </a:lnTo>
                </a:path>
              </a:pathLst>
            </a:custGeom>
            <a:solidFill>
              <a:srgbClr val="7F7F7F"/>
            </a:solidFill>
            <a:ln w="9525">
              <a:noFill/>
            </a:ln>
          </p:spPr>
          <p:txBody>
            <a:bodyPr/>
            <a:lstStyle/>
            <a:p>
              <a:endParaRPr lang="zh-CN" altLang="en-US"/>
            </a:p>
          </p:txBody>
        </p:sp>
        <p:sp>
          <p:nvSpPr>
            <p:cNvPr id="64656" name="任意多边形 233616"/>
            <p:cNvSpPr/>
            <p:nvPr/>
          </p:nvSpPr>
          <p:spPr>
            <a:xfrm>
              <a:off x="4297" y="1236"/>
              <a:ext cx="223" cy="731"/>
            </a:xfrm>
            <a:custGeom>
              <a:avLst/>
              <a:gdLst/>
              <a:ahLst/>
              <a:cxnLst/>
              <a:rect l="0" t="0" r="0" b="0"/>
              <a:pathLst>
                <a:path w="223" h="731">
                  <a:moveTo>
                    <a:pt x="44" y="378"/>
                  </a:moveTo>
                  <a:lnTo>
                    <a:pt x="40" y="411"/>
                  </a:lnTo>
                  <a:lnTo>
                    <a:pt x="12" y="371"/>
                  </a:lnTo>
                  <a:lnTo>
                    <a:pt x="19" y="302"/>
                  </a:lnTo>
                  <a:lnTo>
                    <a:pt x="0" y="251"/>
                  </a:lnTo>
                  <a:lnTo>
                    <a:pt x="0" y="247"/>
                  </a:lnTo>
                  <a:lnTo>
                    <a:pt x="2" y="239"/>
                  </a:lnTo>
                  <a:lnTo>
                    <a:pt x="4" y="226"/>
                  </a:lnTo>
                  <a:lnTo>
                    <a:pt x="8" y="210"/>
                  </a:lnTo>
                  <a:lnTo>
                    <a:pt x="13" y="194"/>
                  </a:lnTo>
                  <a:lnTo>
                    <a:pt x="18" y="178"/>
                  </a:lnTo>
                  <a:lnTo>
                    <a:pt x="24" y="164"/>
                  </a:lnTo>
                  <a:lnTo>
                    <a:pt x="31" y="154"/>
                  </a:lnTo>
                  <a:lnTo>
                    <a:pt x="38" y="146"/>
                  </a:lnTo>
                  <a:lnTo>
                    <a:pt x="48" y="137"/>
                  </a:lnTo>
                  <a:lnTo>
                    <a:pt x="58" y="130"/>
                  </a:lnTo>
                  <a:lnTo>
                    <a:pt x="69" y="121"/>
                  </a:lnTo>
                  <a:lnTo>
                    <a:pt x="79" y="115"/>
                  </a:lnTo>
                  <a:lnTo>
                    <a:pt x="88" y="110"/>
                  </a:lnTo>
                  <a:lnTo>
                    <a:pt x="94" y="106"/>
                  </a:lnTo>
                  <a:lnTo>
                    <a:pt x="96" y="105"/>
                  </a:lnTo>
                  <a:lnTo>
                    <a:pt x="94" y="86"/>
                  </a:lnTo>
                  <a:lnTo>
                    <a:pt x="84" y="65"/>
                  </a:lnTo>
                  <a:lnTo>
                    <a:pt x="83" y="64"/>
                  </a:lnTo>
                  <a:lnTo>
                    <a:pt x="83" y="60"/>
                  </a:lnTo>
                  <a:lnTo>
                    <a:pt x="81" y="55"/>
                  </a:lnTo>
                  <a:lnTo>
                    <a:pt x="81" y="49"/>
                  </a:lnTo>
                  <a:lnTo>
                    <a:pt x="81" y="43"/>
                  </a:lnTo>
                  <a:lnTo>
                    <a:pt x="81" y="35"/>
                  </a:lnTo>
                  <a:lnTo>
                    <a:pt x="84" y="28"/>
                  </a:lnTo>
                  <a:lnTo>
                    <a:pt x="88" y="22"/>
                  </a:lnTo>
                  <a:lnTo>
                    <a:pt x="91" y="17"/>
                  </a:lnTo>
                  <a:lnTo>
                    <a:pt x="94" y="12"/>
                  </a:lnTo>
                  <a:lnTo>
                    <a:pt x="95" y="8"/>
                  </a:lnTo>
                  <a:lnTo>
                    <a:pt x="97" y="6"/>
                  </a:lnTo>
                  <a:lnTo>
                    <a:pt x="100" y="3"/>
                  </a:lnTo>
                  <a:lnTo>
                    <a:pt x="105" y="1"/>
                  </a:lnTo>
                  <a:lnTo>
                    <a:pt x="112" y="1"/>
                  </a:lnTo>
                  <a:lnTo>
                    <a:pt x="122" y="0"/>
                  </a:lnTo>
                  <a:lnTo>
                    <a:pt x="133" y="1"/>
                  </a:lnTo>
                  <a:lnTo>
                    <a:pt x="141" y="1"/>
                  </a:lnTo>
                  <a:lnTo>
                    <a:pt x="145" y="2"/>
                  </a:lnTo>
                  <a:lnTo>
                    <a:pt x="147" y="3"/>
                  </a:lnTo>
                  <a:lnTo>
                    <a:pt x="148" y="6"/>
                  </a:lnTo>
                  <a:lnTo>
                    <a:pt x="151" y="8"/>
                  </a:lnTo>
                  <a:lnTo>
                    <a:pt x="153" y="12"/>
                  </a:lnTo>
                  <a:lnTo>
                    <a:pt x="158" y="16"/>
                  </a:lnTo>
                  <a:lnTo>
                    <a:pt x="162" y="21"/>
                  </a:lnTo>
                  <a:lnTo>
                    <a:pt x="164" y="27"/>
                  </a:lnTo>
                  <a:lnTo>
                    <a:pt x="164" y="34"/>
                  </a:lnTo>
                  <a:lnTo>
                    <a:pt x="164" y="42"/>
                  </a:lnTo>
                  <a:lnTo>
                    <a:pt x="163" y="49"/>
                  </a:lnTo>
                  <a:lnTo>
                    <a:pt x="162" y="55"/>
                  </a:lnTo>
                  <a:lnTo>
                    <a:pt x="161" y="59"/>
                  </a:lnTo>
                  <a:lnTo>
                    <a:pt x="161" y="60"/>
                  </a:lnTo>
                  <a:lnTo>
                    <a:pt x="146" y="92"/>
                  </a:lnTo>
                  <a:lnTo>
                    <a:pt x="145" y="105"/>
                  </a:lnTo>
                  <a:lnTo>
                    <a:pt x="147" y="106"/>
                  </a:lnTo>
                  <a:lnTo>
                    <a:pt x="153" y="111"/>
                  </a:lnTo>
                  <a:lnTo>
                    <a:pt x="163" y="117"/>
                  </a:lnTo>
                  <a:lnTo>
                    <a:pt x="174" y="125"/>
                  </a:lnTo>
                  <a:lnTo>
                    <a:pt x="186" y="132"/>
                  </a:lnTo>
                  <a:lnTo>
                    <a:pt x="195" y="140"/>
                  </a:lnTo>
                  <a:lnTo>
                    <a:pt x="203" y="146"/>
                  </a:lnTo>
                  <a:lnTo>
                    <a:pt x="205" y="149"/>
                  </a:lnTo>
                  <a:lnTo>
                    <a:pt x="205" y="157"/>
                  </a:lnTo>
                  <a:lnTo>
                    <a:pt x="207" y="171"/>
                  </a:lnTo>
                  <a:lnTo>
                    <a:pt x="209" y="189"/>
                  </a:lnTo>
                  <a:lnTo>
                    <a:pt x="212" y="211"/>
                  </a:lnTo>
                  <a:lnTo>
                    <a:pt x="214" y="233"/>
                  </a:lnTo>
                  <a:lnTo>
                    <a:pt x="217" y="252"/>
                  </a:lnTo>
                  <a:lnTo>
                    <a:pt x="219" y="268"/>
                  </a:lnTo>
                  <a:lnTo>
                    <a:pt x="219" y="278"/>
                  </a:lnTo>
                  <a:lnTo>
                    <a:pt x="219" y="286"/>
                  </a:lnTo>
                  <a:lnTo>
                    <a:pt x="220" y="298"/>
                  </a:lnTo>
                  <a:lnTo>
                    <a:pt x="220" y="316"/>
                  </a:lnTo>
                  <a:lnTo>
                    <a:pt x="222" y="334"/>
                  </a:lnTo>
                  <a:lnTo>
                    <a:pt x="222" y="354"/>
                  </a:lnTo>
                  <a:lnTo>
                    <a:pt x="222" y="374"/>
                  </a:lnTo>
                  <a:lnTo>
                    <a:pt x="220" y="390"/>
                  </a:lnTo>
                  <a:lnTo>
                    <a:pt x="218" y="402"/>
                  </a:lnTo>
                  <a:lnTo>
                    <a:pt x="217" y="407"/>
                  </a:lnTo>
                  <a:lnTo>
                    <a:pt x="213" y="410"/>
                  </a:lnTo>
                  <a:lnTo>
                    <a:pt x="209" y="411"/>
                  </a:lnTo>
                  <a:lnTo>
                    <a:pt x="205" y="412"/>
                  </a:lnTo>
                  <a:lnTo>
                    <a:pt x="202" y="412"/>
                  </a:lnTo>
                  <a:lnTo>
                    <a:pt x="198" y="412"/>
                  </a:lnTo>
                  <a:lnTo>
                    <a:pt x="195" y="412"/>
                  </a:lnTo>
                  <a:lnTo>
                    <a:pt x="195" y="412"/>
                  </a:lnTo>
                  <a:lnTo>
                    <a:pt x="198" y="401"/>
                  </a:lnTo>
                  <a:lnTo>
                    <a:pt x="207" y="394"/>
                  </a:lnTo>
                  <a:lnTo>
                    <a:pt x="188" y="404"/>
                  </a:lnTo>
                  <a:lnTo>
                    <a:pt x="193" y="501"/>
                  </a:lnTo>
                  <a:lnTo>
                    <a:pt x="190" y="532"/>
                  </a:lnTo>
                  <a:lnTo>
                    <a:pt x="163" y="645"/>
                  </a:lnTo>
                  <a:lnTo>
                    <a:pt x="195" y="672"/>
                  </a:lnTo>
                  <a:lnTo>
                    <a:pt x="200" y="691"/>
                  </a:lnTo>
                  <a:lnTo>
                    <a:pt x="164" y="690"/>
                  </a:lnTo>
                  <a:lnTo>
                    <a:pt x="120" y="691"/>
                  </a:lnTo>
                  <a:lnTo>
                    <a:pt x="119" y="692"/>
                  </a:lnTo>
                  <a:lnTo>
                    <a:pt x="116" y="696"/>
                  </a:lnTo>
                  <a:lnTo>
                    <a:pt x="112" y="702"/>
                  </a:lnTo>
                  <a:lnTo>
                    <a:pt x="109" y="708"/>
                  </a:lnTo>
                  <a:lnTo>
                    <a:pt x="104" y="716"/>
                  </a:lnTo>
                  <a:lnTo>
                    <a:pt x="97" y="722"/>
                  </a:lnTo>
                  <a:lnTo>
                    <a:pt x="93" y="726"/>
                  </a:lnTo>
                  <a:lnTo>
                    <a:pt x="89" y="728"/>
                  </a:lnTo>
                  <a:lnTo>
                    <a:pt x="84" y="730"/>
                  </a:lnTo>
                  <a:lnTo>
                    <a:pt x="79" y="730"/>
                  </a:lnTo>
                  <a:lnTo>
                    <a:pt x="75" y="728"/>
                  </a:lnTo>
                  <a:lnTo>
                    <a:pt x="70" y="727"/>
                  </a:lnTo>
                  <a:lnTo>
                    <a:pt x="66" y="727"/>
                  </a:lnTo>
                  <a:lnTo>
                    <a:pt x="63" y="726"/>
                  </a:lnTo>
                  <a:lnTo>
                    <a:pt x="60" y="725"/>
                  </a:lnTo>
                  <a:lnTo>
                    <a:pt x="60" y="725"/>
                  </a:lnTo>
                  <a:lnTo>
                    <a:pt x="68" y="699"/>
                  </a:lnTo>
                  <a:lnTo>
                    <a:pt x="80" y="669"/>
                  </a:lnTo>
                  <a:lnTo>
                    <a:pt x="54" y="542"/>
                  </a:lnTo>
                  <a:lnTo>
                    <a:pt x="48" y="422"/>
                  </a:lnTo>
                  <a:lnTo>
                    <a:pt x="44" y="378"/>
                  </a:lnTo>
                </a:path>
              </a:pathLst>
            </a:custGeom>
            <a:solidFill>
              <a:srgbClr val="CCFFCC"/>
            </a:solidFill>
            <a:ln w="9525">
              <a:noFill/>
            </a:ln>
          </p:spPr>
          <p:txBody>
            <a:bodyPr/>
            <a:lstStyle/>
            <a:p>
              <a:endParaRPr lang="zh-CN" altLang="en-US"/>
            </a:p>
          </p:txBody>
        </p:sp>
        <p:sp>
          <p:nvSpPr>
            <p:cNvPr id="64657" name="任意多边形 233617"/>
            <p:cNvSpPr/>
            <p:nvPr/>
          </p:nvSpPr>
          <p:spPr>
            <a:xfrm>
              <a:off x="4712" y="1231"/>
              <a:ext cx="222" cy="684"/>
            </a:xfrm>
            <a:custGeom>
              <a:avLst/>
              <a:gdLst/>
              <a:ahLst/>
              <a:cxnLst/>
              <a:rect l="0" t="0" r="0" b="0"/>
              <a:pathLst>
                <a:path w="222" h="684">
                  <a:moveTo>
                    <a:pt x="221" y="356"/>
                  </a:moveTo>
                  <a:lnTo>
                    <a:pt x="183" y="354"/>
                  </a:lnTo>
                  <a:lnTo>
                    <a:pt x="183" y="353"/>
                  </a:lnTo>
                  <a:lnTo>
                    <a:pt x="182" y="350"/>
                  </a:lnTo>
                  <a:lnTo>
                    <a:pt x="182" y="348"/>
                  </a:lnTo>
                  <a:lnTo>
                    <a:pt x="181" y="344"/>
                  </a:lnTo>
                  <a:lnTo>
                    <a:pt x="181" y="342"/>
                  </a:lnTo>
                  <a:lnTo>
                    <a:pt x="178" y="339"/>
                  </a:lnTo>
                  <a:lnTo>
                    <a:pt x="176" y="337"/>
                  </a:lnTo>
                  <a:lnTo>
                    <a:pt x="173" y="335"/>
                  </a:lnTo>
                  <a:lnTo>
                    <a:pt x="168" y="303"/>
                  </a:lnTo>
                  <a:lnTo>
                    <a:pt x="171" y="298"/>
                  </a:lnTo>
                  <a:lnTo>
                    <a:pt x="173" y="290"/>
                  </a:lnTo>
                  <a:lnTo>
                    <a:pt x="177" y="278"/>
                  </a:lnTo>
                  <a:lnTo>
                    <a:pt x="180" y="266"/>
                  </a:lnTo>
                  <a:lnTo>
                    <a:pt x="183" y="255"/>
                  </a:lnTo>
                  <a:lnTo>
                    <a:pt x="186" y="245"/>
                  </a:lnTo>
                  <a:lnTo>
                    <a:pt x="187" y="237"/>
                  </a:lnTo>
                  <a:lnTo>
                    <a:pt x="188" y="234"/>
                  </a:lnTo>
                  <a:lnTo>
                    <a:pt x="188" y="228"/>
                  </a:lnTo>
                  <a:lnTo>
                    <a:pt x="187" y="215"/>
                  </a:lnTo>
                  <a:lnTo>
                    <a:pt x="184" y="199"/>
                  </a:lnTo>
                  <a:lnTo>
                    <a:pt x="182" y="180"/>
                  </a:lnTo>
                  <a:lnTo>
                    <a:pt x="180" y="162"/>
                  </a:lnTo>
                  <a:lnTo>
                    <a:pt x="175" y="145"/>
                  </a:lnTo>
                  <a:lnTo>
                    <a:pt x="170" y="132"/>
                  </a:lnTo>
                  <a:lnTo>
                    <a:pt x="165" y="125"/>
                  </a:lnTo>
                  <a:lnTo>
                    <a:pt x="152" y="117"/>
                  </a:lnTo>
                  <a:lnTo>
                    <a:pt x="144" y="112"/>
                  </a:lnTo>
                  <a:lnTo>
                    <a:pt x="139" y="107"/>
                  </a:lnTo>
                  <a:lnTo>
                    <a:pt x="136" y="105"/>
                  </a:lnTo>
                  <a:lnTo>
                    <a:pt x="135" y="102"/>
                  </a:lnTo>
                  <a:lnTo>
                    <a:pt x="136" y="102"/>
                  </a:lnTo>
                  <a:lnTo>
                    <a:pt x="136" y="101"/>
                  </a:lnTo>
                  <a:lnTo>
                    <a:pt x="137" y="101"/>
                  </a:lnTo>
                  <a:lnTo>
                    <a:pt x="148" y="85"/>
                  </a:lnTo>
                  <a:lnTo>
                    <a:pt x="147" y="85"/>
                  </a:lnTo>
                  <a:lnTo>
                    <a:pt x="146" y="85"/>
                  </a:lnTo>
                  <a:lnTo>
                    <a:pt x="145" y="84"/>
                  </a:lnTo>
                  <a:lnTo>
                    <a:pt x="142" y="84"/>
                  </a:lnTo>
                  <a:lnTo>
                    <a:pt x="140" y="81"/>
                  </a:lnTo>
                  <a:lnTo>
                    <a:pt x="136" y="78"/>
                  </a:lnTo>
                  <a:lnTo>
                    <a:pt x="134" y="73"/>
                  </a:lnTo>
                  <a:lnTo>
                    <a:pt x="131" y="66"/>
                  </a:lnTo>
                  <a:lnTo>
                    <a:pt x="131" y="59"/>
                  </a:lnTo>
                  <a:lnTo>
                    <a:pt x="134" y="52"/>
                  </a:lnTo>
                  <a:lnTo>
                    <a:pt x="136" y="45"/>
                  </a:lnTo>
                  <a:lnTo>
                    <a:pt x="139" y="38"/>
                  </a:lnTo>
                  <a:lnTo>
                    <a:pt x="139" y="29"/>
                  </a:lnTo>
                  <a:lnTo>
                    <a:pt x="135" y="21"/>
                  </a:lnTo>
                  <a:lnTo>
                    <a:pt x="127" y="12"/>
                  </a:lnTo>
                  <a:lnTo>
                    <a:pt x="112" y="1"/>
                  </a:lnTo>
                  <a:lnTo>
                    <a:pt x="108" y="0"/>
                  </a:lnTo>
                  <a:lnTo>
                    <a:pt x="99" y="0"/>
                  </a:lnTo>
                  <a:lnTo>
                    <a:pt x="90" y="0"/>
                  </a:lnTo>
                  <a:lnTo>
                    <a:pt x="79" y="1"/>
                  </a:lnTo>
                  <a:lnTo>
                    <a:pt x="69" y="3"/>
                  </a:lnTo>
                  <a:lnTo>
                    <a:pt x="62" y="4"/>
                  </a:lnTo>
                  <a:lnTo>
                    <a:pt x="55" y="8"/>
                  </a:lnTo>
                  <a:lnTo>
                    <a:pt x="53" y="11"/>
                  </a:lnTo>
                  <a:lnTo>
                    <a:pt x="53" y="13"/>
                  </a:lnTo>
                  <a:lnTo>
                    <a:pt x="53" y="16"/>
                  </a:lnTo>
                  <a:lnTo>
                    <a:pt x="53" y="18"/>
                  </a:lnTo>
                  <a:lnTo>
                    <a:pt x="53" y="21"/>
                  </a:lnTo>
                  <a:lnTo>
                    <a:pt x="53" y="22"/>
                  </a:lnTo>
                  <a:lnTo>
                    <a:pt x="53" y="23"/>
                  </a:lnTo>
                  <a:lnTo>
                    <a:pt x="53" y="24"/>
                  </a:lnTo>
                  <a:lnTo>
                    <a:pt x="53" y="24"/>
                  </a:lnTo>
                  <a:lnTo>
                    <a:pt x="52" y="26"/>
                  </a:lnTo>
                  <a:lnTo>
                    <a:pt x="52" y="27"/>
                  </a:lnTo>
                  <a:lnTo>
                    <a:pt x="50" y="30"/>
                  </a:lnTo>
                  <a:lnTo>
                    <a:pt x="50" y="34"/>
                  </a:lnTo>
                  <a:lnTo>
                    <a:pt x="50" y="40"/>
                  </a:lnTo>
                  <a:lnTo>
                    <a:pt x="50" y="48"/>
                  </a:lnTo>
                  <a:lnTo>
                    <a:pt x="53" y="57"/>
                  </a:lnTo>
                  <a:lnTo>
                    <a:pt x="55" y="66"/>
                  </a:lnTo>
                  <a:lnTo>
                    <a:pt x="55" y="71"/>
                  </a:lnTo>
                  <a:lnTo>
                    <a:pt x="55" y="73"/>
                  </a:lnTo>
                  <a:lnTo>
                    <a:pt x="54" y="74"/>
                  </a:lnTo>
                  <a:lnTo>
                    <a:pt x="52" y="74"/>
                  </a:lnTo>
                  <a:lnTo>
                    <a:pt x="49" y="75"/>
                  </a:lnTo>
                  <a:lnTo>
                    <a:pt x="47" y="75"/>
                  </a:lnTo>
                  <a:lnTo>
                    <a:pt x="45" y="78"/>
                  </a:lnTo>
                  <a:lnTo>
                    <a:pt x="45" y="81"/>
                  </a:lnTo>
                  <a:lnTo>
                    <a:pt x="47" y="84"/>
                  </a:lnTo>
                  <a:lnTo>
                    <a:pt x="48" y="86"/>
                  </a:lnTo>
                  <a:lnTo>
                    <a:pt x="50" y="89"/>
                  </a:lnTo>
                  <a:lnTo>
                    <a:pt x="53" y="91"/>
                  </a:lnTo>
                  <a:lnTo>
                    <a:pt x="55" y="94"/>
                  </a:lnTo>
                  <a:lnTo>
                    <a:pt x="58" y="95"/>
                  </a:lnTo>
                  <a:lnTo>
                    <a:pt x="59" y="97"/>
                  </a:lnTo>
                  <a:lnTo>
                    <a:pt x="60" y="100"/>
                  </a:lnTo>
                  <a:lnTo>
                    <a:pt x="60" y="101"/>
                  </a:lnTo>
                  <a:lnTo>
                    <a:pt x="59" y="104"/>
                  </a:lnTo>
                  <a:lnTo>
                    <a:pt x="55" y="106"/>
                  </a:lnTo>
                  <a:lnTo>
                    <a:pt x="53" y="109"/>
                  </a:lnTo>
                  <a:lnTo>
                    <a:pt x="49" y="111"/>
                  </a:lnTo>
                  <a:lnTo>
                    <a:pt x="45" y="112"/>
                  </a:lnTo>
                  <a:lnTo>
                    <a:pt x="43" y="114"/>
                  </a:lnTo>
                  <a:lnTo>
                    <a:pt x="43" y="114"/>
                  </a:lnTo>
                  <a:lnTo>
                    <a:pt x="42" y="114"/>
                  </a:lnTo>
                  <a:lnTo>
                    <a:pt x="39" y="114"/>
                  </a:lnTo>
                  <a:lnTo>
                    <a:pt x="37" y="115"/>
                  </a:lnTo>
                  <a:lnTo>
                    <a:pt x="34" y="116"/>
                  </a:lnTo>
                  <a:lnTo>
                    <a:pt x="31" y="117"/>
                  </a:lnTo>
                  <a:lnTo>
                    <a:pt x="27" y="121"/>
                  </a:lnTo>
                  <a:lnTo>
                    <a:pt x="24" y="125"/>
                  </a:lnTo>
                  <a:lnTo>
                    <a:pt x="22" y="131"/>
                  </a:lnTo>
                  <a:lnTo>
                    <a:pt x="11" y="171"/>
                  </a:lnTo>
                  <a:lnTo>
                    <a:pt x="6" y="200"/>
                  </a:lnTo>
                  <a:lnTo>
                    <a:pt x="6" y="221"/>
                  </a:lnTo>
                  <a:lnTo>
                    <a:pt x="8" y="237"/>
                  </a:lnTo>
                  <a:lnTo>
                    <a:pt x="11" y="249"/>
                  </a:lnTo>
                  <a:lnTo>
                    <a:pt x="13" y="259"/>
                  </a:lnTo>
                  <a:lnTo>
                    <a:pt x="12" y="268"/>
                  </a:lnTo>
                  <a:lnTo>
                    <a:pt x="7" y="281"/>
                  </a:lnTo>
                  <a:lnTo>
                    <a:pt x="3" y="290"/>
                  </a:lnTo>
                  <a:lnTo>
                    <a:pt x="1" y="296"/>
                  </a:lnTo>
                  <a:lnTo>
                    <a:pt x="0" y="302"/>
                  </a:lnTo>
                  <a:lnTo>
                    <a:pt x="1" y="308"/>
                  </a:lnTo>
                  <a:lnTo>
                    <a:pt x="1" y="313"/>
                  </a:lnTo>
                  <a:lnTo>
                    <a:pt x="3" y="318"/>
                  </a:lnTo>
                  <a:lnTo>
                    <a:pt x="4" y="322"/>
                  </a:lnTo>
                  <a:lnTo>
                    <a:pt x="7" y="326"/>
                  </a:lnTo>
                  <a:lnTo>
                    <a:pt x="8" y="333"/>
                  </a:lnTo>
                  <a:lnTo>
                    <a:pt x="9" y="347"/>
                  </a:lnTo>
                  <a:lnTo>
                    <a:pt x="9" y="364"/>
                  </a:lnTo>
                  <a:lnTo>
                    <a:pt x="9" y="384"/>
                  </a:lnTo>
                  <a:lnTo>
                    <a:pt x="8" y="404"/>
                  </a:lnTo>
                  <a:lnTo>
                    <a:pt x="8" y="420"/>
                  </a:lnTo>
                  <a:lnTo>
                    <a:pt x="7" y="432"/>
                  </a:lnTo>
                  <a:lnTo>
                    <a:pt x="7" y="436"/>
                  </a:lnTo>
                  <a:lnTo>
                    <a:pt x="8" y="447"/>
                  </a:lnTo>
                  <a:lnTo>
                    <a:pt x="9" y="456"/>
                  </a:lnTo>
                  <a:lnTo>
                    <a:pt x="12" y="462"/>
                  </a:lnTo>
                  <a:lnTo>
                    <a:pt x="14" y="466"/>
                  </a:lnTo>
                  <a:lnTo>
                    <a:pt x="16" y="468"/>
                  </a:lnTo>
                  <a:lnTo>
                    <a:pt x="18" y="469"/>
                  </a:lnTo>
                  <a:lnTo>
                    <a:pt x="19" y="471"/>
                  </a:lnTo>
                  <a:lnTo>
                    <a:pt x="19" y="471"/>
                  </a:lnTo>
                  <a:lnTo>
                    <a:pt x="21" y="475"/>
                  </a:lnTo>
                  <a:lnTo>
                    <a:pt x="22" y="488"/>
                  </a:lnTo>
                  <a:lnTo>
                    <a:pt x="23" y="505"/>
                  </a:lnTo>
                  <a:lnTo>
                    <a:pt x="26" y="526"/>
                  </a:lnTo>
                  <a:lnTo>
                    <a:pt x="27" y="547"/>
                  </a:lnTo>
                  <a:lnTo>
                    <a:pt x="29" y="568"/>
                  </a:lnTo>
                  <a:lnTo>
                    <a:pt x="31" y="587"/>
                  </a:lnTo>
                  <a:lnTo>
                    <a:pt x="31" y="599"/>
                  </a:lnTo>
                  <a:lnTo>
                    <a:pt x="29" y="611"/>
                  </a:lnTo>
                  <a:lnTo>
                    <a:pt x="28" y="622"/>
                  </a:lnTo>
                  <a:lnTo>
                    <a:pt x="24" y="633"/>
                  </a:lnTo>
                  <a:lnTo>
                    <a:pt x="22" y="643"/>
                  </a:lnTo>
                  <a:lnTo>
                    <a:pt x="18" y="653"/>
                  </a:lnTo>
                  <a:lnTo>
                    <a:pt x="14" y="660"/>
                  </a:lnTo>
                  <a:lnTo>
                    <a:pt x="13" y="665"/>
                  </a:lnTo>
                  <a:lnTo>
                    <a:pt x="12" y="666"/>
                  </a:lnTo>
                  <a:lnTo>
                    <a:pt x="9" y="680"/>
                  </a:lnTo>
                  <a:lnTo>
                    <a:pt x="11" y="680"/>
                  </a:lnTo>
                  <a:lnTo>
                    <a:pt x="13" y="681"/>
                  </a:lnTo>
                  <a:lnTo>
                    <a:pt x="17" y="681"/>
                  </a:lnTo>
                  <a:lnTo>
                    <a:pt x="21" y="683"/>
                  </a:lnTo>
                  <a:lnTo>
                    <a:pt x="26" y="683"/>
                  </a:lnTo>
                  <a:lnTo>
                    <a:pt x="32" y="683"/>
                  </a:lnTo>
                  <a:lnTo>
                    <a:pt x="37" y="681"/>
                  </a:lnTo>
                  <a:lnTo>
                    <a:pt x="43" y="680"/>
                  </a:lnTo>
                  <a:lnTo>
                    <a:pt x="48" y="675"/>
                  </a:lnTo>
                  <a:lnTo>
                    <a:pt x="50" y="665"/>
                  </a:lnTo>
                  <a:lnTo>
                    <a:pt x="53" y="654"/>
                  </a:lnTo>
                  <a:lnTo>
                    <a:pt x="53" y="642"/>
                  </a:lnTo>
                  <a:lnTo>
                    <a:pt x="53" y="629"/>
                  </a:lnTo>
                  <a:lnTo>
                    <a:pt x="53" y="619"/>
                  </a:lnTo>
                  <a:lnTo>
                    <a:pt x="53" y="612"/>
                  </a:lnTo>
                  <a:lnTo>
                    <a:pt x="53" y="609"/>
                  </a:lnTo>
                  <a:lnTo>
                    <a:pt x="53" y="607"/>
                  </a:lnTo>
                  <a:lnTo>
                    <a:pt x="54" y="602"/>
                  </a:lnTo>
                  <a:lnTo>
                    <a:pt x="57" y="594"/>
                  </a:lnTo>
                  <a:lnTo>
                    <a:pt x="58" y="585"/>
                  </a:lnTo>
                  <a:lnTo>
                    <a:pt x="60" y="573"/>
                  </a:lnTo>
                  <a:lnTo>
                    <a:pt x="63" y="562"/>
                  </a:lnTo>
                  <a:lnTo>
                    <a:pt x="65" y="551"/>
                  </a:lnTo>
                  <a:lnTo>
                    <a:pt x="68" y="540"/>
                  </a:lnTo>
                  <a:lnTo>
                    <a:pt x="69" y="531"/>
                  </a:lnTo>
                  <a:lnTo>
                    <a:pt x="69" y="523"/>
                  </a:lnTo>
                  <a:lnTo>
                    <a:pt x="70" y="514"/>
                  </a:lnTo>
                  <a:lnTo>
                    <a:pt x="70" y="508"/>
                  </a:lnTo>
                  <a:lnTo>
                    <a:pt x="70" y="502"/>
                  </a:lnTo>
                  <a:lnTo>
                    <a:pt x="70" y="497"/>
                  </a:lnTo>
                  <a:lnTo>
                    <a:pt x="70" y="494"/>
                  </a:lnTo>
                  <a:lnTo>
                    <a:pt x="70" y="493"/>
                  </a:lnTo>
                  <a:lnTo>
                    <a:pt x="85" y="493"/>
                  </a:lnTo>
                  <a:lnTo>
                    <a:pt x="86" y="510"/>
                  </a:lnTo>
                  <a:lnTo>
                    <a:pt x="93" y="510"/>
                  </a:lnTo>
                  <a:lnTo>
                    <a:pt x="93" y="511"/>
                  </a:lnTo>
                  <a:lnTo>
                    <a:pt x="108" y="606"/>
                  </a:lnTo>
                  <a:lnTo>
                    <a:pt x="98" y="653"/>
                  </a:lnTo>
                  <a:lnTo>
                    <a:pt x="98" y="654"/>
                  </a:lnTo>
                  <a:lnTo>
                    <a:pt x="99" y="656"/>
                  </a:lnTo>
                  <a:lnTo>
                    <a:pt x="99" y="659"/>
                  </a:lnTo>
                  <a:lnTo>
                    <a:pt x="100" y="664"/>
                  </a:lnTo>
                  <a:lnTo>
                    <a:pt x="101" y="668"/>
                  </a:lnTo>
                  <a:lnTo>
                    <a:pt x="104" y="673"/>
                  </a:lnTo>
                  <a:lnTo>
                    <a:pt x="106" y="676"/>
                  </a:lnTo>
                  <a:lnTo>
                    <a:pt x="109" y="680"/>
                  </a:lnTo>
                  <a:lnTo>
                    <a:pt x="112" y="681"/>
                  </a:lnTo>
                  <a:lnTo>
                    <a:pt x="116" y="681"/>
                  </a:lnTo>
                  <a:lnTo>
                    <a:pt x="121" y="680"/>
                  </a:lnTo>
                  <a:lnTo>
                    <a:pt x="125" y="679"/>
                  </a:lnTo>
                  <a:lnTo>
                    <a:pt x="127" y="676"/>
                  </a:lnTo>
                  <a:lnTo>
                    <a:pt x="130" y="674"/>
                  </a:lnTo>
                  <a:lnTo>
                    <a:pt x="132" y="671"/>
                  </a:lnTo>
                  <a:lnTo>
                    <a:pt x="132" y="671"/>
                  </a:lnTo>
                  <a:lnTo>
                    <a:pt x="136" y="634"/>
                  </a:lnTo>
                  <a:lnTo>
                    <a:pt x="126" y="611"/>
                  </a:lnTo>
                  <a:lnTo>
                    <a:pt x="126" y="608"/>
                  </a:lnTo>
                  <a:lnTo>
                    <a:pt x="129" y="602"/>
                  </a:lnTo>
                  <a:lnTo>
                    <a:pt x="131" y="593"/>
                  </a:lnTo>
                  <a:lnTo>
                    <a:pt x="134" y="582"/>
                  </a:lnTo>
                  <a:lnTo>
                    <a:pt x="136" y="570"/>
                  </a:lnTo>
                  <a:lnTo>
                    <a:pt x="139" y="559"/>
                  </a:lnTo>
                  <a:lnTo>
                    <a:pt x="140" y="549"/>
                  </a:lnTo>
                  <a:lnTo>
                    <a:pt x="140" y="540"/>
                  </a:lnTo>
                  <a:lnTo>
                    <a:pt x="140" y="536"/>
                  </a:lnTo>
                  <a:lnTo>
                    <a:pt x="140" y="533"/>
                  </a:lnTo>
                  <a:lnTo>
                    <a:pt x="139" y="529"/>
                  </a:lnTo>
                  <a:lnTo>
                    <a:pt x="139" y="525"/>
                  </a:lnTo>
                  <a:lnTo>
                    <a:pt x="139" y="521"/>
                  </a:lnTo>
                  <a:lnTo>
                    <a:pt x="137" y="518"/>
                  </a:lnTo>
                  <a:lnTo>
                    <a:pt x="137" y="514"/>
                  </a:lnTo>
                  <a:lnTo>
                    <a:pt x="137" y="510"/>
                  </a:lnTo>
                  <a:lnTo>
                    <a:pt x="221" y="509"/>
                  </a:lnTo>
                  <a:lnTo>
                    <a:pt x="221" y="356"/>
                  </a:lnTo>
                </a:path>
              </a:pathLst>
            </a:custGeom>
            <a:solidFill>
              <a:srgbClr val="00CC00"/>
            </a:solidFill>
            <a:ln w="9525">
              <a:noFill/>
            </a:ln>
          </p:spPr>
          <p:txBody>
            <a:bodyPr/>
            <a:lstStyle/>
            <a:p>
              <a:endParaRPr lang="zh-CN" altLang="en-US"/>
            </a:p>
          </p:txBody>
        </p:sp>
        <p:sp>
          <p:nvSpPr>
            <p:cNvPr id="64658" name="任意多边形 233618"/>
            <p:cNvSpPr/>
            <p:nvPr/>
          </p:nvSpPr>
          <p:spPr>
            <a:xfrm>
              <a:off x="4430" y="1334"/>
              <a:ext cx="233" cy="687"/>
            </a:xfrm>
            <a:custGeom>
              <a:avLst/>
              <a:gdLst/>
              <a:ahLst/>
              <a:cxnLst/>
              <a:rect l="0" t="0" r="0" b="0"/>
              <a:pathLst>
                <a:path w="233" h="687">
                  <a:moveTo>
                    <a:pt x="230" y="656"/>
                  </a:moveTo>
                  <a:lnTo>
                    <a:pt x="228" y="655"/>
                  </a:lnTo>
                  <a:lnTo>
                    <a:pt x="223" y="652"/>
                  </a:lnTo>
                  <a:lnTo>
                    <a:pt x="214" y="646"/>
                  </a:lnTo>
                  <a:lnTo>
                    <a:pt x="205" y="640"/>
                  </a:lnTo>
                  <a:lnTo>
                    <a:pt x="197" y="631"/>
                  </a:lnTo>
                  <a:lnTo>
                    <a:pt x="188" y="622"/>
                  </a:lnTo>
                  <a:lnTo>
                    <a:pt x="183" y="612"/>
                  </a:lnTo>
                  <a:lnTo>
                    <a:pt x="181" y="604"/>
                  </a:lnTo>
                  <a:lnTo>
                    <a:pt x="182" y="590"/>
                  </a:lnTo>
                  <a:lnTo>
                    <a:pt x="183" y="573"/>
                  </a:lnTo>
                  <a:lnTo>
                    <a:pt x="184" y="552"/>
                  </a:lnTo>
                  <a:lnTo>
                    <a:pt x="187" y="529"/>
                  </a:lnTo>
                  <a:lnTo>
                    <a:pt x="188" y="508"/>
                  </a:lnTo>
                  <a:lnTo>
                    <a:pt x="191" y="491"/>
                  </a:lnTo>
                  <a:lnTo>
                    <a:pt x="192" y="479"/>
                  </a:lnTo>
                  <a:lnTo>
                    <a:pt x="192" y="475"/>
                  </a:lnTo>
                  <a:lnTo>
                    <a:pt x="192" y="474"/>
                  </a:lnTo>
                  <a:lnTo>
                    <a:pt x="193" y="474"/>
                  </a:lnTo>
                  <a:lnTo>
                    <a:pt x="196" y="473"/>
                  </a:lnTo>
                  <a:lnTo>
                    <a:pt x="198" y="469"/>
                  </a:lnTo>
                  <a:lnTo>
                    <a:pt x="199" y="465"/>
                  </a:lnTo>
                  <a:lnTo>
                    <a:pt x="202" y="459"/>
                  </a:lnTo>
                  <a:lnTo>
                    <a:pt x="203" y="450"/>
                  </a:lnTo>
                  <a:lnTo>
                    <a:pt x="204" y="440"/>
                  </a:lnTo>
                  <a:lnTo>
                    <a:pt x="191" y="307"/>
                  </a:lnTo>
                  <a:lnTo>
                    <a:pt x="191" y="305"/>
                  </a:lnTo>
                  <a:lnTo>
                    <a:pt x="191" y="307"/>
                  </a:lnTo>
                  <a:lnTo>
                    <a:pt x="192" y="310"/>
                  </a:lnTo>
                  <a:lnTo>
                    <a:pt x="193" y="315"/>
                  </a:lnTo>
                  <a:lnTo>
                    <a:pt x="196" y="320"/>
                  </a:lnTo>
                  <a:lnTo>
                    <a:pt x="198" y="325"/>
                  </a:lnTo>
                  <a:lnTo>
                    <a:pt x="200" y="329"/>
                  </a:lnTo>
                  <a:lnTo>
                    <a:pt x="202" y="330"/>
                  </a:lnTo>
                  <a:lnTo>
                    <a:pt x="204" y="329"/>
                  </a:lnTo>
                  <a:lnTo>
                    <a:pt x="207" y="325"/>
                  </a:lnTo>
                  <a:lnTo>
                    <a:pt x="209" y="321"/>
                  </a:lnTo>
                  <a:lnTo>
                    <a:pt x="210" y="316"/>
                  </a:lnTo>
                  <a:lnTo>
                    <a:pt x="212" y="312"/>
                  </a:lnTo>
                  <a:lnTo>
                    <a:pt x="212" y="307"/>
                  </a:lnTo>
                  <a:lnTo>
                    <a:pt x="210" y="300"/>
                  </a:lnTo>
                  <a:lnTo>
                    <a:pt x="208" y="293"/>
                  </a:lnTo>
                  <a:lnTo>
                    <a:pt x="204" y="286"/>
                  </a:lnTo>
                  <a:lnTo>
                    <a:pt x="199" y="273"/>
                  </a:lnTo>
                  <a:lnTo>
                    <a:pt x="198" y="263"/>
                  </a:lnTo>
                  <a:lnTo>
                    <a:pt x="200" y="253"/>
                  </a:lnTo>
                  <a:lnTo>
                    <a:pt x="203" y="241"/>
                  </a:lnTo>
                  <a:lnTo>
                    <a:pt x="205" y="226"/>
                  </a:lnTo>
                  <a:lnTo>
                    <a:pt x="205" y="204"/>
                  </a:lnTo>
                  <a:lnTo>
                    <a:pt x="200" y="174"/>
                  </a:lnTo>
                  <a:lnTo>
                    <a:pt x="191" y="134"/>
                  </a:lnTo>
                  <a:lnTo>
                    <a:pt x="187" y="128"/>
                  </a:lnTo>
                  <a:lnTo>
                    <a:pt x="182" y="122"/>
                  </a:lnTo>
                  <a:lnTo>
                    <a:pt x="177" y="116"/>
                  </a:lnTo>
                  <a:lnTo>
                    <a:pt x="171" y="111"/>
                  </a:lnTo>
                  <a:lnTo>
                    <a:pt x="165" y="107"/>
                  </a:lnTo>
                  <a:lnTo>
                    <a:pt x="160" y="105"/>
                  </a:lnTo>
                  <a:lnTo>
                    <a:pt x="157" y="102"/>
                  </a:lnTo>
                  <a:lnTo>
                    <a:pt x="156" y="102"/>
                  </a:lnTo>
                  <a:lnTo>
                    <a:pt x="156" y="102"/>
                  </a:lnTo>
                  <a:lnTo>
                    <a:pt x="157" y="101"/>
                  </a:lnTo>
                  <a:lnTo>
                    <a:pt x="160" y="101"/>
                  </a:lnTo>
                  <a:lnTo>
                    <a:pt x="162" y="100"/>
                  </a:lnTo>
                  <a:lnTo>
                    <a:pt x="165" y="99"/>
                  </a:lnTo>
                  <a:lnTo>
                    <a:pt x="167" y="96"/>
                  </a:lnTo>
                  <a:lnTo>
                    <a:pt x="168" y="94"/>
                  </a:lnTo>
                  <a:lnTo>
                    <a:pt x="169" y="89"/>
                  </a:lnTo>
                  <a:lnTo>
                    <a:pt x="171" y="85"/>
                  </a:lnTo>
                  <a:lnTo>
                    <a:pt x="169" y="80"/>
                  </a:lnTo>
                  <a:lnTo>
                    <a:pt x="168" y="76"/>
                  </a:lnTo>
                  <a:lnTo>
                    <a:pt x="167" y="71"/>
                  </a:lnTo>
                  <a:lnTo>
                    <a:pt x="165" y="68"/>
                  </a:lnTo>
                  <a:lnTo>
                    <a:pt x="162" y="64"/>
                  </a:lnTo>
                  <a:lnTo>
                    <a:pt x="160" y="59"/>
                  </a:lnTo>
                  <a:lnTo>
                    <a:pt x="157" y="54"/>
                  </a:lnTo>
                  <a:lnTo>
                    <a:pt x="155" y="49"/>
                  </a:lnTo>
                  <a:lnTo>
                    <a:pt x="153" y="44"/>
                  </a:lnTo>
                  <a:lnTo>
                    <a:pt x="152" y="39"/>
                  </a:lnTo>
                  <a:lnTo>
                    <a:pt x="151" y="35"/>
                  </a:lnTo>
                  <a:lnTo>
                    <a:pt x="151" y="32"/>
                  </a:lnTo>
                  <a:lnTo>
                    <a:pt x="150" y="28"/>
                  </a:lnTo>
                  <a:lnTo>
                    <a:pt x="150" y="26"/>
                  </a:lnTo>
                  <a:lnTo>
                    <a:pt x="150" y="26"/>
                  </a:lnTo>
                  <a:lnTo>
                    <a:pt x="150" y="24"/>
                  </a:lnTo>
                  <a:lnTo>
                    <a:pt x="150" y="23"/>
                  </a:lnTo>
                  <a:lnTo>
                    <a:pt x="148" y="21"/>
                  </a:lnTo>
                  <a:lnTo>
                    <a:pt x="148" y="17"/>
                  </a:lnTo>
                  <a:lnTo>
                    <a:pt x="147" y="13"/>
                  </a:lnTo>
                  <a:lnTo>
                    <a:pt x="147" y="9"/>
                  </a:lnTo>
                  <a:lnTo>
                    <a:pt x="146" y="7"/>
                  </a:lnTo>
                  <a:lnTo>
                    <a:pt x="146" y="3"/>
                  </a:lnTo>
                  <a:lnTo>
                    <a:pt x="145" y="2"/>
                  </a:lnTo>
                  <a:lnTo>
                    <a:pt x="141" y="1"/>
                  </a:lnTo>
                  <a:lnTo>
                    <a:pt x="135" y="0"/>
                  </a:lnTo>
                  <a:lnTo>
                    <a:pt x="127" y="1"/>
                  </a:lnTo>
                  <a:lnTo>
                    <a:pt x="119" y="1"/>
                  </a:lnTo>
                  <a:lnTo>
                    <a:pt x="111" y="2"/>
                  </a:lnTo>
                  <a:lnTo>
                    <a:pt x="104" y="4"/>
                  </a:lnTo>
                  <a:lnTo>
                    <a:pt x="99" y="6"/>
                  </a:lnTo>
                  <a:lnTo>
                    <a:pt x="95" y="8"/>
                  </a:lnTo>
                  <a:lnTo>
                    <a:pt x="90" y="13"/>
                  </a:lnTo>
                  <a:lnTo>
                    <a:pt x="86" y="19"/>
                  </a:lnTo>
                  <a:lnTo>
                    <a:pt x="83" y="27"/>
                  </a:lnTo>
                  <a:lnTo>
                    <a:pt x="79" y="35"/>
                  </a:lnTo>
                  <a:lnTo>
                    <a:pt x="75" y="44"/>
                  </a:lnTo>
                  <a:lnTo>
                    <a:pt x="73" y="52"/>
                  </a:lnTo>
                  <a:lnTo>
                    <a:pt x="70" y="60"/>
                  </a:lnTo>
                  <a:lnTo>
                    <a:pt x="68" y="68"/>
                  </a:lnTo>
                  <a:lnTo>
                    <a:pt x="64" y="73"/>
                  </a:lnTo>
                  <a:lnTo>
                    <a:pt x="62" y="79"/>
                  </a:lnTo>
                  <a:lnTo>
                    <a:pt x="59" y="82"/>
                  </a:lnTo>
                  <a:lnTo>
                    <a:pt x="55" y="86"/>
                  </a:lnTo>
                  <a:lnTo>
                    <a:pt x="54" y="89"/>
                  </a:lnTo>
                  <a:lnTo>
                    <a:pt x="52" y="90"/>
                  </a:lnTo>
                  <a:lnTo>
                    <a:pt x="52" y="91"/>
                  </a:lnTo>
                  <a:lnTo>
                    <a:pt x="59" y="99"/>
                  </a:lnTo>
                  <a:lnTo>
                    <a:pt x="59" y="99"/>
                  </a:lnTo>
                  <a:lnTo>
                    <a:pt x="62" y="100"/>
                  </a:lnTo>
                  <a:lnTo>
                    <a:pt x="63" y="101"/>
                  </a:lnTo>
                  <a:lnTo>
                    <a:pt x="65" y="104"/>
                  </a:lnTo>
                  <a:lnTo>
                    <a:pt x="66" y="106"/>
                  </a:lnTo>
                  <a:lnTo>
                    <a:pt x="65" y="110"/>
                  </a:lnTo>
                  <a:lnTo>
                    <a:pt x="64" y="113"/>
                  </a:lnTo>
                  <a:lnTo>
                    <a:pt x="59" y="116"/>
                  </a:lnTo>
                  <a:lnTo>
                    <a:pt x="52" y="125"/>
                  </a:lnTo>
                  <a:lnTo>
                    <a:pt x="44" y="138"/>
                  </a:lnTo>
                  <a:lnTo>
                    <a:pt x="37" y="158"/>
                  </a:lnTo>
                  <a:lnTo>
                    <a:pt x="29" y="179"/>
                  </a:lnTo>
                  <a:lnTo>
                    <a:pt x="22" y="200"/>
                  </a:lnTo>
                  <a:lnTo>
                    <a:pt x="17" y="219"/>
                  </a:lnTo>
                  <a:lnTo>
                    <a:pt x="13" y="232"/>
                  </a:lnTo>
                  <a:lnTo>
                    <a:pt x="12" y="240"/>
                  </a:lnTo>
                  <a:lnTo>
                    <a:pt x="12" y="242"/>
                  </a:lnTo>
                  <a:lnTo>
                    <a:pt x="12" y="245"/>
                  </a:lnTo>
                  <a:lnTo>
                    <a:pt x="13" y="247"/>
                  </a:lnTo>
                  <a:lnTo>
                    <a:pt x="16" y="250"/>
                  </a:lnTo>
                  <a:lnTo>
                    <a:pt x="17" y="253"/>
                  </a:lnTo>
                  <a:lnTo>
                    <a:pt x="18" y="257"/>
                  </a:lnTo>
                  <a:lnTo>
                    <a:pt x="21" y="261"/>
                  </a:lnTo>
                  <a:lnTo>
                    <a:pt x="23" y="264"/>
                  </a:lnTo>
                  <a:lnTo>
                    <a:pt x="13" y="300"/>
                  </a:lnTo>
                  <a:lnTo>
                    <a:pt x="9" y="305"/>
                  </a:lnTo>
                  <a:lnTo>
                    <a:pt x="7" y="316"/>
                  </a:lnTo>
                  <a:lnTo>
                    <a:pt x="4" y="331"/>
                  </a:lnTo>
                  <a:lnTo>
                    <a:pt x="2" y="347"/>
                  </a:lnTo>
                  <a:lnTo>
                    <a:pt x="1" y="364"/>
                  </a:lnTo>
                  <a:lnTo>
                    <a:pt x="0" y="378"/>
                  </a:lnTo>
                  <a:lnTo>
                    <a:pt x="1" y="391"/>
                  </a:lnTo>
                  <a:lnTo>
                    <a:pt x="2" y="396"/>
                  </a:lnTo>
                  <a:lnTo>
                    <a:pt x="4" y="397"/>
                  </a:lnTo>
                  <a:lnTo>
                    <a:pt x="7" y="398"/>
                  </a:lnTo>
                  <a:lnTo>
                    <a:pt x="12" y="399"/>
                  </a:lnTo>
                  <a:lnTo>
                    <a:pt x="17" y="401"/>
                  </a:lnTo>
                  <a:lnTo>
                    <a:pt x="22" y="402"/>
                  </a:lnTo>
                  <a:lnTo>
                    <a:pt x="29" y="403"/>
                  </a:lnTo>
                  <a:lnTo>
                    <a:pt x="35" y="404"/>
                  </a:lnTo>
                  <a:lnTo>
                    <a:pt x="43" y="404"/>
                  </a:lnTo>
                  <a:lnTo>
                    <a:pt x="42" y="417"/>
                  </a:lnTo>
                  <a:lnTo>
                    <a:pt x="40" y="428"/>
                  </a:lnTo>
                  <a:lnTo>
                    <a:pt x="38" y="438"/>
                  </a:lnTo>
                  <a:lnTo>
                    <a:pt x="38" y="447"/>
                  </a:lnTo>
                  <a:lnTo>
                    <a:pt x="37" y="453"/>
                  </a:lnTo>
                  <a:lnTo>
                    <a:pt x="35" y="459"/>
                  </a:lnTo>
                  <a:lnTo>
                    <a:pt x="35" y="463"/>
                  </a:lnTo>
                  <a:lnTo>
                    <a:pt x="35" y="464"/>
                  </a:lnTo>
                  <a:lnTo>
                    <a:pt x="37" y="464"/>
                  </a:lnTo>
                  <a:lnTo>
                    <a:pt x="39" y="466"/>
                  </a:lnTo>
                  <a:lnTo>
                    <a:pt x="44" y="470"/>
                  </a:lnTo>
                  <a:lnTo>
                    <a:pt x="50" y="474"/>
                  </a:lnTo>
                  <a:lnTo>
                    <a:pt x="55" y="476"/>
                  </a:lnTo>
                  <a:lnTo>
                    <a:pt x="60" y="477"/>
                  </a:lnTo>
                  <a:lnTo>
                    <a:pt x="63" y="477"/>
                  </a:lnTo>
                  <a:lnTo>
                    <a:pt x="64" y="475"/>
                  </a:lnTo>
                  <a:lnTo>
                    <a:pt x="65" y="477"/>
                  </a:lnTo>
                  <a:lnTo>
                    <a:pt x="66" y="482"/>
                  </a:lnTo>
                  <a:lnTo>
                    <a:pt x="69" y="490"/>
                  </a:lnTo>
                  <a:lnTo>
                    <a:pt x="70" y="497"/>
                  </a:lnTo>
                  <a:lnTo>
                    <a:pt x="73" y="503"/>
                  </a:lnTo>
                  <a:lnTo>
                    <a:pt x="75" y="510"/>
                  </a:lnTo>
                  <a:lnTo>
                    <a:pt x="76" y="515"/>
                  </a:lnTo>
                  <a:lnTo>
                    <a:pt x="78" y="516"/>
                  </a:lnTo>
                  <a:lnTo>
                    <a:pt x="76" y="517"/>
                  </a:lnTo>
                  <a:lnTo>
                    <a:pt x="76" y="518"/>
                  </a:lnTo>
                  <a:lnTo>
                    <a:pt x="76" y="520"/>
                  </a:lnTo>
                  <a:lnTo>
                    <a:pt x="75" y="523"/>
                  </a:lnTo>
                  <a:lnTo>
                    <a:pt x="74" y="527"/>
                  </a:lnTo>
                  <a:lnTo>
                    <a:pt x="73" y="532"/>
                  </a:lnTo>
                  <a:lnTo>
                    <a:pt x="73" y="537"/>
                  </a:lnTo>
                  <a:lnTo>
                    <a:pt x="71" y="543"/>
                  </a:lnTo>
                  <a:lnTo>
                    <a:pt x="71" y="552"/>
                  </a:lnTo>
                  <a:lnTo>
                    <a:pt x="73" y="562"/>
                  </a:lnTo>
                  <a:lnTo>
                    <a:pt x="75" y="574"/>
                  </a:lnTo>
                  <a:lnTo>
                    <a:pt x="78" y="585"/>
                  </a:lnTo>
                  <a:lnTo>
                    <a:pt x="81" y="596"/>
                  </a:lnTo>
                  <a:lnTo>
                    <a:pt x="84" y="606"/>
                  </a:lnTo>
                  <a:lnTo>
                    <a:pt x="85" y="612"/>
                  </a:lnTo>
                  <a:lnTo>
                    <a:pt x="86" y="615"/>
                  </a:lnTo>
                  <a:lnTo>
                    <a:pt x="75" y="638"/>
                  </a:lnTo>
                  <a:lnTo>
                    <a:pt x="79" y="674"/>
                  </a:lnTo>
                  <a:lnTo>
                    <a:pt x="80" y="676"/>
                  </a:lnTo>
                  <a:lnTo>
                    <a:pt x="81" y="677"/>
                  </a:lnTo>
                  <a:lnTo>
                    <a:pt x="84" y="679"/>
                  </a:lnTo>
                  <a:lnTo>
                    <a:pt x="88" y="682"/>
                  </a:lnTo>
                  <a:lnTo>
                    <a:pt x="91" y="684"/>
                  </a:lnTo>
                  <a:lnTo>
                    <a:pt x="95" y="686"/>
                  </a:lnTo>
                  <a:lnTo>
                    <a:pt x="99" y="686"/>
                  </a:lnTo>
                  <a:lnTo>
                    <a:pt x="102" y="683"/>
                  </a:lnTo>
                  <a:lnTo>
                    <a:pt x="106" y="681"/>
                  </a:lnTo>
                  <a:lnTo>
                    <a:pt x="109" y="677"/>
                  </a:lnTo>
                  <a:lnTo>
                    <a:pt x="110" y="672"/>
                  </a:lnTo>
                  <a:lnTo>
                    <a:pt x="111" y="667"/>
                  </a:lnTo>
                  <a:lnTo>
                    <a:pt x="112" y="663"/>
                  </a:lnTo>
                  <a:lnTo>
                    <a:pt x="114" y="659"/>
                  </a:lnTo>
                  <a:lnTo>
                    <a:pt x="114" y="657"/>
                  </a:lnTo>
                  <a:lnTo>
                    <a:pt x="114" y="656"/>
                  </a:lnTo>
                  <a:lnTo>
                    <a:pt x="105" y="609"/>
                  </a:lnTo>
                  <a:lnTo>
                    <a:pt x="120" y="515"/>
                  </a:lnTo>
                  <a:lnTo>
                    <a:pt x="122" y="496"/>
                  </a:lnTo>
                  <a:lnTo>
                    <a:pt x="141" y="496"/>
                  </a:lnTo>
                  <a:lnTo>
                    <a:pt x="141" y="497"/>
                  </a:lnTo>
                  <a:lnTo>
                    <a:pt x="141" y="500"/>
                  </a:lnTo>
                  <a:lnTo>
                    <a:pt x="141" y="505"/>
                  </a:lnTo>
                  <a:lnTo>
                    <a:pt x="141" y="511"/>
                  </a:lnTo>
                  <a:lnTo>
                    <a:pt x="142" y="518"/>
                  </a:lnTo>
                  <a:lnTo>
                    <a:pt x="142" y="526"/>
                  </a:lnTo>
                  <a:lnTo>
                    <a:pt x="143" y="534"/>
                  </a:lnTo>
                  <a:lnTo>
                    <a:pt x="145" y="543"/>
                  </a:lnTo>
                  <a:lnTo>
                    <a:pt x="146" y="554"/>
                  </a:lnTo>
                  <a:lnTo>
                    <a:pt x="148" y="567"/>
                  </a:lnTo>
                  <a:lnTo>
                    <a:pt x="151" y="578"/>
                  </a:lnTo>
                  <a:lnTo>
                    <a:pt x="153" y="589"/>
                  </a:lnTo>
                  <a:lnTo>
                    <a:pt x="156" y="598"/>
                  </a:lnTo>
                  <a:lnTo>
                    <a:pt x="157" y="606"/>
                  </a:lnTo>
                  <a:lnTo>
                    <a:pt x="158" y="611"/>
                  </a:lnTo>
                  <a:lnTo>
                    <a:pt x="160" y="612"/>
                  </a:lnTo>
                  <a:lnTo>
                    <a:pt x="156" y="655"/>
                  </a:lnTo>
                  <a:lnTo>
                    <a:pt x="168" y="658"/>
                  </a:lnTo>
                  <a:lnTo>
                    <a:pt x="168" y="652"/>
                  </a:lnTo>
                  <a:lnTo>
                    <a:pt x="168" y="653"/>
                  </a:lnTo>
                  <a:lnTo>
                    <a:pt x="171" y="655"/>
                  </a:lnTo>
                  <a:lnTo>
                    <a:pt x="174" y="656"/>
                  </a:lnTo>
                  <a:lnTo>
                    <a:pt x="178" y="658"/>
                  </a:lnTo>
                  <a:lnTo>
                    <a:pt x="183" y="661"/>
                  </a:lnTo>
                  <a:lnTo>
                    <a:pt x="188" y="663"/>
                  </a:lnTo>
                  <a:lnTo>
                    <a:pt x="193" y="666"/>
                  </a:lnTo>
                  <a:lnTo>
                    <a:pt x="199" y="669"/>
                  </a:lnTo>
                  <a:lnTo>
                    <a:pt x="204" y="671"/>
                  </a:lnTo>
                  <a:lnTo>
                    <a:pt x="210" y="672"/>
                  </a:lnTo>
                  <a:lnTo>
                    <a:pt x="215" y="672"/>
                  </a:lnTo>
                  <a:lnTo>
                    <a:pt x="220" y="672"/>
                  </a:lnTo>
                  <a:lnTo>
                    <a:pt x="225" y="671"/>
                  </a:lnTo>
                  <a:lnTo>
                    <a:pt x="229" y="669"/>
                  </a:lnTo>
                  <a:lnTo>
                    <a:pt x="232" y="669"/>
                  </a:lnTo>
                  <a:lnTo>
                    <a:pt x="232" y="669"/>
                  </a:lnTo>
                  <a:lnTo>
                    <a:pt x="230" y="656"/>
                  </a:lnTo>
                </a:path>
              </a:pathLst>
            </a:custGeom>
            <a:solidFill>
              <a:srgbClr val="4C4C4C"/>
            </a:solidFill>
            <a:ln w="9525">
              <a:noFill/>
            </a:ln>
          </p:spPr>
          <p:txBody>
            <a:bodyPr/>
            <a:lstStyle/>
            <a:p>
              <a:endParaRPr lang="zh-CN" altLang="en-US"/>
            </a:p>
          </p:txBody>
        </p:sp>
        <p:sp>
          <p:nvSpPr>
            <p:cNvPr id="64659" name="任意多边形 233619"/>
            <p:cNvSpPr/>
            <p:nvPr/>
          </p:nvSpPr>
          <p:spPr>
            <a:xfrm>
              <a:off x="4800" y="1304"/>
              <a:ext cx="221" cy="715"/>
            </a:xfrm>
            <a:custGeom>
              <a:avLst/>
              <a:gdLst/>
              <a:ahLst/>
              <a:cxnLst/>
              <a:rect l="0" t="0" r="0" b="0"/>
              <a:pathLst>
                <a:path w="221" h="715">
                  <a:moveTo>
                    <a:pt x="176" y="428"/>
                  </a:moveTo>
                  <a:lnTo>
                    <a:pt x="176" y="600"/>
                  </a:lnTo>
                  <a:lnTo>
                    <a:pt x="220" y="600"/>
                  </a:lnTo>
                  <a:lnTo>
                    <a:pt x="220" y="428"/>
                  </a:lnTo>
                  <a:lnTo>
                    <a:pt x="203" y="428"/>
                  </a:lnTo>
                  <a:lnTo>
                    <a:pt x="203" y="414"/>
                  </a:lnTo>
                  <a:lnTo>
                    <a:pt x="205" y="413"/>
                  </a:lnTo>
                  <a:lnTo>
                    <a:pt x="207" y="410"/>
                  </a:lnTo>
                  <a:lnTo>
                    <a:pt x="208" y="407"/>
                  </a:lnTo>
                  <a:lnTo>
                    <a:pt x="210" y="404"/>
                  </a:lnTo>
                  <a:lnTo>
                    <a:pt x="211" y="402"/>
                  </a:lnTo>
                  <a:lnTo>
                    <a:pt x="212" y="400"/>
                  </a:lnTo>
                  <a:lnTo>
                    <a:pt x="213" y="399"/>
                  </a:lnTo>
                  <a:lnTo>
                    <a:pt x="213" y="398"/>
                  </a:lnTo>
                  <a:lnTo>
                    <a:pt x="208" y="378"/>
                  </a:lnTo>
                  <a:lnTo>
                    <a:pt x="210" y="378"/>
                  </a:lnTo>
                  <a:lnTo>
                    <a:pt x="211" y="301"/>
                  </a:lnTo>
                  <a:lnTo>
                    <a:pt x="211" y="295"/>
                  </a:lnTo>
                  <a:lnTo>
                    <a:pt x="210" y="280"/>
                  </a:lnTo>
                  <a:lnTo>
                    <a:pt x="208" y="259"/>
                  </a:lnTo>
                  <a:lnTo>
                    <a:pt x="207" y="235"/>
                  </a:lnTo>
                  <a:lnTo>
                    <a:pt x="205" y="210"/>
                  </a:lnTo>
                  <a:lnTo>
                    <a:pt x="201" y="185"/>
                  </a:lnTo>
                  <a:lnTo>
                    <a:pt x="197" y="165"/>
                  </a:lnTo>
                  <a:lnTo>
                    <a:pt x="191" y="153"/>
                  </a:lnTo>
                  <a:lnTo>
                    <a:pt x="183" y="144"/>
                  </a:lnTo>
                  <a:lnTo>
                    <a:pt x="175" y="137"/>
                  </a:lnTo>
                  <a:lnTo>
                    <a:pt x="164" y="128"/>
                  </a:lnTo>
                  <a:lnTo>
                    <a:pt x="152" y="121"/>
                  </a:lnTo>
                  <a:lnTo>
                    <a:pt x="142" y="113"/>
                  </a:lnTo>
                  <a:lnTo>
                    <a:pt x="134" y="108"/>
                  </a:lnTo>
                  <a:lnTo>
                    <a:pt x="128" y="105"/>
                  </a:lnTo>
                  <a:lnTo>
                    <a:pt x="126" y="103"/>
                  </a:lnTo>
                  <a:lnTo>
                    <a:pt x="128" y="86"/>
                  </a:lnTo>
                  <a:lnTo>
                    <a:pt x="139" y="65"/>
                  </a:lnTo>
                  <a:lnTo>
                    <a:pt x="139" y="64"/>
                  </a:lnTo>
                  <a:lnTo>
                    <a:pt x="140" y="60"/>
                  </a:lnTo>
                  <a:lnTo>
                    <a:pt x="140" y="55"/>
                  </a:lnTo>
                  <a:lnTo>
                    <a:pt x="141" y="49"/>
                  </a:lnTo>
                  <a:lnTo>
                    <a:pt x="141" y="42"/>
                  </a:lnTo>
                  <a:lnTo>
                    <a:pt x="140" y="34"/>
                  </a:lnTo>
                  <a:lnTo>
                    <a:pt x="137" y="28"/>
                  </a:lnTo>
                  <a:lnTo>
                    <a:pt x="134" y="22"/>
                  </a:lnTo>
                  <a:lnTo>
                    <a:pt x="130" y="16"/>
                  </a:lnTo>
                  <a:lnTo>
                    <a:pt x="128" y="12"/>
                  </a:lnTo>
                  <a:lnTo>
                    <a:pt x="126" y="7"/>
                  </a:lnTo>
                  <a:lnTo>
                    <a:pt x="124" y="4"/>
                  </a:lnTo>
                  <a:lnTo>
                    <a:pt x="121" y="2"/>
                  </a:lnTo>
                  <a:lnTo>
                    <a:pt x="116" y="1"/>
                  </a:lnTo>
                  <a:lnTo>
                    <a:pt x="110" y="0"/>
                  </a:lnTo>
                  <a:lnTo>
                    <a:pt x="100" y="0"/>
                  </a:lnTo>
                  <a:lnTo>
                    <a:pt x="88" y="0"/>
                  </a:lnTo>
                  <a:lnTo>
                    <a:pt x="82" y="0"/>
                  </a:lnTo>
                  <a:lnTo>
                    <a:pt x="77" y="1"/>
                  </a:lnTo>
                  <a:lnTo>
                    <a:pt x="74" y="2"/>
                  </a:lnTo>
                  <a:lnTo>
                    <a:pt x="73" y="4"/>
                  </a:lnTo>
                  <a:lnTo>
                    <a:pt x="72" y="7"/>
                  </a:lnTo>
                  <a:lnTo>
                    <a:pt x="68" y="11"/>
                  </a:lnTo>
                  <a:lnTo>
                    <a:pt x="63" y="16"/>
                  </a:lnTo>
                  <a:lnTo>
                    <a:pt x="59" y="21"/>
                  </a:lnTo>
                  <a:lnTo>
                    <a:pt x="57" y="27"/>
                  </a:lnTo>
                  <a:lnTo>
                    <a:pt x="57" y="34"/>
                  </a:lnTo>
                  <a:lnTo>
                    <a:pt x="57" y="42"/>
                  </a:lnTo>
                  <a:lnTo>
                    <a:pt x="58" y="48"/>
                  </a:lnTo>
                  <a:lnTo>
                    <a:pt x="59" y="54"/>
                  </a:lnTo>
                  <a:lnTo>
                    <a:pt x="60" y="58"/>
                  </a:lnTo>
                  <a:lnTo>
                    <a:pt x="62" y="60"/>
                  </a:lnTo>
                  <a:lnTo>
                    <a:pt x="75" y="92"/>
                  </a:lnTo>
                  <a:lnTo>
                    <a:pt x="78" y="103"/>
                  </a:lnTo>
                  <a:lnTo>
                    <a:pt x="74" y="106"/>
                  </a:lnTo>
                  <a:lnTo>
                    <a:pt x="68" y="110"/>
                  </a:lnTo>
                  <a:lnTo>
                    <a:pt x="58" y="116"/>
                  </a:lnTo>
                  <a:lnTo>
                    <a:pt x="47" y="123"/>
                  </a:lnTo>
                  <a:lnTo>
                    <a:pt x="36" y="131"/>
                  </a:lnTo>
                  <a:lnTo>
                    <a:pt x="26" y="138"/>
                  </a:lnTo>
                  <a:lnTo>
                    <a:pt x="19" y="144"/>
                  </a:lnTo>
                  <a:lnTo>
                    <a:pt x="17" y="148"/>
                  </a:lnTo>
                  <a:lnTo>
                    <a:pt x="16" y="155"/>
                  </a:lnTo>
                  <a:lnTo>
                    <a:pt x="14" y="170"/>
                  </a:lnTo>
                  <a:lnTo>
                    <a:pt x="12" y="189"/>
                  </a:lnTo>
                  <a:lnTo>
                    <a:pt x="9" y="210"/>
                  </a:lnTo>
                  <a:lnTo>
                    <a:pt x="7" y="232"/>
                  </a:lnTo>
                  <a:lnTo>
                    <a:pt x="4" y="252"/>
                  </a:lnTo>
                  <a:lnTo>
                    <a:pt x="3" y="268"/>
                  </a:lnTo>
                  <a:lnTo>
                    <a:pt x="2" y="278"/>
                  </a:lnTo>
                  <a:lnTo>
                    <a:pt x="2" y="284"/>
                  </a:lnTo>
                  <a:lnTo>
                    <a:pt x="2" y="298"/>
                  </a:lnTo>
                  <a:lnTo>
                    <a:pt x="1" y="314"/>
                  </a:lnTo>
                  <a:lnTo>
                    <a:pt x="0" y="334"/>
                  </a:lnTo>
                  <a:lnTo>
                    <a:pt x="0" y="353"/>
                  </a:lnTo>
                  <a:lnTo>
                    <a:pt x="0" y="372"/>
                  </a:lnTo>
                  <a:lnTo>
                    <a:pt x="1" y="388"/>
                  </a:lnTo>
                  <a:lnTo>
                    <a:pt x="3" y="400"/>
                  </a:lnTo>
                  <a:lnTo>
                    <a:pt x="6" y="405"/>
                  </a:lnTo>
                  <a:lnTo>
                    <a:pt x="8" y="408"/>
                  </a:lnTo>
                  <a:lnTo>
                    <a:pt x="12" y="410"/>
                  </a:lnTo>
                  <a:lnTo>
                    <a:pt x="17" y="410"/>
                  </a:lnTo>
                  <a:lnTo>
                    <a:pt x="21" y="412"/>
                  </a:lnTo>
                  <a:lnTo>
                    <a:pt x="23" y="412"/>
                  </a:lnTo>
                  <a:lnTo>
                    <a:pt x="26" y="410"/>
                  </a:lnTo>
                  <a:lnTo>
                    <a:pt x="27" y="410"/>
                  </a:lnTo>
                  <a:lnTo>
                    <a:pt x="14" y="393"/>
                  </a:lnTo>
                  <a:lnTo>
                    <a:pt x="34" y="262"/>
                  </a:lnTo>
                  <a:lnTo>
                    <a:pt x="34" y="402"/>
                  </a:lnTo>
                  <a:lnTo>
                    <a:pt x="63" y="665"/>
                  </a:lnTo>
                  <a:lnTo>
                    <a:pt x="39" y="694"/>
                  </a:lnTo>
                  <a:lnTo>
                    <a:pt x="34" y="714"/>
                  </a:lnTo>
                  <a:lnTo>
                    <a:pt x="72" y="711"/>
                  </a:lnTo>
                  <a:lnTo>
                    <a:pt x="101" y="689"/>
                  </a:lnTo>
                  <a:lnTo>
                    <a:pt x="103" y="690"/>
                  </a:lnTo>
                  <a:lnTo>
                    <a:pt x="108" y="692"/>
                  </a:lnTo>
                  <a:lnTo>
                    <a:pt x="114" y="696"/>
                  </a:lnTo>
                  <a:lnTo>
                    <a:pt x="121" y="700"/>
                  </a:lnTo>
                  <a:lnTo>
                    <a:pt x="129" y="705"/>
                  </a:lnTo>
                  <a:lnTo>
                    <a:pt x="136" y="709"/>
                  </a:lnTo>
                  <a:lnTo>
                    <a:pt x="144" y="711"/>
                  </a:lnTo>
                  <a:lnTo>
                    <a:pt x="149" y="714"/>
                  </a:lnTo>
                  <a:lnTo>
                    <a:pt x="152" y="714"/>
                  </a:lnTo>
                  <a:lnTo>
                    <a:pt x="157" y="714"/>
                  </a:lnTo>
                  <a:lnTo>
                    <a:pt x="162" y="714"/>
                  </a:lnTo>
                  <a:lnTo>
                    <a:pt x="166" y="712"/>
                  </a:lnTo>
                  <a:lnTo>
                    <a:pt x="171" y="711"/>
                  </a:lnTo>
                  <a:lnTo>
                    <a:pt x="174" y="710"/>
                  </a:lnTo>
                  <a:lnTo>
                    <a:pt x="176" y="710"/>
                  </a:lnTo>
                  <a:lnTo>
                    <a:pt x="176" y="709"/>
                  </a:lnTo>
                  <a:lnTo>
                    <a:pt x="169" y="683"/>
                  </a:lnTo>
                  <a:lnTo>
                    <a:pt x="142" y="666"/>
                  </a:lnTo>
                  <a:lnTo>
                    <a:pt x="167" y="419"/>
                  </a:lnTo>
                  <a:lnTo>
                    <a:pt x="177" y="391"/>
                  </a:lnTo>
                  <a:lnTo>
                    <a:pt x="165" y="249"/>
                  </a:lnTo>
                  <a:lnTo>
                    <a:pt x="193" y="394"/>
                  </a:lnTo>
                  <a:lnTo>
                    <a:pt x="185" y="407"/>
                  </a:lnTo>
                  <a:lnTo>
                    <a:pt x="185" y="407"/>
                  </a:lnTo>
                  <a:lnTo>
                    <a:pt x="185" y="407"/>
                  </a:lnTo>
                  <a:lnTo>
                    <a:pt x="186" y="408"/>
                  </a:lnTo>
                  <a:lnTo>
                    <a:pt x="186" y="409"/>
                  </a:lnTo>
                  <a:lnTo>
                    <a:pt x="187" y="409"/>
                  </a:lnTo>
                  <a:lnTo>
                    <a:pt x="188" y="410"/>
                  </a:lnTo>
                  <a:lnTo>
                    <a:pt x="190" y="412"/>
                  </a:lnTo>
                  <a:lnTo>
                    <a:pt x="191" y="413"/>
                  </a:lnTo>
                  <a:lnTo>
                    <a:pt x="191" y="428"/>
                  </a:lnTo>
                  <a:lnTo>
                    <a:pt x="176" y="428"/>
                  </a:lnTo>
                </a:path>
              </a:pathLst>
            </a:custGeom>
            <a:solidFill>
              <a:srgbClr val="4C4C4C"/>
            </a:solidFill>
            <a:ln w="9525">
              <a:noFill/>
            </a:ln>
          </p:spPr>
          <p:txBody>
            <a:bodyPr/>
            <a:lstStyle/>
            <a:p>
              <a:endParaRPr lang="zh-CN" altLang="en-US"/>
            </a:p>
          </p:txBody>
        </p:sp>
        <p:sp>
          <p:nvSpPr>
            <p:cNvPr id="64660" name="任意多边形 233620"/>
            <p:cNvSpPr/>
            <p:nvPr/>
          </p:nvSpPr>
          <p:spPr>
            <a:xfrm>
              <a:off x="4127" y="1279"/>
              <a:ext cx="222" cy="683"/>
            </a:xfrm>
            <a:custGeom>
              <a:avLst/>
              <a:gdLst/>
              <a:ahLst/>
              <a:cxnLst/>
              <a:rect l="0" t="0" r="0" b="0"/>
              <a:pathLst>
                <a:path w="222" h="683">
                  <a:moveTo>
                    <a:pt x="0" y="497"/>
                  </a:moveTo>
                  <a:lnTo>
                    <a:pt x="84" y="509"/>
                  </a:lnTo>
                  <a:lnTo>
                    <a:pt x="84" y="513"/>
                  </a:lnTo>
                  <a:lnTo>
                    <a:pt x="83" y="517"/>
                  </a:lnTo>
                  <a:lnTo>
                    <a:pt x="83" y="521"/>
                  </a:lnTo>
                  <a:lnTo>
                    <a:pt x="83" y="524"/>
                  </a:lnTo>
                  <a:lnTo>
                    <a:pt x="81" y="528"/>
                  </a:lnTo>
                  <a:lnTo>
                    <a:pt x="81" y="532"/>
                  </a:lnTo>
                  <a:lnTo>
                    <a:pt x="81" y="535"/>
                  </a:lnTo>
                  <a:lnTo>
                    <a:pt x="81" y="539"/>
                  </a:lnTo>
                  <a:lnTo>
                    <a:pt x="81" y="548"/>
                  </a:lnTo>
                  <a:lnTo>
                    <a:pt x="83" y="558"/>
                  </a:lnTo>
                  <a:lnTo>
                    <a:pt x="85" y="569"/>
                  </a:lnTo>
                  <a:lnTo>
                    <a:pt x="88" y="581"/>
                  </a:lnTo>
                  <a:lnTo>
                    <a:pt x="90" y="592"/>
                  </a:lnTo>
                  <a:lnTo>
                    <a:pt x="93" y="601"/>
                  </a:lnTo>
                  <a:lnTo>
                    <a:pt x="95" y="607"/>
                  </a:lnTo>
                  <a:lnTo>
                    <a:pt x="95" y="610"/>
                  </a:lnTo>
                  <a:lnTo>
                    <a:pt x="85" y="633"/>
                  </a:lnTo>
                  <a:lnTo>
                    <a:pt x="88" y="670"/>
                  </a:lnTo>
                  <a:lnTo>
                    <a:pt x="89" y="670"/>
                  </a:lnTo>
                  <a:lnTo>
                    <a:pt x="90" y="673"/>
                  </a:lnTo>
                  <a:lnTo>
                    <a:pt x="93" y="674"/>
                  </a:lnTo>
                  <a:lnTo>
                    <a:pt x="96" y="677"/>
                  </a:lnTo>
                  <a:lnTo>
                    <a:pt x="100" y="679"/>
                  </a:lnTo>
                  <a:lnTo>
                    <a:pt x="104" y="680"/>
                  </a:lnTo>
                  <a:lnTo>
                    <a:pt x="109" y="680"/>
                  </a:lnTo>
                  <a:lnTo>
                    <a:pt x="111" y="679"/>
                  </a:lnTo>
                  <a:lnTo>
                    <a:pt x="115" y="675"/>
                  </a:lnTo>
                  <a:lnTo>
                    <a:pt x="117" y="672"/>
                  </a:lnTo>
                  <a:lnTo>
                    <a:pt x="119" y="667"/>
                  </a:lnTo>
                  <a:lnTo>
                    <a:pt x="121" y="663"/>
                  </a:lnTo>
                  <a:lnTo>
                    <a:pt x="121" y="658"/>
                  </a:lnTo>
                  <a:lnTo>
                    <a:pt x="122" y="656"/>
                  </a:lnTo>
                  <a:lnTo>
                    <a:pt x="122" y="653"/>
                  </a:lnTo>
                  <a:lnTo>
                    <a:pt x="122" y="652"/>
                  </a:lnTo>
                  <a:lnTo>
                    <a:pt x="114" y="605"/>
                  </a:lnTo>
                  <a:lnTo>
                    <a:pt x="129" y="509"/>
                  </a:lnTo>
                  <a:lnTo>
                    <a:pt x="129" y="509"/>
                  </a:lnTo>
                  <a:lnTo>
                    <a:pt x="135" y="509"/>
                  </a:lnTo>
                  <a:lnTo>
                    <a:pt x="135" y="492"/>
                  </a:lnTo>
                  <a:lnTo>
                    <a:pt x="150" y="492"/>
                  </a:lnTo>
                  <a:lnTo>
                    <a:pt x="150" y="493"/>
                  </a:lnTo>
                  <a:lnTo>
                    <a:pt x="150" y="496"/>
                  </a:lnTo>
                  <a:lnTo>
                    <a:pt x="150" y="501"/>
                  </a:lnTo>
                  <a:lnTo>
                    <a:pt x="151" y="507"/>
                  </a:lnTo>
                  <a:lnTo>
                    <a:pt x="151" y="513"/>
                  </a:lnTo>
                  <a:lnTo>
                    <a:pt x="152" y="522"/>
                  </a:lnTo>
                  <a:lnTo>
                    <a:pt x="152" y="530"/>
                  </a:lnTo>
                  <a:lnTo>
                    <a:pt x="153" y="539"/>
                  </a:lnTo>
                  <a:lnTo>
                    <a:pt x="156" y="550"/>
                  </a:lnTo>
                  <a:lnTo>
                    <a:pt x="158" y="561"/>
                  </a:lnTo>
                  <a:lnTo>
                    <a:pt x="161" y="573"/>
                  </a:lnTo>
                  <a:lnTo>
                    <a:pt x="162" y="584"/>
                  </a:lnTo>
                  <a:lnTo>
                    <a:pt x="165" y="594"/>
                  </a:lnTo>
                  <a:lnTo>
                    <a:pt x="167" y="601"/>
                  </a:lnTo>
                  <a:lnTo>
                    <a:pt x="168" y="606"/>
                  </a:lnTo>
                  <a:lnTo>
                    <a:pt x="168" y="608"/>
                  </a:lnTo>
                  <a:lnTo>
                    <a:pt x="168" y="611"/>
                  </a:lnTo>
                  <a:lnTo>
                    <a:pt x="168" y="618"/>
                  </a:lnTo>
                  <a:lnTo>
                    <a:pt x="167" y="628"/>
                  </a:lnTo>
                  <a:lnTo>
                    <a:pt x="168" y="641"/>
                  </a:lnTo>
                  <a:lnTo>
                    <a:pt x="168" y="653"/>
                  </a:lnTo>
                  <a:lnTo>
                    <a:pt x="171" y="664"/>
                  </a:lnTo>
                  <a:lnTo>
                    <a:pt x="173" y="674"/>
                  </a:lnTo>
                  <a:lnTo>
                    <a:pt x="178" y="679"/>
                  </a:lnTo>
                  <a:lnTo>
                    <a:pt x="183" y="680"/>
                  </a:lnTo>
                  <a:lnTo>
                    <a:pt x="189" y="682"/>
                  </a:lnTo>
                  <a:lnTo>
                    <a:pt x="194" y="682"/>
                  </a:lnTo>
                  <a:lnTo>
                    <a:pt x="199" y="682"/>
                  </a:lnTo>
                  <a:lnTo>
                    <a:pt x="204" y="680"/>
                  </a:lnTo>
                  <a:lnTo>
                    <a:pt x="208" y="680"/>
                  </a:lnTo>
                  <a:lnTo>
                    <a:pt x="211" y="679"/>
                  </a:lnTo>
                  <a:lnTo>
                    <a:pt x="211" y="679"/>
                  </a:lnTo>
                  <a:lnTo>
                    <a:pt x="209" y="665"/>
                  </a:lnTo>
                  <a:lnTo>
                    <a:pt x="208" y="664"/>
                  </a:lnTo>
                  <a:lnTo>
                    <a:pt x="206" y="659"/>
                  </a:lnTo>
                  <a:lnTo>
                    <a:pt x="203" y="652"/>
                  </a:lnTo>
                  <a:lnTo>
                    <a:pt x="199" y="642"/>
                  </a:lnTo>
                  <a:lnTo>
                    <a:pt x="196" y="632"/>
                  </a:lnTo>
                  <a:lnTo>
                    <a:pt x="193" y="620"/>
                  </a:lnTo>
                  <a:lnTo>
                    <a:pt x="191" y="610"/>
                  </a:lnTo>
                  <a:lnTo>
                    <a:pt x="191" y="599"/>
                  </a:lnTo>
                  <a:lnTo>
                    <a:pt x="191" y="586"/>
                  </a:lnTo>
                  <a:lnTo>
                    <a:pt x="192" y="568"/>
                  </a:lnTo>
                  <a:lnTo>
                    <a:pt x="193" y="547"/>
                  </a:lnTo>
                  <a:lnTo>
                    <a:pt x="196" y="524"/>
                  </a:lnTo>
                  <a:lnTo>
                    <a:pt x="198" y="505"/>
                  </a:lnTo>
                  <a:lnTo>
                    <a:pt x="199" y="486"/>
                  </a:lnTo>
                  <a:lnTo>
                    <a:pt x="201" y="475"/>
                  </a:lnTo>
                  <a:lnTo>
                    <a:pt x="201" y="470"/>
                  </a:lnTo>
                  <a:lnTo>
                    <a:pt x="202" y="470"/>
                  </a:lnTo>
                  <a:lnTo>
                    <a:pt x="203" y="469"/>
                  </a:lnTo>
                  <a:lnTo>
                    <a:pt x="204" y="467"/>
                  </a:lnTo>
                  <a:lnTo>
                    <a:pt x="207" y="465"/>
                  </a:lnTo>
                  <a:lnTo>
                    <a:pt x="209" y="461"/>
                  </a:lnTo>
                  <a:lnTo>
                    <a:pt x="211" y="455"/>
                  </a:lnTo>
                  <a:lnTo>
                    <a:pt x="213" y="446"/>
                  </a:lnTo>
                  <a:lnTo>
                    <a:pt x="214" y="435"/>
                  </a:lnTo>
                  <a:lnTo>
                    <a:pt x="214" y="431"/>
                  </a:lnTo>
                  <a:lnTo>
                    <a:pt x="213" y="419"/>
                  </a:lnTo>
                  <a:lnTo>
                    <a:pt x="213" y="403"/>
                  </a:lnTo>
                  <a:lnTo>
                    <a:pt x="212" y="383"/>
                  </a:lnTo>
                  <a:lnTo>
                    <a:pt x="212" y="363"/>
                  </a:lnTo>
                  <a:lnTo>
                    <a:pt x="212" y="346"/>
                  </a:lnTo>
                  <a:lnTo>
                    <a:pt x="212" y="332"/>
                  </a:lnTo>
                  <a:lnTo>
                    <a:pt x="214" y="325"/>
                  </a:lnTo>
                  <a:lnTo>
                    <a:pt x="216" y="321"/>
                  </a:lnTo>
                  <a:lnTo>
                    <a:pt x="218" y="318"/>
                  </a:lnTo>
                  <a:lnTo>
                    <a:pt x="219" y="313"/>
                  </a:lnTo>
                  <a:lnTo>
                    <a:pt x="221" y="308"/>
                  </a:lnTo>
                  <a:lnTo>
                    <a:pt x="221" y="302"/>
                  </a:lnTo>
                  <a:lnTo>
                    <a:pt x="221" y="295"/>
                  </a:lnTo>
                  <a:lnTo>
                    <a:pt x="218" y="289"/>
                  </a:lnTo>
                  <a:lnTo>
                    <a:pt x="214" y="280"/>
                  </a:lnTo>
                  <a:lnTo>
                    <a:pt x="208" y="268"/>
                  </a:lnTo>
                  <a:lnTo>
                    <a:pt x="208" y="258"/>
                  </a:lnTo>
                  <a:lnTo>
                    <a:pt x="209" y="248"/>
                  </a:lnTo>
                  <a:lnTo>
                    <a:pt x="213" y="237"/>
                  </a:lnTo>
                  <a:lnTo>
                    <a:pt x="216" y="221"/>
                  </a:lnTo>
                  <a:lnTo>
                    <a:pt x="214" y="200"/>
                  </a:lnTo>
                  <a:lnTo>
                    <a:pt x="211" y="170"/>
                  </a:lnTo>
                  <a:lnTo>
                    <a:pt x="199" y="131"/>
                  </a:lnTo>
                  <a:lnTo>
                    <a:pt x="197" y="125"/>
                  </a:lnTo>
                  <a:lnTo>
                    <a:pt x="193" y="121"/>
                  </a:lnTo>
                  <a:lnTo>
                    <a:pt x="191" y="117"/>
                  </a:lnTo>
                  <a:lnTo>
                    <a:pt x="187" y="116"/>
                  </a:lnTo>
                  <a:lnTo>
                    <a:pt x="183" y="115"/>
                  </a:lnTo>
                  <a:lnTo>
                    <a:pt x="181" y="113"/>
                  </a:lnTo>
                  <a:lnTo>
                    <a:pt x="180" y="113"/>
                  </a:lnTo>
                  <a:lnTo>
                    <a:pt x="178" y="113"/>
                  </a:lnTo>
                  <a:lnTo>
                    <a:pt x="178" y="113"/>
                  </a:lnTo>
                  <a:lnTo>
                    <a:pt x="176" y="112"/>
                  </a:lnTo>
                  <a:lnTo>
                    <a:pt x="172" y="111"/>
                  </a:lnTo>
                  <a:lnTo>
                    <a:pt x="168" y="108"/>
                  </a:lnTo>
                  <a:lnTo>
                    <a:pt x="165" y="106"/>
                  </a:lnTo>
                  <a:lnTo>
                    <a:pt x="162" y="103"/>
                  </a:lnTo>
                  <a:lnTo>
                    <a:pt x="161" y="101"/>
                  </a:lnTo>
                  <a:lnTo>
                    <a:pt x="161" y="100"/>
                  </a:lnTo>
                  <a:lnTo>
                    <a:pt x="162" y="97"/>
                  </a:lnTo>
                  <a:lnTo>
                    <a:pt x="163" y="95"/>
                  </a:lnTo>
                  <a:lnTo>
                    <a:pt x="166" y="94"/>
                  </a:lnTo>
                  <a:lnTo>
                    <a:pt x="168" y="91"/>
                  </a:lnTo>
                  <a:lnTo>
                    <a:pt x="171" y="89"/>
                  </a:lnTo>
                  <a:lnTo>
                    <a:pt x="172" y="86"/>
                  </a:lnTo>
                  <a:lnTo>
                    <a:pt x="175" y="84"/>
                  </a:lnTo>
                  <a:lnTo>
                    <a:pt x="175" y="81"/>
                  </a:lnTo>
                  <a:lnTo>
                    <a:pt x="175" y="77"/>
                  </a:lnTo>
                  <a:lnTo>
                    <a:pt x="173" y="75"/>
                  </a:lnTo>
                  <a:lnTo>
                    <a:pt x="172" y="75"/>
                  </a:lnTo>
                  <a:lnTo>
                    <a:pt x="170" y="74"/>
                  </a:lnTo>
                  <a:lnTo>
                    <a:pt x="167" y="74"/>
                  </a:lnTo>
                  <a:lnTo>
                    <a:pt x="166" y="73"/>
                  </a:lnTo>
                  <a:lnTo>
                    <a:pt x="165" y="71"/>
                  </a:lnTo>
                  <a:lnTo>
                    <a:pt x="166" y="66"/>
                  </a:lnTo>
                  <a:lnTo>
                    <a:pt x="168" y="56"/>
                  </a:lnTo>
                  <a:lnTo>
                    <a:pt x="170" y="48"/>
                  </a:lnTo>
                  <a:lnTo>
                    <a:pt x="171" y="40"/>
                  </a:lnTo>
                  <a:lnTo>
                    <a:pt x="171" y="34"/>
                  </a:lnTo>
                  <a:lnTo>
                    <a:pt x="170" y="30"/>
                  </a:lnTo>
                  <a:lnTo>
                    <a:pt x="170" y="27"/>
                  </a:lnTo>
                  <a:lnTo>
                    <a:pt x="168" y="25"/>
                  </a:lnTo>
                  <a:lnTo>
                    <a:pt x="168" y="24"/>
                  </a:lnTo>
                  <a:lnTo>
                    <a:pt x="168" y="24"/>
                  </a:lnTo>
                  <a:lnTo>
                    <a:pt x="168" y="23"/>
                  </a:lnTo>
                  <a:lnTo>
                    <a:pt x="168" y="22"/>
                  </a:lnTo>
                  <a:lnTo>
                    <a:pt x="168" y="21"/>
                  </a:lnTo>
                  <a:lnTo>
                    <a:pt x="168" y="18"/>
                  </a:lnTo>
                  <a:lnTo>
                    <a:pt x="168" y="16"/>
                  </a:lnTo>
                  <a:lnTo>
                    <a:pt x="167" y="13"/>
                  </a:lnTo>
                  <a:lnTo>
                    <a:pt x="167" y="11"/>
                  </a:lnTo>
                  <a:lnTo>
                    <a:pt x="166" y="7"/>
                  </a:lnTo>
                  <a:lnTo>
                    <a:pt x="160" y="4"/>
                  </a:lnTo>
                  <a:lnTo>
                    <a:pt x="151" y="2"/>
                  </a:lnTo>
                  <a:lnTo>
                    <a:pt x="141" y="1"/>
                  </a:lnTo>
                  <a:lnTo>
                    <a:pt x="131" y="0"/>
                  </a:lnTo>
                  <a:lnTo>
                    <a:pt x="121" y="0"/>
                  </a:lnTo>
                  <a:lnTo>
                    <a:pt x="114" y="0"/>
                  </a:lnTo>
                  <a:lnTo>
                    <a:pt x="109" y="1"/>
                  </a:lnTo>
                  <a:lnTo>
                    <a:pt x="94" y="12"/>
                  </a:lnTo>
                  <a:lnTo>
                    <a:pt x="85" y="21"/>
                  </a:lnTo>
                  <a:lnTo>
                    <a:pt x="83" y="29"/>
                  </a:lnTo>
                  <a:lnTo>
                    <a:pt x="83" y="37"/>
                  </a:lnTo>
                  <a:lnTo>
                    <a:pt x="85" y="45"/>
                  </a:lnTo>
                  <a:lnTo>
                    <a:pt x="88" y="51"/>
                  </a:lnTo>
                  <a:lnTo>
                    <a:pt x="90" y="59"/>
                  </a:lnTo>
                  <a:lnTo>
                    <a:pt x="89" y="66"/>
                  </a:lnTo>
                  <a:lnTo>
                    <a:pt x="86" y="73"/>
                  </a:lnTo>
                  <a:lnTo>
                    <a:pt x="84" y="77"/>
                  </a:lnTo>
                  <a:lnTo>
                    <a:pt x="81" y="81"/>
                  </a:lnTo>
                  <a:lnTo>
                    <a:pt x="79" y="84"/>
                  </a:lnTo>
                  <a:lnTo>
                    <a:pt x="76" y="84"/>
                  </a:lnTo>
                  <a:lnTo>
                    <a:pt x="75" y="85"/>
                  </a:lnTo>
                  <a:lnTo>
                    <a:pt x="73" y="85"/>
                  </a:lnTo>
                  <a:lnTo>
                    <a:pt x="73" y="85"/>
                  </a:lnTo>
                  <a:lnTo>
                    <a:pt x="84" y="101"/>
                  </a:lnTo>
                  <a:lnTo>
                    <a:pt x="84" y="101"/>
                  </a:lnTo>
                  <a:lnTo>
                    <a:pt x="85" y="102"/>
                  </a:lnTo>
                  <a:lnTo>
                    <a:pt x="85" y="102"/>
                  </a:lnTo>
                  <a:lnTo>
                    <a:pt x="85" y="105"/>
                  </a:lnTo>
                  <a:lnTo>
                    <a:pt x="83" y="107"/>
                  </a:lnTo>
                  <a:lnTo>
                    <a:pt x="78" y="112"/>
                  </a:lnTo>
                  <a:lnTo>
                    <a:pt x="69" y="117"/>
                  </a:lnTo>
                  <a:lnTo>
                    <a:pt x="57" y="125"/>
                  </a:lnTo>
                  <a:lnTo>
                    <a:pt x="50" y="132"/>
                  </a:lnTo>
                  <a:lnTo>
                    <a:pt x="45" y="144"/>
                  </a:lnTo>
                  <a:lnTo>
                    <a:pt x="42" y="162"/>
                  </a:lnTo>
                  <a:lnTo>
                    <a:pt x="38" y="180"/>
                  </a:lnTo>
                  <a:lnTo>
                    <a:pt x="36" y="199"/>
                  </a:lnTo>
                  <a:lnTo>
                    <a:pt x="34" y="215"/>
                  </a:lnTo>
                  <a:lnTo>
                    <a:pt x="33" y="227"/>
                  </a:lnTo>
                  <a:lnTo>
                    <a:pt x="33" y="233"/>
                  </a:lnTo>
                  <a:lnTo>
                    <a:pt x="33" y="237"/>
                  </a:lnTo>
                  <a:lnTo>
                    <a:pt x="36" y="245"/>
                  </a:lnTo>
                  <a:lnTo>
                    <a:pt x="38" y="254"/>
                  </a:lnTo>
                  <a:lnTo>
                    <a:pt x="40" y="266"/>
                  </a:lnTo>
                  <a:lnTo>
                    <a:pt x="44" y="278"/>
                  </a:lnTo>
                  <a:lnTo>
                    <a:pt x="48" y="288"/>
                  </a:lnTo>
                  <a:lnTo>
                    <a:pt x="50" y="297"/>
                  </a:lnTo>
                  <a:lnTo>
                    <a:pt x="53" y="303"/>
                  </a:lnTo>
                  <a:lnTo>
                    <a:pt x="48" y="335"/>
                  </a:lnTo>
                  <a:lnTo>
                    <a:pt x="44" y="336"/>
                  </a:lnTo>
                  <a:lnTo>
                    <a:pt x="43" y="339"/>
                  </a:lnTo>
                  <a:lnTo>
                    <a:pt x="40" y="341"/>
                  </a:lnTo>
                  <a:lnTo>
                    <a:pt x="39" y="344"/>
                  </a:lnTo>
                  <a:lnTo>
                    <a:pt x="39" y="347"/>
                  </a:lnTo>
                  <a:lnTo>
                    <a:pt x="38" y="350"/>
                  </a:lnTo>
                  <a:lnTo>
                    <a:pt x="38" y="352"/>
                  </a:lnTo>
                  <a:lnTo>
                    <a:pt x="38" y="353"/>
                  </a:lnTo>
                  <a:lnTo>
                    <a:pt x="0" y="356"/>
                  </a:lnTo>
                  <a:lnTo>
                    <a:pt x="0" y="497"/>
                  </a:lnTo>
                </a:path>
              </a:pathLst>
            </a:custGeom>
            <a:solidFill>
              <a:srgbClr val="4C4C4C"/>
            </a:solidFill>
            <a:ln w="9525">
              <a:noFill/>
            </a:ln>
          </p:spPr>
          <p:txBody>
            <a:bodyPr/>
            <a:lstStyle/>
            <a:p>
              <a:endParaRPr lang="zh-CN" altLang="en-US"/>
            </a:p>
          </p:txBody>
        </p:sp>
        <p:sp>
          <p:nvSpPr>
            <p:cNvPr id="64661" name="任意多边形 233621"/>
            <p:cNvSpPr/>
            <p:nvPr/>
          </p:nvSpPr>
          <p:spPr>
            <a:xfrm>
              <a:off x="4442" y="1325"/>
              <a:ext cx="234" cy="686"/>
            </a:xfrm>
            <a:custGeom>
              <a:avLst/>
              <a:gdLst/>
              <a:ahLst/>
              <a:cxnLst/>
              <a:rect l="0" t="0" r="0" b="0"/>
              <a:pathLst>
                <a:path w="234" h="686">
                  <a:moveTo>
                    <a:pt x="230" y="656"/>
                  </a:moveTo>
                  <a:lnTo>
                    <a:pt x="228" y="655"/>
                  </a:lnTo>
                  <a:lnTo>
                    <a:pt x="223" y="651"/>
                  </a:lnTo>
                  <a:lnTo>
                    <a:pt x="215" y="646"/>
                  </a:lnTo>
                  <a:lnTo>
                    <a:pt x="205" y="639"/>
                  </a:lnTo>
                  <a:lnTo>
                    <a:pt x="197" y="631"/>
                  </a:lnTo>
                  <a:lnTo>
                    <a:pt x="189" y="623"/>
                  </a:lnTo>
                  <a:lnTo>
                    <a:pt x="183" y="613"/>
                  </a:lnTo>
                  <a:lnTo>
                    <a:pt x="182" y="603"/>
                  </a:lnTo>
                  <a:lnTo>
                    <a:pt x="182" y="590"/>
                  </a:lnTo>
                  <a:lnTo>
                    <a:pt x="183" y="572"/>
                  </a:lnTo>
                  <a:lnTo>
                    <a:pt x="184" y="551"/>
                  </a:lnTo>
                  <a:lnTo>
                    <a:pt x="187" y="530"/>
                  </a:lnTo>
                  <a:lnTo>
                    <a:pt x="188" y="509"/>
                  </a:lnTo>
                  <a:lnTo>
                    <a:pt x="190" y="491"/>
                  </a:lnTo>
                  <a:lnTo>
                    <a:pt x="192" y="479"/>
                  </a:lnTo>
                  <a:lnTo>
                    <a:pt x="192" y="474"/>
                  </a:lnTo>
                  <a:lnTo>
                    <a:pt x="193" y="474"/>
                  </a:lnTo>
                  <a:lnTo>
                    <a:pt x="194" y="474"/>
                  </a:lnTo>
                  <a:lnTo>
                    <a:pt x="195" y="471"/>
                  </a:lnTo>
                  <a:lnTo>
                    <a:pt x="198" y="469"/>
                  </a:lnTo>
                  <a:lnTo>
                    <a:pt x="200" y="465"/>
                  </a:lnTo>
                  <a:lnTo>
                    <a:pt x="202" y="459"/>
                  </a:lnTo>
                  <a:lnTo>
                    <a:pt x="204" y="450"/>
                  </a:lnTo>
                  <a:lnTo>
                    <a:pt x="205" y="439"/>
                  </a:lnTo>
                  <a:lnTo>
                    <a:pt x="190" y="307"/>
                  </a:lnTo>
                  <a:lnTo>
                    <a:pt x="190" y="305"/>
                  </a:lnTo>
                  <a:lnTo>
                    <a:pt x="190" y="307"/>
                  </a:lnTo>
                  <a:lnTo>
                    <a:pt x="192" y="310"/>
                  </a:lnTo>
                  <a:lnTo>
                    <a:pt x="193" y="315"/>
                  </a:lnTo>
                  <a:lnTo>
                    <a:pt x="195" y="320"/>
                  </a:lnTo>
                  <a:lnTo>
                    <a:pt x="198" y="325"/>
                  </a:lnTo>
                  <a:lnTo>
                    <a:pt x="200" y="329"/>
                  </a:lnTo>
                  <a:lnTo>
                    <a:pt x="203" y="330"/>
                  </a:lnTo>
                  <a:lnTo>
                    <a:pt x="205" y="329"/>
                  </a:lnTo>
                  <a:lnTo>
                    <a:pt x="206" y="325"/>
                  </a:lnTo>
                  <a:lnTo>
                    <a:pt x="209" y="322"/>
                  </a:lnTo>
                  <a:lnTo>
                    <a:pt x="210" y="317"/>
                  </a:lnTo>
                  <a:lnTo>
                    <a:pt x="211" y="312"/>
                  </a:lnTo>
                  <a:lnTo>
                    <a:pt x="211" y="305"/>
                  </a:lnTo>
                  <a:lnTo>
                    <a:pt x="210" y="299"/>
                  </a:lnTo>
                  <a:lnTo>
                    <a:pt x="209" y="293"/>
                  </a:lnTo>
                  <a:lnTo>
                    <a:pt x="205" y="284"/>
                  </a:lnTo>
                  <a:lnTo>
                    <a:pt x="199" y="272"/>
                  </a:lnTo>
                  <a:lnTo>
                    <a:pt x="199" y="262"/>
                  </a:lnTo>
                  <a:lnTo>
                    <a:pt x="200" y="252"/>
                  </a:lnTo>
                  <a:lnTo>
                    <a:pt x="204" y="241"/>
                  </a:lnTo>
                  <a:lnTo>
                    <a:pt x="205" y="225"/>
                  </a:lnTo>
                  <a:lnTo>
                    <a:pt x="205" y="204"/>
                  </a:lnTo>
                  <a:lnTo>
                    <a:pt x="200" y="174"/>
                  </a:lnTo>
                  <a:lnTo>
                    <a:pt x="190" y="135"/>
                  </a:lnTo>
                  <a:lnTo>
                    <a:pt x="187" y="127"/>
                  </a:lnTo>
                  <a:lnTo>
                    <a:pt x="183" y="122"/>
                  </a:lnTo>
                  <a:lnTo>
                    <a:pt x="177" y="116"/>
                  </a:lnTo>
                  <a:lnTo>
                    <a:pt x="171" y="111"/>
                  </a:lnTo>
                  <a:lnTo>
                    <a:pt x="166" y="107"/>
                  </a:lnTo>
                  <a:lnTo>
                    <a:pt x="161" y="104"/>
                  </a:lnTo>
                  <a:lnTo>
                    <a:pt x="157" y="102"/>
                  </a:lnTo>
                  <a:lnTo>
                    <a:pt x="156" y="101"/>
                  </a:lnTo>
                  <a:lnTo>
                    <a:pt x="156" y="101"/>
                  </a:lnTo>
                  <a:lnTo>
                    <a:pt x="158" y="101"/>
                  </a:lnTo>
                  <a:lnTo>
                    <a:pt x="159" y="101"/>
                  </a:lnTo>
                  <a:lnTo>
                    <a:pt x="162" y="100"/>
                  </a:lnTo>
                  <a:lnTo>
                    <a:pt x="164" y="99"/>
                  </a:lnTo>
                  <a:lnTo>
                    <a:pt x="167" y="96"/>
                  </a:lnTo>
                  <a:lnTo>
                    <a:pt x="169" y="92"/>
                  </a:lnTo>
                  <a:lnTo>
                    <a:pt x="171" y="89"/>
                  </a:lnTo>
                  <a:lnTo>
                    <a:pt x="171" y="84"/>
                  </a:lnTo>
                  <a:lnTo>
                    <a:pt x="171" y="80"/>
                  </a:lnTo>
                  <a:lnTo>
                    <a:pt x="169" y="75"/>
                  </a:lnTo>
                  <a:lnTo>
                    <a:pt x="167" y="71"/>
                  </a:lnTo>
                  <a:lnTo>
                    <a:pt x="166" y="68"/>
                  </a:lnTo>
                  <a:lnTo>
                    <a:pt x="163" y="63"/>
                  </a:lnTo>
                  <a:lnTo>
                    <a:pt x="161" y="59"/>
                  </a:lnTo>
                  <a:lnTo>
                    <a:pt x="157" y="54"/>
                  </a:lnTo>
                  <a:lnTo>
                    <a:pt x="154" y="49"/>
                  </a:lnTo>
                  <a:lnTo>
                    <a:pt x="153" y="44"/>
                  </a:lnTo>
                  <a:lnTo>
                    <a:pt x="152" y="39"/>
                  </a:lnTo>
                  <a:lnTo>
                    <a:pt x="151" y="34"/>
                  </a:lnTo>
                  <a:lnTo>
                    <a:pt x="151" y="30"/>
                  </a:lnTo>
                  <a:lnTo>
                    <a:pt x="151" y="28"/>
                  </a:lnTo>
                  <a:lnTo>
                    <a:pt x="151" y="26"/>
                  </a:lnTo>
                  <a:lnTo>
                    <a:pt x="151" y="26"/>
                  </a:lnTo>
                  <a:lnTo>
                    <a:pt x="149" y="24"/>
                  </a:lnTo>
                  <a:lnTo>
                    <a:pt x="149" y="23"/>
                  </a:lnTo>
                  <a:lnTo>
                    <a:pt x="149" y="21"/>
                  </a:lnTo>
                  <a:lnTo>
                    <a:pt x="148" y="17"/>
                  </a:lnTo>
                  <a:lnTo>
                    <a:pt x="147" y="13"/>
                  </a:lnTo>
                  <a:lnTo>
                    <a:pt x="147" y="9"/>
                  </a:lnTo>
                  <a:lnTo>
                    <a:pt x="147" y="6"/>
                  </a:lnTo>
                  <a:lnTo>
                    <a:pt x="147" y="3"/>
                  </a:lnTo>
                  <a:lnTo>
                    <a:pt x="145" y="1"/>
                  </a:lnTo>
                  <a:lnTo>
                    <a:pt x="141" y="0"/>
                  </a:lnTo>
                  <a:lnTo>
                    <a:pt x="135" y="0"/>
                  </a:lnTo>
                  <a:lnTo>
                    <a:pt x="127" y="0"/>
                  </a:lnTo>
                  <a:lnTo>
                    <a:pt x="118" y="1"/>
                  </a:lnTo>
                  <a:lnTo>
                    <a:pt x="111" y="2"/>
                  </a:lnTo>
                  <a:lnTo>
                    <a:pt x="105" y="3"/>
                  </a:lnTo>
                  <a:lnTo>
                    <a:pt x="99" y="4"/>
                  </a:lnTo>
                  <a:lnTo>
                    <a:pt x="95" y="8"/>
                  </a:lnTo>
                  <a:lnTo>
                    <a:pt x="91" y="12"/>
                  </a:lnTo>
                  <a:lnTo>
                    <a:pt x="86" y="18"/>
                  </a:lnTo>
                  <a:lnTo>
                    <a:pt x="83" y="26"/>
                  </a:lnTo>
                  <a:lnTo>
                    <a:pt x="79" y="34"/>
                  </a:lnTo>
                  <a:lnTo>
                    <a:pt x="75" y="43"/>
                  </a:lnTo>
                  <a:lnTo>
                    <a:pt x="73" y="52"/>
                  </a:lnTo>
                  <a:lnTo>
                    <a:pt x="70" y="59"/>
                  </a:lnTo>
                  <a:lnTo>
                    <a:pt x="68" y="66"/>
                  </a:lnTo>
                  <a:lnTo>
                    <a:pt x="65" y="73"/>
                  </a:lnTo>
                  <a:lnTo>
                    <a:pt x="61" y="78"/>
                  </a:lnTo>
                  <a:lnTo>
                    <a:pt x="59" y="82"/>
                  </a:lnTo>
                  <a:lnTo>
                    <a:pt x="57" y="86"/>
                  </a:lnTo>
                  <a:lnTo>
                    <a:pt x="54" y="89"/>
                  </a:lnTo>
                  <a:lnTo>
                    <a:pt x="53" y="90"/>
                  </a:lnTo>
                  <a:lnTo>
                    <a:pt x="52" y="90"/>
                  </a:lnTo>
                  <a:lnTo>
                    <a:pt x="59" y="97"/>
                  </a:lnTo>
                  <a:lnTo>
                    <a:pt x="60" y="99"/>
                  </a:lnTo>
                  <a:lnTo>
                    <a:pt x="61" y="100"/>
                  </a:lnTo>
                  <a:lnTo>
                    <a:pt x="64" y="101"/>
                  </a:lnTo>
                  <a:lnTo>
                    <a:pt x="65" y="104"/>
                  </a:lnTo>
                  <a:lnTo>
                    <a:pt x="66" y="106"/>
                  </a:lnTo>
                  <a:lnTo>
                    <a:pt x="66" y="110"/>
                  </a:lnTo>
                  <a:lnTo>
                    <a:pt x="64" y="112"/>
                  </a:lnTo>
                  <a:lnTo>
                    <a:pt x="59" y="116"/>
                  </a:lnTo>
                  <a:lnTo>
                    <a:pt x="53" y="123"/>
                  </a:lnTo>
                  <a:lnTo>
                    <a:pt x="45" y="138"/>
                  </a:lnTo>
                  <a:lnTo>
                    <a:pt x="37" y="157"/>
                  </a:lnTo>
                  <a:lnTo>
                    <a:pt x="29" y="178"/>
                  </a:lnTo>
                  <a:lnTo>
                    <a:pt x="23" y="200"/>
                  </a:lnTo>
                  <a:lnTo>
                    <a:pt x="17" y="219"/>
                  </a:lnTo>
                  <a:lnTo>
                    <a:pt x="13" y="232"/>
                  </a:lnTo>
                  <a:lnTo>
                    <a:pt x="12" y="240"/>
                  </a:lnTo>
                  <a:lnTo>
                    <a:pt x="12" y="241"/>
                  </a:lnTo>
                  <a:lnTo>
                    <a:pt x="13" y="244"/>
                  </a:lnTo>
                  <a:lnTo>
                    <a:pt x="14" y="247"/>
                  </a:lnTo>
                  <a:lnTo>
                    <a:pt x="16" y="250"/>
                  </a:lnTo>
                  <a:lnTo>
                    <a:pt x="17" y="253"/>
                  </a:lnTo>
                  <a:lnTo>
                    <a:pt x="19" y="257"/>
                  </a:lnTo>
                  <a:lnTo>
                    <a:pt x="21" y="261"/>
                  </a:lnTo>
                  <a:lnTo>
                    <a:pt x="23" y="265"/>
                  </a:lnTo>
                  <a:lnTo>
                    <a:pt x="13" y="299"/>
                  </a:lnTo>
                  <a:lnTo>
                    <a:pt x="11" y="305"/>
                  </a:lnTo>
                  <a:lnTo>
                    <a:pt x="7" y="315"/>
                  </a:lnTo>
                  <a:lnTo>
                    <a:pt x="4" y="330"/>
                  </a:lnTo>
                  <a:lnTo>
                    <a:pt x="2" y="348"/>
                  </a:lnTo>
                  <a:lnTo>
                    <a:pt x="1" y="364"/>
                  </a:lnTo>
                  <a:lnTo>
                    <a:pt x="0" y="379"/>
                  </a:lnTo>
                  <a:lnTo>
                    <a:pt x="1" y="390"/>
                  </a:lnTo>
                  <a:lnTo>
                    <a:pt x="3" y="396"/>
                  </a:lnTo>
                  <a:lnTo>
                    <a:pt x="4" y="397"/>
                  </a:lnTo>
                  <a:lnTo>
                    <a:pt x="8" y="398"/>
                  </a:lnTo>
                  <a:lnTo>
                    <a:pt x="12" y="400"/>
                  </a:lnTo>
                  <a:lnTo>
                    <a:pt x="17" y="401"/>
                  </a:lnTo>
                  <a:lnTo>
                    <a:pt x="23" y="402"/>
                  </a:lnTo>
                  <a:lnTo>
                    <a:pt x="29" y="403"/>
                  </a:lnTo>
                  <a:lnTo>
                    <a:pt x="35" y="403"/>
                  </a:lnTo>
                  <a:lnTo>
                    <a:pt x="43" y="405"/>
                  </a:lnTo>
                  <a:lnTo>
                    <a:pt x="42" y="416"/>
                  </a:lnTo>
                  <a:lnTo>
                    <a:pt x="40" y="427"/>
                  </a:lnTo>
                  <a:lnTo>
                    <a:pt x="39" y="437"/>
                  </a:lnTo>
                  <a:lnTo>
                    <a:pt x="38" y="445"/>
                  </a:lnTo>
                  <a:lnTo>
                    <a:pt x="37" y="453"/>
                  </a:lnTo>
                  <a:lnTo>
                    <a:pt x="35" y="459"/>
                  </a:lnTo>
                  <a:lnTo>
                    <a:pt x="35" y="462"/>
                  </a:lnTo>
                  <a:lnTo>
                    <a:pt x="35" y="463"/>
                  </a:lnTo>
                  <a:lnTo>
                    <a:pt x="37" y="464"/>
                  </a:lnTo>
                  <a:lnTo>
                    <a:pt x="40" y="466"/>
                  </a:lnTo>
                  <a:lnTo>
                    <a:pt x="44" y="470"/>
                  </a:lnTo>
                  <a:lnTo>
                    <a:pt x="50" y="473"/>
                  </a:lnTo>
                  <a:lnTo>
                    <a:pt x="55" y="476"/>
                  </a:lnTo>
                  <a:lnTo>
                    <a:pt x="60" y="478"/>
                  </a:lnTo>
                  <a:lnTo>
                    <a:pt x="64" y="478"/>
                  </a:lnTo>
                  <a:lnTo>
                    <a:pt x="65" y="474"/>
                  </a:lnTo>
                  <a:lnTo>
                    <a:pt x="65" y="478"/>
                  </a:lnTo>
                  <a:lnTo>
                    <a:pt x="66" y="483"/>
                  </a:lnTo>
                  <a:lnTo>
                    <a:pt x="69" y="489"/>
                  </a:lnTo>
                  <a:lnTo>
                    <a:pt x="71" y="496"/>
                  </a:lnTo>
                  <a:lnTo>
                    <a:pt x="74" y="504"/>
                  </a:lnTo>
                  <a:lnTo>
                    <a:pt x="75" y="510"/>
                  </a:lnTo>
                  <a:lnTo>
                    <a:pt x="76" y="515"/>
                  </a:lnTo>
                  <a:lnTo>
                    <a:pt x="78" y="516"/>
                  </a:lnTo>
                  <a:lnTo>
                    <a:pt x="78" y="516"/>
                  </a:lnTo>
                  <a:lnTo>
                    <a:pt x="76" y="517"/>
                  </a:lnTo>
                  <a:lnTo>
                    <a:pt x="76" y="520"/>
                  </a:lnTo>
                  <a:lnTo>
                    <a:pt x="75" y="522"/>
                  </a:lnTo>
                  <a:lnTo>
                    <a:pt x="74" y="527"/>
                  </a:lnTo>
                  <a:lnTo>
                    <a:pt x="74" y="531"/>
                  </a:lnTo>
                  <a:lnTo>
                    <a:pt x="73" y="537"/>
                  </a:lnTo>
                  <a:lnTo>
                    <a:pt x="71" y="543"/>
                  </a:lnTo>
                  <a:lnTo>
                    <a:pt x="71" y="552"/>
                  </a:lnTo>
                  <a:lnTo>
                    <a:pt x="74" y="562"/>
                  </a:lnTo>
                  <a:lnTo>
                    <a:pt x="75" y="574"/>
                  </a:lnTo>
                  <a:lnTo>
                    <a:pt x="79" y="585"/>
                  </a:lnTo>
                  <a:lnTo>
                    <a:pt x="81" y="597"/>
                  </a:lnTo>
                  <a:lnTo>
                    <a:pt x="84" y="605"/>
                  </a:lnTo>
                  <a:lnTo>
                    <a:pt x="86" y="611"/>
                  </a:lnTo>
                  <a:lnTo>
                    <a:pt x="86" y="614"/>
                  </a:lnTo>
                  <a:lnTo>
                    <a:pt x="75" y="637"/>
                  </a:lnTo>
                  <a:lnTo>
                    <a:pt x="79" y="675"/>
                  </a:lnTo>
                  <a:lnTo>
                    <a:pt x="80" y="675"/>
                  </a:lnTo>
                  <a:lnTo>
                    <a:pt x="81" y="677"/>
                  </a:lnTo>
                  <a:lnTo>
                    <a:pt x="84" y="680"/>
                  </a:lnTo>
                  <a:lnTo>
                    <a:pt x="87" y="682"/>
                  </a:lnTo>
                  <a:lnTo>
                    <a:pt x="91" y="683"/>
                  </a:lnTo>
                  <a:lnTo>
                    <a:pt x="95" y="685"/>
                  </a:lnTo>
                  <a:lnTo>
                    <a:pt x="99" y="685"/>
                  </a:lnTo>
                  <a:lnTo>
                    <a:pt x="102" y="683"/>
                  </a:lnTo>
                  <a:lnTo>
                    <a:pt x="106" y="680"/>
                  </a:lnTo>
                  <a:lnTo>
                    <a:pt x="109" y="676"/>
                  </a:lnTo>
                  <a:lnTo>
                    <a:pt x="110" y="671"/>
                  </a:lnTo>
                  <a:lnTo>
                    <a:pt x="111" y="667"/>
                  </a:lnTo>
                  <a:lnTo>
                    <a:pt x="112" y="662"/>
                  </a:lnTo>
                  <a:lnTo>
                    <a:pt x="114" y="660"/>
                  </a:lnTo>
                  <a:lnTo>
                    <a:pt x="114" y="657"/>
                  </a:lnTo>
                  <a:lnTo>
                    <a:pt x="114" y="656"/>
                  </a:lnTo>
                  <a:lnTo>
                    <a:pt x="105" y="609"/>
                  </a:lnTo>
                  <a:lnTo>
                    <a:pt x="120" y="515"/>
                  </a:lnTo>
                  <a:lnTo>
                    <a:pt x="123" y="496"/>
                  </a:lnTo>
                  <a:lnTo>
                    <a:pt x="141" y="496"/>
                  </a:lnTo>
                  <a:lnTo>
                    <a:pt x="141" y="497"/>
                  </a:lnTo>
                  <a:lnTo>
                    <a:pt x="141" y="500"/>
                  </a:lnTo>
                  <a:lnTo>
                    <a:pt x="141" y="505"/>
                  </a:lnTo>
                  <a:lnTo>
                    <a:pt x="142" y="511"/>
                  </a:lnTo>
                  <a:lnTo>
                    <a:pt x="142" y="519"/>
                  </a:lnTo>
                  <a:lnTo>
                    <a:pt x="142" y="526"/>
                  </a:lnTo>
                  <a:lnTo>
                    <a:pt x="143" y="535"/>
                  </a:lnTo>
                  <a:lnTo>
                    <a:pt x="145" y="543"/>
                  </a:lnTo>
                  <a:lnTo>
                    <a:pt x="147" y="554"/>
                  </a:lnTo>
                  <a:lnTo>
                    <a:pt x="148" y="566"/>
                  </a:lnTo>
                  <a:lnTo>
                    <a:pt x="151" y="578"/>
                  </a:lnTo>
                  <a:lnTo>
                    <a:pt x="153" y="588"/>
                  </a:lnTo>
                  <a:lnTo>
                    <a:pt x="156" y="598"/>
                  </a:lnTo>
                  <a:lnTo>
                    <a:pt x="158" y="605"/>
                  </a:lnTo>
                  <a:lnTo>
                    <a:pt x="158" y="610"/>
                  </a:lnTo>
                  <a:lnTo>
                    <a:pt x="159" y="613"/>
                  </a:lnTo>
                  <a:lnTo>
                    <a:pt x="156" y="655"/>
                  </a:lnTo>
                  <a:lnTo>
                    <a:pt x="168" y="657"/>
                  </a:lnTo>
                  <a:lnTo>
                    <a:pt x="168" y="652"/>
                  </a:lnTo>
                  <a:lnTo>
                    <a:pt x="169" y="652"/>
                  </a:lnTo>
                  <a:lnTo>
                    <a:pt x="171" y="654"/>
                  </a:lnTo>
                  <a:lnTo>
                    <a:pt x="174" y="656"/>
                  </a:lnTo>
                  <a:lnTo>
                    <a:pt x="178" y="657"/>
                  </a:lnTo>
                  <a:lnTo>
                    <a:pt x="183" y="661"/>
                  </a:lnTo>
                  <a:lnTo>
                    <a:pt x="188" y="663"/>
                  </a:lnTo>
                  <a:lnTo>
                    <a:pt x="194" y="666"/>
                  </a:lnTo>
                  <a:lnTo>
                    <a:pt x="199" y="668"/>
                  </a:lnTo>
                  <a:lnTo>
                    <a:pt x="205" y="671"/>
                  </a:lnTo>
                  <a:lnTo>
                    <a:pt x="210" y="672"/>
                  </a:lnTo>
                  <a:lnTo>
                    <a:pt x="216" y="672"/>
                  </a:lnTo>
                  <a:lnTo>
                    <a:pt x="221" y="671"/>
                  </a:lnTo>
                  <a:lnTo>
                    <a:pt x="225" y="671"/>
                  </a:lnTo>
                  <a:lnTo>
                    <a:pt x="229" y="670"/>
                  </a:lnTo>
                  <a:lnTo>
                    <a:pt x="231" y="670"/>
                  </a:lnTo>
                  <a:lnTo>
                    <a:pt x="233" y="668"/>
                  </a:lnTo>
                  <a:lnTo>
                    <a:pt x="230" y="656"/>
                  </a:lnTo>
                </a:path>
              </a:pathLst>
            </a:custGeom>
            <a:solidFill>
              <a:srgbClr val="FF9900"/>
            </a:solidFill>
            <a:ln w="9525">
              <a:noFill/>
            </a:ln>
          </p:spPr>
          <p:txBody>
            <a:bodyPr/>
            <a:lstStyle/>
            <a:p>
              <a:endParaRPr lang="zh-CN" altLang="en-US"/>
            </a:p>
          </p:txBody>
        </p:sp>
        <p:sp>
          <p:nvSpPr>
            <p:cNvPr id="64662" name="任意多边形 233622"/>
            <p:cNvSpPr/>
            <p:nvPr/>
          </p:nvSpPr>
          <p:spPr>
            <a:xfrm>
              <a:off x="4813" y="1294"/>
              <a:ext cx="220" cy="717"/>
            </a:xfrm>
            <a:custGeom>
              <a:avLst/>
              <a:gdLst/>
              <a:ahLst/>
              <a:cxnLst/>
              <a:rect l="0" t="0" r="0" b="0"/>
              <a:pathLst>
                <a:path w="220" h="717">
                  <a:moveTo>
                    <a:pt x="175" y="429"/>
                  </a:moveTo>
                  <a:lnTo>
                    <a:pt x="175" y="600"/>
                  </a:lnTo>
                  <a:lnTo>
                    <a:pt x="219" y="600"/>
                  </a:lnTo>
                  <a:lnTo>
                    <a:pt x="219" y="429"/>
                  </a:lnTo>
                  <a:lnTo>
                    <a:pt x="202" y="429"/>
                  </a:lnTo>
                  <a:lnTo>
                    <a:pt x="202" y="416"/>
                  </a:lnTo>
                  <a:lnTo>
                    <a:pt x="204" y="413"/>
                  </a:lnTo>
                  <a:lnTo>
                    <a:pt x="206" y="411"/>
                  </a:lnTo>
                  <a:lnTo>
                    <a:pt x="207" y="408"/>
                  </a:lnTo>
                  <a:lnTo>
                    <a:pt x="210" y="406"/>
                  </a:lnTo>
                  <a:lnTo>
                    <a:pt x="211" y="403"/>
                  </a:lnTo>
                  <a:lnTo>
                    <a:pt x="211" y="402"/>
                  </a:lnTo>
                  <a:lnTo>
                    <a:pt x="212" y="400"/>
                  </a:lnTo>
                  <a:lnTo>
                    <a:pt x="212" y="400"/>
                  </a:lnTo>
                  <a:lnTo>
                    <a:pt x="209" y="380"/>
                  </a:lnTo>
                  <a:lnTo>
                    <a:pt x="209" y="380"/>
                  </a:lnTo>
                  <a:lnTo>
                    <a:pt x="210" y="302"/>
                  </a:lnTo>
                  <a:lnTo>
                    <a:pt x="210" y="297"/>
                  </a:lnTo>
                  <a:lnTo>
                    <a:pt x="209" y="282"/>
                  </a:lnTo>
                  <a:lnTo>
                    <a:pt x="209" y="261"/>
                  </a:lnTo>
                  <a:lnTo>
                    <a:pt x="206" y="236"/>
                  </a:lnTo>
                  <a:lnTo>
                    <a:pt x="204" y="210"/>
                  </a:lnTo>
                  <a:lnTo>
                    <a:pt x="201" y="187"/>
                  </a:lnTo>
                  <a:lnTo>
                    <a:pt x="196" y="167"/>
                  </a:lnTo>
                  <a:lnTo>
                    <a:pt x="191" y="154"/>
                  </a:lnTo>
                  <a:lnTo>
                    <a:pt x="184" y="146"/>
                  </a:lnTo>
                  <a:lnTo>
                    <a:pt x="174" y="137"/>
                  </a:lnTo>
                  <a:lnTo>
                    <a:pt x="163" y="130"/>
                  </a:lnTo>
                  <a:lnTo>
                    <a:pt x="152" y="121"/>
                  </a:lnTo>
                  <a:lnTo>
                    <a:pt x="142" y="115"/>
                  </a:lnTo>
                  <a:lnTo>
                    <a:pt x="133" y="110"/>
                  </a:lnTo>
                  <a:lnTo>
                    <a:pt x="128" y="106"/>
                  </a:lnTo>
                  <a:lnTo>
                    <a:pt x="126" y="105"/>
                  </a:lnTo>
                  <a:lnTo>
                    <a:pt x="128" y="86"/>
                  </a:lnTo>
                  <a:lnTo>
                    <a:pt x="138" y="65"/>
                  </a:lnTo>
                  <a:lnTo>
                    <a:pt x="138" y="64"/>
                  </a:lnTo>
                  <a:lnTo>
                    <a:pt x="139" y="60"/>
                  </a:lnTo>
                  <a:lnTo>
                    <a:pt x="141" y="55"/>
                  </a:lnTo>
                  <a:lnTo>
                    <a:pt x="141" y="49"/>
                  </a:lnTo>
                  <a:lnTo>
                    <a:pt x="141" y="43"/>
                  </a:lnTo>
                  <a:lnTo>
                    <a:pt x="139" y="35"/>
                  </a:lnTo>
                  <a:lnTo>
                    <a:pt x="138" y="28"/>
                  </a:lnTo>
                  <a:lnTo>
                    <a:pt x="134" y="22"/>
                  </a:lnTo>
                  <a:lnTo>
                    <a:pt x="129" y="17"/>
                  </a:lnTo>
                  <a:lnTo>
                    <a:pt x="128" y="12"/>
                  </a:lnTo>
                  <a:lnTo>
                    <a:pt x="126" y="8"/>
                  </a:lnTo>
                  <a:lnTo>
                    <a:pt x="124" y="6"/>
                  </a:lnTo>
                  <a:lnTo>
                    <a:pt x="121" y="3"/>
                  </a:lnTo>
                  <a:lnTo>
                    <a:pt x="117" y="1"/>
                  </a:lnTo>
                  <a:lnTo>
                    <a:pt x="110" y="1"/>
                  </a:lnTo>
                  <a:lnTo>
                    <a:pt x="100" y="0"/>
                  </a:lnTo>
                  <a:lnTo>
                    <a:pt x="89" y="1"/>
                  </a:lnTo>
                  <a:lnTo>
                    <a:pt x="81" y="1"/>
                  </a:lnTo>
                  <a:lnTo>
                    <a:pt x="77" y="2"/>
                  </a:lnTo>
                  <a:lnTo>
                    <a:pt x="75" y="3"/>
                  </a:lnTo>
                  <a:lnTo>
                    <a:pt x="73" y="6"/>
                  </a:lnTo>
                  <a:lnTo>
                    <a:pt x="71" y="8"/>
                  </a:lnTo>
                  <a:lnTo>
                    <a:pt x="69" y="12"/>
                  </a:lnTo>
                  <a:lnTo>
                    <a:pt x="63" y="16"/>
                  </a:lnTo>
                  <a:lnTo>
                    <a:pt x="59" y="21"/>
                  </a:lnTo>
                  <a:lnTo>
                    <a:pt x="58" y="27"/>
                  </a:lnTo>
                  <a:lnTo>
                    <a:pt x="56" y="34"/>
                  </a:lnTo>
                  <a:lnTo>
                    <a:pt x="58" y="42"/>
                  </a:lnTo>
                  <a:lnTo>
                    <a:pt x="58" y="49"/>
                  </a:lnTo>
                  <a:lnTo>
                    <a:pt x="60" y="55"/>
                  </a:lnTo>
                  <a:lnTo>
                    <a:pt x="60" y="59"/>
                  </a:lnTo>
                  <a:lnTo>
                    <a:pt x="61" y="60"/>
                  </a:lnTo>
                  <a:lnTo>
                    <a:pt x="75" y="92"/>
                  </a:lnTo>
                  <a:lnTo>
                    <a:pt x="77" y="105"/>
                  </a:lnTo>
                  <a:lnTo>
                    <a:pt x="75" y="106"/>
                  </a:lnTo>
                  <a:lnTo>
                    <a:pt x="68" y="111"/>
                  </a:lnTo>
                  <a:lnTo>
                    <a:pt x="58" y="117"/>
                  </a:lnTo>
                  <a:lnTo>
                    <a:pt x="47" y="125"/>
                  </a:lnTo>
                  <a:lnTo>
                    <a:pt x="35" y="132"/>
                  </a:lnTo>
                  <a:lnTo>
                    <a:pt x="27" y="139"/>
                  </a:lnTo>
                  <a:lnTo>
                    <a:pt x="19" y="146"/>
                  </a:lnTo>
                  <a:lnTo>
                    <a:pt x="17" y="149"/>
                  </a:lnTo>
                  <a:lnTo>
                    <a:pt x="16" y="157"/>
                  </a:lnTo>
                  <a:lnTo>
                    <a:pt x="14" y="170"/>
                  </a:lnTo>
                  <a:lnTo>
                    <a:pt x="12" y="189"/>
                  </a:lnTo>
                  <a:lnTo>
                    <a:pt x="9" y="211"/>
                  </a:lnTo>
                  <a:lnTo>
                    <a:pt x="7" y="232"/>
                  </a:lnTo>
                  <a:lnTo>
                    <a:pt x="4" y="252"/>
                  </a:lnTo>
                  <a:lnTo>
                    <a:pt x="3" y="268"/>
                  </a:lnTo>
                  <a:lnTo>
                    <a:pt x="3" y="278"/>
                  </a:lnTo>
                  <a:lnTo>
                    <a:pt x="2" y="286"/>
                  </a:lnTo>
                  <a:lnTo>
                    <a:pt x="2" y="298"/>
                  </a:lnTo>
                  <a:lnTo>
                    <a:pt x="1" y="315"/>
                  </a:lnTo>
                  <a:lnTo>
                    <a:pt x="1" y="334"/>
                  </a:lnTo>
                  <a:lnTo>
                    <a:pt x="0" y="354"/>
                  </a:lnTo>
                  <a:lnTo>
                    <a:pt x="1" y="374"/>
                  </a:lnTo>
                  <a:lnTo>
                    <a:pt x="1" y="390"/>
                  </a:lnTo>
                  <a:lnTo>
                    <a:pt x="3" y="402"/>
                  </a:lnTo>
                  <a:lnTo>
                    <a:pt x="6" y="407"/>
                  </a:lnTo>
                  <a:lnTo>
                    <a:pt x="9" y="410"/>
                  </a:lnTo>
                  <a:lnTo>
                    <a:pt x="13" y="411"/>
                  </a:lnTo>
                  <a:lnTo>
                    <a:pt x="17" y="412"/>
                  </a:lnTo>
                  <a:lnTo>
                    <a:pt x="21" y="412"/>
                  </a:lnTo>
                  <a:lnTo>
                    <a:pt x="24" y="412"/>
                  </a:lnTo>
                  <a:lnTo>
                    <a:pt x="25" y="412"/>
                  </a:lnTo>
                  <a:lnTo>
                    <a:pt x="27" y="412"/>
                  </a:lnTo>
                  <a:lnTo>
                    <a:pt x="14" y="393"/>
                  </a:lnTo>
                  <a:lnTo>
                    <a:pt x="35" y="262"/>
                  </a:lnTo>
                  <a:lnTo>
                    <a:pt x="34" y="403"/>
                  </a:lnTo>
                  <a:lnTo>
                    <a:pt x="63" y="666"/>
                  </a:lnTo>
                  <a:lnTo>
                    <a:pt x="39" y="696"/>
                  </a:lnTo>
                  <a:lnTo>
                    <a:pt x="35" y="714"/>
                  </a:lnTo>
                  <a:lnTo>
                    <a:pt x="71" y="713"/>
                  </a:lnTo>
                  <a:lnTo>
                    <a:pt x="101" y="691"/>
                  </a:lnTo>
                  <a:lnTo>
                    <a:pt x="103" y="692"/>
                  </a:lnTo>
                  <a:lnTo>
                    <a:pt x="107" y="694"/>
                  </a:lnTo>
                  <a:lnTo>
                    <a:pt x="113" y="697"/>
                  </a:lnTo>
                  <a:lnTo>
                    <a:pt x="121" y="702"/>
                  </a:lnTo>
                  <a:lnTo>
                    <a:pt x="128" y="706"/>
                  </a:lnTo>
                  <a:lnTo>
                    <a:pt x="136" y="709"/>
                  </a:lnTo>
                  <a:lnTo>
                    <a:pt x="143" y="713"/>
                  </a:lnTo>
                  <a:lnTo>
                    <a:pt x="148" y="714"/>
                  </a:lnTo>
                  <a:lnTo>
                    <a:pt x="152" y="716"/>
                  </a:lnTo>
                  <a:lnTo>
                    <a:pt x="157" y="716"/>
                  </a:lnTo>
                  <a:lnTo>
                    <a:pt x="162" y="714"/>
                  </a:lnTo>
                  <a:lnTo>
                    <a:pt x="167" y="714"/>
                  </a:lnTo>
                  <a:lnTo>
                    <a:pt x="170" y="713"/>
                  </a:lnTo>
                  <a:lnTo>
                    <a:pt x="173" y="712"/>
                  </a:lnTo>
                  <a:lnTo>
                    <a:pt x="175" y="711"/>
                  </a:lnTo>
                  <a:lnTo>
                    <a:pt x="176" y="711"/>
                  </a:lnTo>
                  <a:lnTo>
                    <a:pt x="168" y="685"/>
                  </a:lnTo>
                  <a:lnTo>
                    <a:pt x="142" y="668"/>
                  </a:lnTo>
                  <a:lnTo>
                    <a:pt x="167" y="421"/>
                  </a:lnTo>
                  <a:lnTo>
                    <a:pt x="178" y="392"/>
                  </a:lnTo>
                  <a:lnTo>
                    <a:pt x="164" y="250"/>
                  </a:lnTo>
                  <a:lnTo>
                    <a:pt x="193" y="396"/>
                  </a:lnTo>
                  <a:lnTo>
                    <a:pt x="184" y="408"/>
                  </a:lnTo>
                  <a:lnTo>
                    <a:pt x="184" y="408"/>
                  </a:lnTo>
                  <a:lnTo>
                    <a:pt x="185" y="408"/>
                  </a:lnTo>
                  <a:lnTo>
                    <a:pt x="185" y="410"/>
                  </a:lnTo>
                  <a:lnTo>
                    <a:pt x="186" y="410"/>
                  </a:lnTo>
                  <a:lnTo>
                    <a:pt x="186" y="411"/>
                  </a:lnTo>
                  <a:lnTo>
                    <a:pt x="188" y="412"/>
                  </a:lnTo>
                  <a:lnTo>
                    <a:pt x="189" y="413"/>
                  </a:lnTo>
                  <a:lnTo>
                    <a:pt x="190" y="414"/>
                  </a:lnTo>
                  <a:lnTo>
                    <a:pt x="190" y="429"/>
                  </a:lnTo>
                  <a:lnTo>
                    <a:pt x="175" y="429"/>
                  </a:lnTo>
                </a:path>
              </a:pathLst>
            </a:custGeom>
            <a:solidFill>
              <a:srgbClr val="99CCFF"/>
            </a:solidFill>
            <a:ln w="9525">
              <a:noFill/>
            </a:ln>
          </p:spPr>
          <p:txBody>
            <a:bodyPr/>
            <a:lstStyle/>
            <a:p>
              <a:endParaRPr lang="zh-CN" altLang="en-US"/>
            </a:p>
          </p:txBody>
        </p:sp>
        <p:sp>
          <p:nvSpPr>
            <p:cNvPr id="64663" name="任意多边形 233623"/>
            <p:cNvSpPr/>
            <p:nvPr/>
          </p:nvSpPr>
          <p:spPr>
            <a:xfrm>
              <a:off x="4131" y="1279"/>
              <a:ext cx="206" cy="684"/>
            </a:xfrm>
            <a:custGeom>
              <a:avLst/>
              <a:gdLst/>
              <a:ahLst/>
              <a:cxnLst/>
              <a:rect l="0" t="0" r="0" b="0"/>
              <a:pathLst>
                <a:path w="206" h="684">
                  <a:moveTo>
                    <a:pt x="0" y="492"/>
                  </a:moveTo>
                  <a:lnTo>
                    <a:pt x="68" y="510"/>
                  </a:lnTo>
                  <a:lnTo>
                    <a:pt x="68" y="514"/>
                  </a:lnTo>
                  <a:lnTo>
                    <a:pt x="67" y="516"/>
                  </a:lnTo>
                  <a:lnTo>
                    <a:pt x="67" y="521"/>
                  </a:lnTo>
                  <a:lnTo>
                    <a:pt x="67" y="525"/>
                  </a:lnTo>
                  <a:lnTo>
                    <a:pt x="65" y="529"/>
                  </a:lnTo>
                  <a:lnTo>
                    <a:pt x="65" y="533"/>
                  </a:lnTo>
                  <a:lnTo>
                    <a:pt x="65" y="536"/>
                  </a:lnTo>
                  <a:lnTo>
                    <a:pt x="65" y="540"/>
                  </a:lnTo>
                  <a:lnTo>
                    <a:pt x="65" y="547"/>
                  </a:lnTo>
                  <a:lnTo>
                    <a:pt x="67" y="559"/>
                  </a:lnTo>
                  <a:lnTo>
                    <a:pt x="69" y="570"/>
                  </a:lnTo>
                  <a:lnTo>
                    <a:pt x="72" y="582"/>
                  </a:lnTo>
                  <a:lnTo>
                    <a:pt x="74" y="593"/>
                  </a:lnTo>
                  <a:lnTo>
                    <a:pt x="77" y="602"/>
                  </a:lnTo>
                  <a:lnTo>
                    <a:pt x="79" y="608"/>
                  </a:lnTo>
                  <a:lnTo>
                    <a:pt x="79" y="611"/>
                  </a:lnTo>
                  <a:lnTo>
                    <a:pt x="69" y="634"/>
                  </a:lnTo>
                  <a:lnTo>
                    <a:pt x="72" y="670"/>
                  </a:lnTo>
                  <a:lnTo>
                    <a:pt x="73" y="671"/>
                  </a:lnTo>
                  <a:lnTo>
                    <a:pt x="74" y="674"/>
                  </a:lnTo>
                  <a:lnTo>
                    <a:pt x="77" y="675"/>
                  </a:lnTo>
                  <a:lnTo>
                    <a:pt x="80" y="678"/>
                  </a:lnTo>
                  <a:lnTo>
                    <a:pt x="84" y="680"/>
                  </a:lnTo>
                  <a:lnTo>
                    <a:pt x="88" y="681"/>
                  </a:lnTo>
                  <a:lnTo>
                    <a:pt x="93" y="681"/>
                  </a:lnTo>
                  <a:lnTo>
                    <a:pt x="95" y="680"/>
                  </a:lnTo>
                  <a:lnTo>
                    <a:pt x="99" y="676"/>
                  </a:lnTo>
                  <a:lnTo>
                    <a:pt x="101" y="673"/>
                  </a:lnTo>
                  <a:lnTo>
                    <a:pt x="103" y="668"/>
                  </a:lnTo>
                  <a:lnTo>
                    <a:pt x="105" y="664"/>
                  </a:lnTo>
                  <a:lnTo>
                    <a:pt x="105" y="659"/>
                  </a:lnTo>
                  <a:lnTo>
                    <a:pt x="106" y="655"/>
                  </a:lnTo>
                  <a:lnTo>
                    <a:pt x="106" y="654"/>
                  </a:lnTo>
                  <a:lnTo>
                    <a:pt x="106" y="653"/>
                  </a:lnTo>
                  <a:lnTo>
                    <a:pt x="98" y="606"/>
                  </a:lnTo>
                  <a:lnTo>
                    <a:pt x="113" y="510"/>
                  </a:lnTo>
                  <a:lnTo>
                    <a:pt x="113" y="510"/>
                  </a:lnTo>
                  <a:lnTo>
                    <a:pt x="119" y="510"/>
                  </a:lnTo>
                  <a:lnTo>
                    <a:pt x="119" y="493"/>
                  </a:lnTo>
                  <a:lnTo>
                    <a:pt x="134" y="493"/>
                  </a:lnTo>
                  <a:lnTo>
                    <a:pt x="134" y="493"/>
                  </a:lnTo>
                  <a:lnTo>
                    <a:pt x="134" y="497"/>
                  </a:lnTo>
                  <a:lnTo>
                    <a:pt x="134" y="502"/>
                  </a:lnTo>
                  <a:lnTo>
                    <a:pt x="135" y="508"/>
                  </a:lnTo>
                  <a:lnTo>
                    <a:pt x="135" y="514"/>
                  </a:lnTo>
                  <a:lnTo>
                    <a:pt x="136" y="523"/>
                  </a:lnTo>
                  <a:lnTo>
                    <a:pt x="136" y="531"/>
                  </a:lnTo>
                  <a:lnTo>
                    <a:pt x="137" y="540"/>
                  </a:lnTo>
                  <a:lnTo>
                    <a:pt x="140" y="551"/>
                  </a:lnTo>
                  <a:lnTo>
                    <a:pt x="142" y="562"/>
                  </a:lnTo>
                  <a:lnTo>
                    <a:pt x="144" y="573"/>
                  </a:lnTo>
                  <a:lnTo>
                    <a:pt x="146" y="585"/>
                  </a:lnTo>
                  <a:lnTo>
                    <a:pt x="149" y="594"/>
                  </a:lnTo>
                  <a:lnTo>
                    <a:pt x="151" y="602"/>
                  </a:lnTo>
                  <a:lnTo>
                    <a:pt x="152" y="607"/>
                  </a:lnTo>
                  <a:lnTo>
                    <a:pt x="152" y="609"/>
                  </a:lnTo>
                  <a:lnTo>
                    <a:pt x="152" y="612"/>
                  </a:lnTo>
                  <a:lnTo>
                    <a:pt x="152" y="619"/>
                  </a:lnTo>
                  <a:lnTo>
                    <a:pt x="151" y="629"/>
                  </a:lnTo>
                  <a:lnTo>
                    <a:pt x="152" y="642"/>
                  </a:lnTo>
                  <a:lnTo>
                    <a:pt x="152" y="654"/>
                  </a:lnTo>
                  <a:lnTo>
                    <a:pt x="155" y="665"/>
                  </a:lnTo>
                  <a:lnTo>
                    <a:pt x="157" y="675"/>
                  </a:lnTo>
                  <a:lnTo>
                    <a:pt x="162" y="680"/>
                  </a:lnTo>
                  <a:lnTo>
                    <a:pt x="167" y="681"/>
                  </a:lnTo>
                  <a:lnTo>
                    <a:pt x="173" y="683"/>
                  </a:lnTo>
                  <a:lnTo>
                    <a:pt x="178" y="683"/>
                  </a:lnTo>
                  <a:lnTo>
                    <a:pt x="183" y="683"/>
                  </a:lnTo>
                  <a:lnTo>
                    <a:pt x="188" y="681"/>
                  </a:lnTo>
                  <a:lnTo>
                    <a:pt x="192" y="680"/>
                  </a:lnTo>
                  <a:lnTo>
                    <a:pt x="195" y="680"/>
                  </a:lnTo>
                  <a:lnTo>
                    <a:pt x="195" y="680"/>
                  </a:lnTo>
                  <a:lnTo>
                    <a:pt x="193" y="666"/>
                  </a:lnTo>
                  <a:lnTo>
                    <a:pt x="192" y="665"/>
                  </a:lnTo>
                  <a:lnTo>
                    <a:pt x="190" y="660"/>
                  </a:lnTo>
                  <a:lnTo>
                    <a:pt x="187" y="653"/>
                  </a:lnTo>
                  <a:lnTo>
                    <a:pt x="183" y="643"/>
                  </a:lnTo>
                  <a:lnTo>
                    <a:pt x="180" y="632"/>
                  </a:lnTo>
                  <a:lnTo>
                    <a:pt x="177" y="621"/>
                  </a:lnTo>
                  <a:lnTo>
                    <a:pt x="175" y="611"/>
                  </a:lnTo>
                  <a:lnTo>
                    <a:pt x="175" y="599"/>
                  </a:lnTo>
                  <a:lnTo>
                    <a:pt x="175" y="587"/>
                  </a:lnTo>
                  <a:lnTo>
                    <a:pt x="176" y="568"/>
                  </a:lnTo>
                  <a:lnTo>
                    <a:pt x="177" y="547"/>
                  </a:lnTo>
                  <a:lnTo>
                    <a:pt x="180" y="525"/>
                  </a:lnTo>
                  <a:lnTo>
                    <a:pt x="182" y="505"/>
                  </a:lnTo>
                  <a:lnTo>
                    <a:pt x="183" y="487"/>
                  </a:lnTo>
                  <a:lnTo>
                    <a:pt x="185" y="475"/>
                  </a:lnTo>
                  <a:lnTo>
                    <a:pt x="185" y="471"/>
                  </a:lnTo>
                  <a:lnTo>
                    <a:pt x="186" y="471"/>
                  </a:lnTo>
                  <a:lnTo>
                    <a:pt x="187" y="469"/>
                  </a:lnTo>
                  <a:lnTo>
                    <a:pt x="188" y="468"/>
                  </a:lnTo>
                  <a:lnTo>
                    <a:pt x="191" y="466"/>
                  </a:lnTo>
                  <a:lnTo>
                    <a:pt x="193" y="462"/>
                  </a:lnTo>
                  <a:lnTo>
                    <a:pt x="195" y="456"/>
                  </a:lnTo>
                  <a:lnTo>
                    <a:pt x="197" y="447"/>
                  </a:lnTo>
                  <a:lnTo>
                    <a:pt x="198" y="436"/>
                  </a:lnTo>
                  <a:lnTo>
                    <a:pt x="198" y="432"/>
                  </a:lnTo>
                  <a:lnTo>
                    <a:pt x="197" y="420"/>
                  </a:lnTo>
                  <a:lnTo>
                    <a:pt x="197" y="404"/>
                  </a:lnTo>
                  <a:lnTo>
                    <a:pt x="196" y="384"/>
                  </a:lnTo>
                  <a:lnTo>
                    <a:pt x="196" y="364"/>
                  </a:lnTo>
                  <a:lnTo>
                    <a:pt x="196" y="347"/>
                  </a:lnTo>
                  <a:lnTo>
                    <a:pt x="196" y="333"/>
                  </a:lnTo>
                  <a:lnTo>
                    <a:pt x="198" y="326"/>
                  </a:lnTo>
                  <a:lnTo>
                    <a:pt x="200" y="322"/>
                  </a:lnTo>
                  <a:lnTo>
                    <a:pt x="202" y="317"/>
                  </a:lnTo>
                  <a:lnTo>
                    <a:pt x="203" y="313"/>
                  </a:lnTo>
                  <a:lnTo>
                    <a:pt x="205" y="308"/>
                  </a:lnTo>
                  <a:lnTo>
                    <a:pt x="205" y="302"/>
                  </a:lnTo>
                  <a:lnTo>
                    <a:pt x="205" y="296"/>
                  </a:lnTo>
                  <a:lnTo>
                    <a:pt x="202" y="290"/>
                  </a:lnTo>
                  <a:lnTo>
                    <a:pt x="198" y="281"/>
                  </a:lnTo>
                  <a:lnTo>
                    <a:pt x="192" y="268"/>
                  </a:lnTo>
                  <a:lnTo>
                    <a:pt x="192" y="259"/>
                  </a:lnTo>
                  <a:lnTo>
                    <a:pt x="193" y="249"/>
                  </a:lnTo>
                  <a:lnTo>
                    <a:pt x="197" y="237"/>
                  </a:lnTo>
                  <a:lnTo>
                    <a:pt x="200" y="221"/>
                  </a:lnTo>
                  <a:lnTo>
                    <a:pt x="198" y="200"/>
                  </a:lnTo>
                  <a:lnTo>
                    <a:pt x="195" y="171"/>
                  </a:lnTo>
                  <a:lnTo>
                    <a:pt x="183" y="130"/>
                  </a:lnTo>
                  <a:lnTo>
                    <a:pt x="181" y="125"/>
                  </a:lnTo>
                  <a:lnTo>
                    <a:pt x="177" y="121"/>
                  </a:lnTo>
                  <a:lnTo>
                    <a:pt x="175" y="117"/>
                  </a:lnTo>
                  <a:lnTo>
                    <a:pt x="171" y="116"/>
                  </a:lnTo>
                  <a:lnTo>
                    <a:pt x="167" y="115"/>
                  </a:lnTo>
                  <a:lnTo>
                    <a:pt x="165" y="114"/>
                  </a:lnTo>
                  <a:lnTo>
                    <a:pt x="164" y="114"/>
                  </a:lnTo>
                  <a:lnTo>
                    <a:pt x="162" y="114"/>
                  </a:lnTo>
                  <a:lnTo>
                    <a:pt x="162" y="114"/>
                  </a:lnTo>
                  <a:lnTo>
                    <a:pt x="160" y="112"/>
                  </a:lnTo>
                  <a:lnTo>
                    <a:pt x="156" y="111"/>
                  </a:lnTo>
                  <a:lnTo>
                    <a:pt x="152" y="109"/>
                  </a:lnTo>
                  <a:lnTo>
                    <a:pt x="149" y="106"/>
                  </a:lnTo>
                  <a:lnTo>
                    <a:pt x="146" y="104"/>
                  </a:lnTo>
                  <a:lnTo>
                    <a:pt x="145" y="101"/>
                  </a:lnTo>
                  <a:lnTo>
                    <a:pt x="145" y="100"/>
                  </a:lnTo>
                  <a:lnTo>
                    <a:pt x="146" y="97"/>
                  </a:lnTo>
                  <a:lnTo>
                    <a:pt x="147" y="95"/>
                  </a:lnTo>
                  <a:lnTo>
                    <a:pt x="150" y="94"/>
                  </a:lnTo>
                  <a:lnTo>
                    <a:pt x="152" y="91"/>
                  </a:lnTo>
                  <a:lnTo>
                    <a:pt x="155" y="89"/>
                  </a:lnTo>
                  <a:lnTo>
                    <a:pt x="157" y="86"/>
                  </a:lnTo>
                  <a:lnTo>
                    <a:pt x="159" y="84"/>
                  </a:lnTo>
                  <a:lnTo>
                    <a:pt x="159" y="81"/>
                  </a:lnTo>
                  <a:lnTo>
                    <a:pt x="159" y="78"/>
                  </a:lnTo>
                  <a:lnTo>
                    <a:pt x="157" y="75"/>
                  </a:lnTo>
                  <a:lnTo>
                    <a:pt x="156" y="75"/>
                  </a:lnTo>
                  <a:lnTo>
                    <a:pt x="154" y="74"/>
                  </a:lnTo>
                  <a:lnTo>
                    <a:pt x="151" y="74"/>
                  </a:lnTo>
                  <a:lnTo>
                    <a:pt x="150" y="73"/>
                  </a:lnTo>
                  <a:lnTo>
                    <a:pt x="149" y="70"/>
                  </a:lnTo>
                  <a:lnTo>
                    <a:pt x="150" y="66"/>
                  </a:lnTo>
                  <a:lnTo>
                    <a:pt x="152" y="57"/>
                  </a:lnTo>
                  <a:lnTo>
                    <a:pt x="154" y="48"/>
                  </a:lnTo>
                  <a:lnTo>
                    <a:pt x="155" y="40"/>
                  </a:lnTo>
                  <a:lnTo>
                    <a:pt x="155" y="34"/>
                  </a:lnTo>
                  <a:lnTo>
                    <a:pt x="154" y="30"/>
                  </a:lnTo>
                  <a:lnTo>
                    <a:pt x="154" y="27"/>
                  </a:lnTo>
                  <a:lnTo>
                    <a:pt x="152" y="26"/>
                  </a:lnTo>
                  <a:lnTo>
                    <a:pt x="152" y="24"/>
                  </a:lnTo>
                  <a:lnTo>
                    <a:pt x="152" y="24"/>
                  </a:lnTo>
                  <a:lnTo>
                    <a:pt x="152" y="23"/>
                  </a:lnTo>
                  <a:lnTo>
                    <a:pt x="152" y="22"/>
                  </a:lnTo>
                  <a:lnTo>
                    <a:pt x="152" y="21"/>
                  </a:lnTo>
                  <a:lnTo>
                    <a:pt x="152" y="18"/>
                  </a:lnTo>
                  <a:lnTo>
                    <a:pt x="152" y="16"/>
                  </a:lnTo>
                  <a:lnTo>
                    <a:pt x="151" y="13"/>
                  </a:lnTo>
                  <a:lnTo>
                    <a:pt x="151" y="11"/>
                  </a:lnTo>
                  <a:lnTo>
                    <a:pt x="150" y="7"/>
                  </a:lnTo>
                  <a:lnTo>
                    <a:pt x="144" y="4"/>
                  </a:lnTo>
                  <a:lnTo>
                    <a:pt x="135" y="2"/>
                  </a:lnTo>
                  <a:lnTo>
                    <a:pt x="125" y="1"/>
                  </a:lnTo>
                  <a:lnTo>
                    <a:pt x="115" y="0"/>
                  </a:lnTo>
                  <a:lnTo>
                    <a:pt x="105" y="0"/>
                  </a:lnTo>
                  <a:lnTo>
                    <a:pt x="98" y="0"/>
                  </a:lnTo>
                  <a:lnTo>
                    <a:pt x="93" y="1"/>
                  </a:lnTo>
                  <a:lnTo>
                    <a:pt x="78" y="12"/>
                  </a:lnTo>
                  <a:lnTo>
                    <a:pt x="69" y="21"/>
                  </a:lnTo>
                  <a:lnTo>
                    <a:pt x="67" y="29"/>
                  </a:lnTo>
                  <a:lnTo>
                    <a:pt x="67" y="37"/>
                  </a:lnTo>
                  <a:lnTo>
                    <a:pt x="69" y="45"/>
                  </a:lnTo>
                  <a:lnTo>
                    <a:pt x="72" y="52"/>
                  </a:lnTo>
                  <a:lnTo>
                    <a:pt x="74" y="59"/>
                  </a:lnTo>
                  <a:lnTo>
                    <a:pt x="73" y="66"/>
                  </a:lnTo>
                  <a:lnTo>
                    <a:pt x="72" y="73"/>
                  </a:lnTo>
                  <a:lnTo>
                    <a:pt x="68" y="78"/>
                  </a:lnTo>
                  <a:lnTo>
                    <a:pt x="65" y="81"/>
                  </a:lnTo>
                  <a:lnTo>
                    <a:pt x="63" y="84"/>
                  </a:lnTo>
                  <a:lnTo>
                    <a:pt x="60" y="84"/>
                  </a:lnTo>
                  <a:lnTo>
                    <a:pt x="59" y="85"/>
                  </a:lnTo>
                  <a:lnTo>
                    <a:pt x="57" y="85"/>
                  </a:lnTo>
                  <a:lnTo>
                    <a:pt x="57" y="85"/>
                  </a:lnTo>
                  <a:lnTo>
                    <a:pt x="68" y="101"/>
                  </a:lnTo>
                  <a:lnTo>
                    <a:pt x="68" y="101"/>
                  </a:lnTo>
                  <a:lnTo>
                    <a:pt x="69" y="102"/>
                  </a:lnTo>
                  <a:lnTo>
                    <a:pt x="69" y="102"/>
                  </a:lnTo>
                  <a:lnTo>
                    <a:pt x="69" y="105"/>
                  </a:lnTo>
                  <a:lnTo>
                    <a:pt x="67" y="107"/>
                  </a:lnTo>
                  <a:lnTo>
                    <a:pt x="62" y="112"/>
                  </a:lnTo>
                  <a:lnTo>
                    <a:pt x="53" y="117"/>
                  </a:lnTo>
                  <a:lnTo>
                    <a:pt x="41" y="125"/>
                  </a:lnTo>
                  <a:lnTo>
                    <a:pt x="34" y="132"/>
                  </a:lnTo>
                  <a:lnTo>
                    <a:pt x="29" y="145"/>
                  </a:lnTo>
                  <a:lnTo>
                    <a:pt x="26" y="162"/>
                  </a:lnTo>
                  <a:lnTo>
                    <a:pt x="22" y="180"/>
                  </a:lnTo>
                  <a:lnTo>
                    <a:pt x="19" y="199"/>
                  </a:lnTo>
                  <a:lnTo>
                    <a:pt x="18" y="215"/>
                  </a:lnTo>
                  <a:lnTo>
                    <a:pt x="17" y="228"/>
                  </a:lnTo>
                  <a:lnTo>
                    <a:pt x="17" y="234"/>
                  </a:lnTo>
                  <a:lnTo>
                    <a:pt x="17" y="237"/>
                  </a:lnTo>
                  <a:lnTo>
                    <a:pt x="19" y="245"/>
                  </a:lnTo>
                  <a:lnTo>
                    <a:pt x="22" y="255"/>
                  </a:lnTo>
                  <a:lnTo>
                    <a:pt x="24" y="266"/>
                  </a:lnTo>
                  <a:lnTo>
                    <a:pt x="28" y="278"/>
                  </a:lnTo>
                  <a:lnTo>
                    <a:pt x="32" y="288"/>
                  </a:lnTo>
                  <a:lnTo>
                    <a:pt x="34" y="297"/>
                  </a:lnTo>
                  <a:lnTo>
                    <a:pt x="37" y="303"/>
                  </a:lnTo>
                  <a:lnTo>
                    <a:pt x="32" y="335"/>
                  </a:lnTo>
                  <a:lnTo>
                    <a:pt x="28" y="337"/>
                  </a:lnTo>
                  <a:lnTo>
                    <a:pt x="27" y="339"/>
                  </a:lnTo>
                  <a:lnTo>
                    <a:pt x="24" y="342"/>
                  </a:lnTo>
                  <a:lnTo>
                    <a:pt x="23" y="344"/>
                  </a:lnTo>
                  <a:lnTo>
                    <a:pt x="23" y="347"/>
                  </a:lnTo>
                  <a:lnTo>
                    <a:pt x="22" y="350"/>
                  </a:lnTo>
                  <a:lnTo>
                    <a:pt x="22" y="353"/>
                  </a:lnTo>
                  <a:lnTo>
                    <a:pt x="22" y="354"/>
                  </a:lnTo>
                  <a:lnTo>
                    <a:pt x="0" y="356"/>
                  </a:lnTo>
                  <a:lnTo>
                    <a:pt x="0" y="492"/>
                  </a:lnTo>
                </a:path>
              </a:pathLst>
            </a:custGeom>
            <a:solidFill>
              <a:srgbClr val="FFCC66"/>
            </a:solidFill>
            <a:ln w="9525">
              <a:noFill/>
            </a:ln>
          </p:spPr>
          <p:txBody>
            <a:bodyPr/>
            <a:lstStyle/>
            <a:p>
              <a:endParaRPr lang="zh-CN" altLang="en-US"/>
            </a:p>
          </p:txBody>
        </p:sp>
        <p:sp>
          <p:nvSpPr>
            <p:cNvPr id="64664" name="任意多边形 233624"/>
            <p:cNvSpPr/>
            <p:nvPr/>
          </p:nvSpPr>
          <p:spPr>
            <a:xfrm>
              <a:off x="4464" y="1600"/>
              <a:ext cx="25" cy="27"/>
            </a:xfrm>
            <a:custGeom>
              <a:avLst/>
              <a:gdLst/>
              <a:ahLst/>
              <a:cxnLst/>
              <a:rect l="0" t="0" r="0" b="0"/>
              <a:pathLst>
                <a:path w="25" h="27">
                  <a:moveTo>
                    <a:pt x="6" y="0"/>
                  </a:moveTo>
                  <a:lnTo>
                    <a:pt x="0" y="24"/>
                  </a:lnTo>
                  <a:lnTo>
                    <a:pt x="22" y="26"/>
                  </a:lnTo>
                  <a:lnTo>
                    <a:pt x="24" y="14"/>
                  </a:lnTo>
                  <a:lnTo>
                    <a:pt x="12" y="6"/>
                  </a:lnTo>
                  <a:lnTo>
                    <a:pt x="6" y="0"/>
                  </a:lnTo>
                </a:path>
              </a:pathLst>
            </a:custGeom>
            <a:solidFill>
              <a:srgbClr val="4C4C4C"/>
            </a:solidFill>
            <a:ln w="9525">
              <a:noFill/>
            </a:ln>
          </p:spPr>
          <p:txBody>
            <a:bodyPr/>
            <a:lstStyle/>
            <a:p>
              <a:endParaRPr lang="zh-CN" altLang="en-US"/>
            </a:p>
          </p:txBody>
        </p:sp>
      </p:grpSp>
      <p:sp>
        <p:nvSpPr>
          <p:cNvPr id="64665" name="任意多边形 233625"/>
          <p:cNvSpPr/>
          <p:nvPr/>
        </p:nvSpPr>
        <p:spPr>
          <a:xfrm>
            <a:off x="4140200" y="3125788"/>
            <a:ext cx="1152525" cy="215900"/>
          </a:xfrm>
          <a:custGeom>
            <a:avLst/>
            <a:gdLst/>
            <a:ahLst/>
            <a:cxnLst>
              <a:cxn ang="270">
                <a:pos x="16200" y="0"/>
              </a:cxn>
              <a:cxn ang="180">
                <a:pos x="0" y="10800"/>
              </a:cxn>
              <a:cxn ang="90">
                <a:pos x="16200" y="21600"/>
              </a:cxn>
              <a:cxn ang="0">
                <a:pos x="21600" y="10800"/>
              </a:cxn>
            </a:cxnLst>
            <a:rect l="0" t="0" r="0" b="0"/>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cap="flat" cmpd="sng">
            <a:solidFill>
              <a:srgbClr val="800000"/>
            </a:solidFill>
            <a:prstDash val="solid"/>
            <a:miter/>
            <a:headEnd type="none" w="med" len="med"/>
            <a:tailEnd type="none" w="med" len="med"/>
          </a:ln>
        </p:spPr>
        <p:txBody>
          <a:bodyPr/>
          <a:lstStyle/>
          <a:p>
            <a:endParaRPr lang="zh-CN" altLang="en-US"/>
          </a:p>
        </p:txBody>
      </p:sp>
      <p:sp>
        <p:nvSpPr>
          <p:cNvPr id="64666" name="任意多边形 233626"/>
          <p:cNvSpPr/>
          <p:nvPr/>
        </p:nvSpPr>
        <p:spPr>
          <a:xfrm>
            <a:off x="4140200" y="4968875"/>
            <a:ext cx="1152525" cy="215900"/>
          </a:xfrm>
          <a:custGeom>
            <a:avLst/>
            <a:gdLst/>
            <a:ahLst/>
            <a:cxnLst>
              <a:cxn ang="270">
                <a:pos x="16200" y="0"/>
              </a:cxn>
              <a:cxn ang="180">
                <a:pos x="0" y="10800"/>
              </a:cxn>
              <a:cxn ang="90">
                <a:pos x="16200" y="21600"/>
              </a:cxn>
              <a:cxn ang="0">
                <a:pos x="21600" y="10800"/>
              </a:cxn>
            </a:cxnLst>
            <a:rect l="0" t="0" r="0" b="0"/>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FF00"/>
          </a:solidFill>
          <a:ln w="9525" cap="flat" cmpd="sng">
            <a:solidFill>
              <a:srgbClr val="003300"/>
            </a:solidFill>
            <a:prstDash val="solid"/>
            <a:miter/>
            <a:headEnd type="none" w="med" len="med"/>
            <a:tailEnd type="none" w="med" len="med"/>
          </a:ln>
        </p:spPr>
        <p:txBody>
          <a:bodyPr/>
          <a:lstStyle/>
          <a:p>
            <a:endParaRPr lang="zh-CN" altLang="en-US"/>
          </a:p>
        </p:txBody>
      </p:sp>
      <p:grpSp>
        <p:nvGrpSpPr>
          <p:cNvPr id="64667" name="组合 233627"/>
          <p:cNvGrpSpPr/>
          <p:nvPr/>
        </p:nvGrpSpPr>
        <p:grpSpPr>
          <a:xfrm>
            <a:off x="5580063" y="4587875"/>
            <a:ext cx="1081087" cy="949325"/>
            <a:chOff x="1674" y="1073"/>
            <a:chExt cx="1134" cy="961"/>
          </a:xfrm>
        </p:grpSpPr>
        <p:sp>
          <p:nvSpPr>
            <p:cNvPr id="64668" name="椭圆 233628"/>
            <p:cNvSpPr/>
            <p:nvPr/>
          </p:nvSpPr>
          <p:spPr>
            <a:xfrm>
              <a:off x="1674" y="1224"/>
              <a:ext cx="1134" cy="780"/>
            </a:xfrm>
            <a:prstGeom prst="ellipse">
              <a:avLst/>
            </a:prstGeom>
            <a:solidFill>
              <a:schemeClr val="bg2"/>
            </a:solidFill>
            <a:ln w="9525">
              <a:noFill/>
            </a:ln>
          </p:spPr>
          <p:txBody>
            <a:bodyPr/>
            <a:lstStyle/>
            <a:p>
              <a:pPr algn="ctr"/>
              <a:endParaRPr lang="zh-CN" altLang="en-US" dirty="0">
                <a:latin typeface="Arial" panose="020B0604020202020204" pitchFamily="34" charset="0"/>
              </a:endParaRPr>
            </a:p>
          </p:txBody>
        </p:sp>
        <p:sp>
          <p:nvSpPr>
            <p:cNvPr id="64669" name="任意多边形 233629"/>
            <p:cNvSpPr/>
            <p:nvPr/>
          </p:nvSpPr>
          <p:spPr>
            <a:xfrm>
              <a:off x="2364" y="1173"/>
              <a:ext cx="207" cy="573"/>
            </a:xfrm>
            <a:custGeom>
              <a:avLst/>
              <a:gdLst/>
              <a:ahLst/>
              <a:cxnLst/>
              <a:rect l="0" t="0" r="0" b="0"/>
              <a:pathLst>
                <a:path w="207" h="573">
                  <a:moveTo>
                    <a:pt x="0" y="572"/>
                  </a:moveTo>
                  <a:lnTo>
                    <a:pt x="0" y="34"/>
                  </a:lnTo>
                  <a:lnTo>
                    <a:pt x="206" y="0"/>
                  </a:lnTo>
                  <a:lnTo>
                    <a:pt x="206" y="537"/>
                  </a:lnTo>
                  <a:lnTo>
                    <a:pt x="0" y="572"/>
                  </a:lnTo>
                </a:path>
              </a:pathLst>
            </a:custGeom>
            <a:solidFill>
              <a:srgbClr val="00CCCC"/>
            </a:solidFill>
            <a:ln w="9525">
              <a:noFill/>
            </a:ln>
          </p:spPr>
          <p:txBody>
            <a:bodyPr/>
            <a:lstStyle/>
            <a:p>
              <a:endParaRPr lang="zh-CN" altLang="en-US"/>
            </a:p>
          </p:txBody>
        </p:sp>
        <p:sp>
          <p:nvSpPr>
            <p:cNvPr id="64670" name="任意多边形 233630"/>
            <p:cNvSpPr/>
            <p:nvPr/>
          </p:nvSpPr>
          <p:spPr>
            <a:xfrm>
              <a:off x="2433" y="1173"/>
              <a:ext cx="138" cy="667"/>
            </a:xfrm>
            <a:custGeom>
              <a:avLst/>
              <a:gdLst/>
              <a:ahLst/>
              <a:cxnLst/>
              <a:rect l="0" t="0" r="0" b="0"/>
              <a:pathLst>
                <a:path w="138" h="667">
                  <a:moveTo>
                    <a:pt x="0" y="666"/>
                  </a:moveTo>
                  <a:lnTo>
                    <a:pt x="0" y="127"/>
                  </a:lnTo>
                  <a:lnTo>
                    <a:pt x="137" y="0"/>
                  </a:lnTo>
                  <a:lnTo>
                    <a:pt x="137" y="537"/>
                  </a:lnTo>
                  <a:lnTo>
                    <a:pt x="0" y="666"/>
                  </a:lnTo>
                </a:path>
              </a:pathLst>
            </a:custGeom>
            <a:solidFill>
              <a:srgbClr val="009999"/>
            </a:solidFill>
            <a:ln w="9525">
              <a:noFill/>
            </a:ln>
          </p:spPr>
          <p:txBody>
            <a:bodyPr/>
            <a:lstStyle/>
            <a:p>
              <a:endParaRPr lang="zh-CN" altLang="en-US"/>
            </a:p>
          </p:txBody>
        </p:sp>
        <p:sp>
          <p:nvSpPr>
            <p:cNvPr id="64671" name="任意多边形 233631"/>
            <p:cNvSpPr/>
            <p:nvPr/>
          </p:nvSpPr>
          <p:spPr>
            <a:xfrm>
              <a:off x="2433" y="1233"/>
              <a:ext cx="240" cy="607"/>
            </a:xfrm>
            <a:custGeom>
              <a:avLst/>
              <a:gdLst/>
              <a:ahLst/>
              <a:cxnLst/>
              <a:rect l="0" t="0" r="0" b="0"/>
              <a:pathLst>
                <a:path w="240" h="607">
                  <a:moveTo>
                    <a:pt x="0" y="606"/>
                  </a:moveTo>
                  <a:lnTo>
                    <a:pt x="0" y="67"/>
                  </a:lnTo>
                  <a:lnTo>
                    <a:pt x="239" y="0"/>
                  </a:lnTo>
                  <a:lnTo>
                    <a:pt x="239" y="537"/>
                  </a:lnTo>
                  <a:lnTo>
                    <a:pt x="0" y="606"/>
                  </a:lnTo>
                </a:path>
              </a:pathLst>
            </a:custGeom>
            <a:solidFill>
              <a:srgbClr val="99FFFF"/>
            </a:solidFill>
            <a:ln w="9525">
              <a:noFill/>
            </a:ln>
          </p:spPr>
          <p:txBody>
            <a:bodyPr/>
            <a:lstStyle/>
            <a:p>
              <a:endParaRPr lang="zh-CN" altLang="en-US"/>
            </a:p>
          </p:txBody>
        </p:sp>
        <p:sp>
          <p:nvSpPr>
            <p:cNvPr id="64672" name="任意多边形 233632"/>
            <p:cNvSpPr/>
            <p:nvPr/>
          </p:nvSpPr>
          <p:spPr>
            <a:xfrm>
              <a:off x="2481" y="1288"/>
              <a:ext cx="159" cy="330"/>
            </a:xfrm>
            <a:custGeom>
              <a:avLst/>
              <a:gdLst/>
              <a:ahLst/>
              <a:cxnLst/>
              <a:rect l="0" t="0" r="0" b="0"/>
              <a:pathLst>
                <a:path w="159" h="330">
                  <a:moveTo>
                    <a:pt x="158" y="281"/>
                  </a:moveTo>
                  <a:lnTo>
                    <a:pt x="158" y="0"/>
                  </a:lnTo>
                  <a:lnTo>
                    <a:pt x="0" y="47"/>
                  </a:lnTo>
                  <a:lnTo>
                    <a:pt x="0" y="329"/>
                  </a:lnTo>
                  <a:lnTo>
                    <a:pt x="158" y="281"/>
                  </a:lnTo>
                </a:path>
              </a:pathLst>
            </a:custGeom>
            <a:solidFill>
              <a:srgbClr val="FFFFFF"/>
            </a:solidFill>
            <a:ln w="9525">
              <a:noFill/>
            </a:ln>
          </p:spPr>
          <p:txBody>
            <a:bodyPr/>
            <a:lstStyle/>
            <a:p>
              <a:endParaRPr lang="zh-CN" altLang="en-US"/>
            </a:p>
          </p:txBody>
        </p:sp>
        <p:sp>
          <p:nvSpPr>
            <p:cNvPr id="64673" name="任意多边形 233633"/>
            <p:cNvSpPr/>
            <p:nvPr/>
          </p:nvSpPr>
          <p:spPr>
            <a:xfrm>
              <a:off x="2481" y="1664"/>
              <a:ext cx="159" cy="73"/>
            </a:xfrm>
            <a:custGeom>
              <a:avLst/>
              <a:gdLst/>
              <a:ahLst/>
              <a:cxnLst/>
              <a:rect l="0" t="0" r="0" b="0"/>
              <a:pathLst>
                <a:path w="159" h="73">
                  <a:moveTo>
                    <a:pt x="158" y="25"/>
                  </a:moveTo>
                  <a:lnTo>
                    <a:pt x="158" y="0"/>
                  </a:lnTo>
                  <a:lnTo>
                    <a:pt x="0" y="46"/>
                  </a:lnTo>
                  <a:lnTo>
                    <a:pt x="0" y="72"/>
                  </a:lnTo>
                  <a:lnTo>
                    <a:pt x="158" y="25"/>
                  </a:lnTo>
                </a:path>
              </a:pathLst>
            </a:custGeom>
            <a:solidFill>
              <a:srgbClr val="969696"/>
            </a:solidFill>
            <a:ln w="9525">
              <a:noFill/>
            </a:ln>
          </p:spPr>
          <p:txBody>
            <a:bodyPr/>
            <a:lstStyle/>
            <a:p>
              <a:endParaRPr lang="zh-CN" altLang="en-US"/>
            </a:p>
          </p:txBody>
        </p:sp>
        <p:sp>
          <p:nvSpPr>
            <p:cNvPr id="64674" name="任意多边形 233634"/>
            <p:cNvSpPr/>
            <p:nvPr/>
          </p:nvSpPr>
          <p:spPr>
            <a:xfrm>
              <a:off x="2481" y="1613"/>
              <a:ext cx="159" cy="74"/>
            </a:xfrm>
            <a:custGeom>
              <a:avLst/>
              <a:gdLst/>
              <a:ahLst/>
              <a:cxnLst/>
              <a:rect l="0" t="0" r="0" b="0"/>
              <a:pathLst>
                <a:path w="159" h="74">
                  <a:moveTo>
                    <a:pt x="158" y="25"/>
                  </a:moveTo>
                  <a:lnTo>
                    <a:pt x="158" y="0"/>
                  </a:lnTo>
                  <a:lnTo>
                    <a:pt x="0" y="47"/>
                  </a:lnTo>
                  <a:lnTo>
                    <a:pt x="0" y="73"/>
                  </a:lnTo>
                  <a:lnTo>
                    <a:pt x="158" y="25"/>
                  </a:lnTo>
                </a:path>
              </a:pathLst>
            </a:custGeom>
            <a:solidFill>
              <a:srgbClr val="969696"/>
            </a:solidFill>
            <a:ln w="9525">
              <a:noFill/>
            </a:ln>
          </p:spPr>
          <p:txBody>
            <a:bodyPr/>
            <a:lstStyle/>
            <a:p>
              <a:endParaRPr lang="zh-CN" altLang="en-US"/>
            </a:p>
          </p:txBody>
        </p:sp>
        <p:sp>
          <p:nvSpPr>
            <p:cNvPr id="64675" name="任意多边形 233635"/>
            <p:cNvSpPr/>
            <p:nvPr/>
          </p:nvSpPr>
          <p:spPr>
            <a:xfrm>
              <a:off x="2481" y="1710"/>
              <a:ext cx="159" cy="75"/>
            </a:xfrm>
            <a:custGeom>
              <a:avLst/>
              <a:gdLst/>
              <a:ahLst/>
              <a:cxnLst/>
              <a:rect l="0" t="0" r="0" b="0"/>
              <a:pathLst>
                <a:path w="159" h="75">
                  <a:moveTo>
                    <a:pt x="158" y="26"/>
                  </a:moveTo>
                  <a:lnTo>
                    <a:pt x="158" y="0"/>
                  </a:lnTo>
                  <a:lnTo>
                    <a:pt x="0" y="47"/>
                  </a:lnTo>
                  <a:lnTo>
                    <a:pt x="0" y="74"/>
                  </a:lnTo>
                  <a:lnTo>
                    <a:pt x="158" y="26"/>
                  </a:lnTo>
                </a:path>
              </a:pathLst>
            </a:custGeom>
            <a:solidFill>
              <a:srgbClr val="969696"/>
            </a:solidFill>
            <a:ln w="9525">
              <a:noFill/>
            </a:ln>
          </p:spPr>
          <p:txBody>
            <a:bodyPr/>
            <a:lstStyle/>
            <a:p>
              <a:endParaRPr lang="zh-CN" altLang="en-US"/>
            </a:p>
          </p:txBody>
        </p:sp>
        <p:sp>
          <p:nvSpPr>
            <p:cNvPr id="64676" name="任意多边形 233636"/>
            <p:cNvSpPr/>
            <p:nvPr/>
          </p:nvSpPr>
          <p:spPr>
            <a:xfrm>
              <a:off x="2500" y="1376"/>
              <a:ext cx="124" cy="137"/>
            </a:xfrm>
            <a:custGeom>
              <a:avLst/>
              <a:gdLst/>
              <a:ahLst/>
              <a:cxnLst/>
              <a:rect l="0" t="0" r="0" b="0"/>
              <a:pathLst>
                <a:path w="124" h="137">
                  <a:moveTo>
                    <a:pt x="61" y="0"/>
                  </a:moveTo>
                  <a:lnTo>
                    <a:pt x="51" y="35"/>
                  </a:lnTo>
                  <a:lnTo>
                    <a:pt x="23" y="12"/>
                  </a:lnTo>
                  <a:lnTo>
                    <a:pt x="35" y="48"/>
                  </a:lnTo>
                  <a:lnTo>
                    <a:pt x="0" y="47"/>
                  </a:lnTo>
                  <a:lnTo>
                    <a:pt x="29" y="68"/>
                  </a:lnTo>
                  <a:lnTo>
                    <a:pt x="0" y="89"/>
                  </a:lnTo>
                  <a:lnTo>
                    <a:pt x="35" y="88"/>
                  </a:lnTo>
                  <a:lnTo>
                    <a:pt x="23" y="123"/>
                  </a:lnTo>
                  <a:lnTo>
                    <a:pt x="51" y="100"/>
                  </a:lnTo>
                  <a:lnTo>
                    <a:pt x="61" y="136"/>
                  </a:lnTo>
                  <a:lnTo>
                    <a:pt x="71" y="100"/>
                  </a:lnTo>
                  <a:lnTo>
                    <a:pt x="99" y="123"/>
                  </a:lnTo>
                  <a:lnTo>
                    <a:pt x="87" y="88"/>
                  </a:lnTo>
                  <a:lnTo>
                    <a:pt x="123" y="89"/>
                  </a:lnTo>
                  <a:lnTo>
                    <a:pt x="93" y="68"/>
                  </a:lnTo>
                  <a:lnTo>
                    <a:pt x="123" y="47"/>
                  </a:lnTo>
                  <a:lnTo>
                    <a:pt x="87" y="48"/>
                  </a:lnTo>
                  <a:lnTo>
                    <a:pt x="99" y="12"/>
                  </a:lnTo>
                  <a:lnTo>
                    <a:pt x="71" y="35"/>
                  </a:lnTo>
                  <a:lnTo>
                    <a:pt x="61" y="0"/>
                  </a:lnTo>
                </a:path>
              </a:pathLst>
            </a:custGeom>
            <a:solidFill>
              <a:srgbClr val="FFCC00"/>
            </a:solidFill>
            <a:ln w="9525">
              <a:noFill/>
            </a:ln>
          </p:spPr>
          <p:txBody>
            <a:bodyPr/>
            <a:lstStyle/>
            <a:p>
              <a:endParaRPr lang="zh-CN" altLang="en-US"/>
            </a:p>
          </p:txBody>
        </p:sp>
        <p:grpSp>
          <p:nvGrpSpPr>
            <p:cNvPr id="64677" name="组合 233637"/>
            <p:cNvGrpSpPr/>
            <p:nvPr/>
          </p:nvGrpSpPr>
          <p:grpSpPr>
            <a:xfrm>
              <a:off x="1809" y="1073"/>
              <a:ext cx="349" cy="655"/>
              <a:chOff x="1809" y="1073"/>
              <a:chExt cx="349" cy="655"/>
            </a:xfrm>
          </p:grpSpPr>
          <p:sp>
            <p:nvSpPr>
              <p:cNvPr id="64678" name="任意多边形 233638"/>
              <p:cNvSpPr/>
              <p:nvPr/>
            </p:nvSpPr>
            <p:spPr>
              <a:xfrm>
                <a:off x="1809" y="1073"/>
                <a:ext cx="349" cy="655"/>
              </a:xfrm>
              <a:custGeom>
                <a:avLst/>
                <a:gdLst/>
                <a:ahLst/>
                <a:cxnLst/>
                <a:rect l="0" t="0" r="0" b="0"/>
                <a:pathLst>
                  <a:path w="349" h="655">
                    <a:moveTo>
                      <a:pt x="348" y="560"/>
                    </a:moveTo>
                    <a:lnTo>
                      <a:pt x="348" y="0"/>
                    </a:lnTo>
                    <a:lnTo>
                      <a:pt x="0" y="92"/>
                    </a:lnTo>
                    <a:lnTo>
                      <a:pt x="0" y="654"/>
                    </a:lnTo>
                    <a:lnTo>
                      <a:pt x="348" y="560"/>
                    </a:lnTo>
                  </a:path>
                </a:pathLst>
              </a:custGeom>
              <a:solidFill>
                <a:srgbClr val="B2B2B2"/>
              </a:solidFill>
              <a:ln w="9525">
                <a:noFill/>
              </a:ln>
            </p:spPr>
            <p:txBody>
              <a:bodyPr/>
              <a:lstStyle/>
              <a:p>
                <a:endParaRPr lang="zh-CN" altLang="en-US"/>
              </a:p>
            </p:txBody>
          </p:sp>
          <p:sp>
            <p:nvSpPr>
              <p:cNvPr id="64679" name="任意多边形 233639"/>
              <p:cNvSpPr/>
              <p:nvPr/>
            </p:nvSpPr>
            <p:spPr>
              <a:xfrm>
                <a:off x="1829" y="1100"/>
                <a:ext cx="308" cy="600"/>
              </a:xfrm>
              <a:custGeom>
                <a:avLst/>
                <a:gdLst/>
                <a:ahLst/>
                <a:cxnLst/>
                <a:rect l="0" t="0" r="0" b="0"/>
                <a:pathLst>
                  <a:path w="308" h="600">
                    <a:moveTo>
                      <a:pt x="307" y="520"/>
                    </a:moveTo>
                    <a:lnTo>
                      <a:pt x="307" y="0"/>
                    </a:lnTo>
                    <a:lnTo>
                      <a:pt x="0" y="79"/>
                    </a:lnTo>
                    <a:lnTo>
                      <a:pt x="0" y="599"/>
                    </a:lnTo>
                    <a:lnTo>
                      <a:pt x="307" y="520"/>
                    </a:lnTo>
                  </a:path>
                </a:pathLst>
              </a:custGeom>
              <a:solidFill>
                <a:srgbClr val="EAEAEA"/>
              </a:solidFill>
              <a:ln w="9525">
                <a:noFill/>
              </a:ln>
            </p:spPr>
            <p:txBody>
              <a:bodyPr/>
              <a:lstStyle/>
              <a:p>
                <a:endParaRPr lang="zh-CN" altLang="en-US"/>
              </a:p>
            </p:txBody>
          </p:sp>
          <p:sp>
            <p:nvSpPr>
              <p:cNvPr id="64680" name="任意多边形 233640"/>
              <p:cNvSpPr/>
              <p:nvPr/>
            </p:nvSpPr>
            <p:spPr>
              <a:xfrm>
                <a:off x="1856" y="1197"/>
                <a:ext cx="105" cy="53"/>
              </a:xfrm>
              <a:custGeom>
                <a:avLst/>
                <a:gdLst/>
                <a:ahLst/>
                <a:cxnLst/>
                <a:rect l="0" t="0" r="0" b="0"/>
                <a:pathLst>
                  <a:path w="105" h="53">
                    <a:moveTo>
                      <a:pt x="104" y="25"/>
                    </a:moveTo>
                    <a:lnTo>
                      <a:pt x="104" y="0"/>
                    </a:lnTo>
                    <a:lnTo>
                      <a:pt x="0" y="26"/>
                    </a:lnTo>
                    <a:lnTo>
                      <a:pt x="0" y="52"/>
                    </a:lnTo>
                    <a:lnTo>
                      <a:pt x="104" y="25"/>
                    </a:lnTo>
                  </a:path>
                </a:pathLst>
              </a:custGeom>
              <a:solidFill>
                <a:srgbClr val="B2B2B2"/>
              </a:solidFill>
              <a:ln w="9525">
                <a:noFill/>
              </a:ln>
            </p:spPr>
            <p:txBody>
              <a:bodyPr/>
              <a:lstStyle/>
              <a:p>
                <a:endParaRPr lang="zh-CN" altLang="en-US"/>
              </a:p>
            </p:txBody>
          </p:sp>
          <p:sp>
            <p:nvSpPr>
              <p:cNvPr id="64681" name="任意多边形 233641"/>
              <p:cNvSpPr/>
              <p:nvPr/>
            </p:nvSpPr>
            <p:spPr>
              <a:xfrm>
                <a:off x="1856" y="1262"/>
                <a:ext cx="105" cy="55"/>
              </a:xfrm>
              <a:custGeom>
                <a:avLst/>
                <a:gdLst/>
                <a:ahLst/>
                <a:cxnLst/>
                <a:rect l="0" t="0" r="0" b="0"/>
                <a:pathLst>
                  <a:path w="105" h="55">
                    <a:moveTo>
                      <a:pt x="104" y="26"/>
                    </a:moveTo>
                    <a:lnTo>
                      <a:pt x="104" y="0"/>
                    </a:lnTo>
                    <a:lnTo>
                      <a:pt x="0" y="27"/>
                    </a:lnTo>
                    <a:lnTo>
                      <a:pt x="0" y="54"/>
                    </a:lnTo>
                    <a:lnTo>
                      <a:pt x="104" y="26"/>
                    </a:lnTo>
                  </a:path>
                </a:pathLst>
              </a:custGeom>
              <a:solidFill>
                <a:srgbClr val="B2B2B2"/>
              </a:solidFill>
              <a:ln w="9525">
                <a:noFill/>
              </a:ln>
            </p:spPr>
            <p:txBody>
              <a:bodyPr/>
              <a:lstStyle/>
              <a:p>
                <a:endParaRPr lang="zh-CN" altLang="en-US"/>
              </a:p>
            </p:txBody>
          </p:sp>
          <p:sp>
            <p:nvSpPr>
              <p:cNvPr id="64682" name="任意多边形 233642"/>
              <p:cNvSpPr/>
              <p:nvPr/>
            </p:nvSpPr>
            <p:spPr>
              <a:xfrm>
                <a:off x="1856" y="1329"/>
                <a:ext cx="105" cy="55"/>
              </a:xfrm>
              <a:custGeom>
                <a:avLst/>
                <a:gdLst/>
                <a:ahLst/>
                <a:cxnLst/>
                <a:rect l="0" t="0" r="0" b="0"/>
                <a:pathLst>
                  <a:path w="105" h="55">
                    <a:moveTo>
                      <a:pt x="104" y="26"/>
                    </a:moveTo>
                    <a:lnTo>
                      <a:pt x="104" y="0"/>
                    </a:lnTo>
                    <a:lnTo>
                      <a:pt x="0" y="27"/>
                    </a:lnTo>
                    <a:lnTo>
                      <a:pt x="0" y="54"/>
                    </a:lnTo>
                    <a:lnTo>
                      <a:pt x="104" y="26"/>
                    </a:lnTo>
                  </a:path>
                </a:pathLst>
              </a:custGeom>
              <a:solidFill>
                <a:srgbClr val="B2B2B2"/>
              </a:solidFill>
              <a:ln w="9525">
                <a:noFill/>
              </a:ln>
            </p:spPr>
            <p:txBody>
              <a:bodyPr/>
              <a:lstStyle/>
              <a:p>
                <a:endParaRPr lang="zh-CN" altLang="en-US"/>
              </a:p>
            </p:txBody>
          </p:sp>
          <p:sp>
            <p:nvSpPr>
              <p:cNvPr id="64683" name="任意多边形 233643"/>
              <p:cNvSpPr/>
              <p:nvPr/>
            </p:nvSpPr>
            <p:spPr>
              <a:xfrm>
                <a:off x="1856" y="1396"/>
                <a:ext cx="105" cy="53"/>
              </a:xfrm>
              <a:custGeom>
                <a:avLst/>
                <a:gdLst/>
                <a:ahLst/>
                <a:cxnLst/>
                <a:rect l="0" t="0" r="0" b="0"/>
                <a:pathLst>
                  <a:path w="105" h="53">
                    <a:moveTo>
                      <a:pt x="104" y="25"/>
                    </a:moveTo>
                    <a:lnTo>
                      <a:pt x="104" y="0"/>
                    </a:lnTo>
                    <a:lnTo>
                      <a:pt x="0" y="26"/>
                    </a:lnTo>
                    <a:lnTo>
                      <a:pt x="0" y="52"/>
                    </a:lnTo>
                    <a:lnTo>
                      <a:pt x="104" y="25"/>
                    </a:lnTo>
                  </a:path>
                </a:pathLst>
              </a:custGeom>
              <a:solidFill>
                <a:srgbClr val="B2B2B2"/>
              </a:solidFill>
              <a:ln w="9525">
                <a:noFill/>
              </a:ln>
            </p:spPr>
            <p:txBody>
              <a:bodyPr/>
              <a:lstStyle/>
              <a:p>
                <a:endParaRPr lang="zh-CN" altLang="en-US"/>
              </a:p>
            </p:txBody>
          </p:sp>
          <p:sp>
            <p:nvSpPr>
              <p:cNvPr id="64684" name="任意多边形 233644"/>
              <p:cNvSpPr/>
              <p:nvPr/>
            </p:nvSpPr>
            <p:spPr>
              <a:xfrm>
                <a:off x="1856" y="1461"/>
                <a:ext cx="105" cy="55"/>
              </a:xfrm>
              <a:custGeom>
                <a:avLst/>
                <a:gdLst/>
                <a:ahLst/>
                <a:cxnLst/>
                <a:rect l="0" t="0" r="0" b="0"/>
                <a:pathLst>
                  <a:path w="105" h="55">
                    <a:moveTo>
                      <a:pt x="104" y="25"/>
                    </a:moveTo>
                    <a:lnTo>
                      <a:pt x="104" y="0"/>
                    </a:lnTo>
                    <a:lnTo>
                      <a:pt x="0" y="28"/>
                    </a:lnTo>
                    <a:lnTo>
                      <a:pt x="0" y="54"/>
                    </a:lnTo>
                    <a:lnTo>
                      <a:pt x="104" y="25"/>
                    </a:lnTo>
                  </a:path>
                </a:pathLst>
              </a:custGeom>
              <a:solidFill>
                <a:srgbClr val="B2B2B2"/>
              </a:solidFill>
              <a:ln w="9525">
                <a:noFill/>
              </a:ln>
            </p:spPr>
            <p:txBody>
              <a:bodyPr/>
              <a:lstStyle/>
              <a:p>
                <a:endParaRPr lang="zh-CN" altLang="en-US"/>
              </a:p>
            </p:txBody>
          </p:sp>
          <p:sp>
            <p:nvSpPr>
              <p:cNvPr id="64685" name="任意多边形 233645"/>
              <p:cNvSpPr/>
              <p:nvPr/>
            </p:nvSpPr>
            <p:spPr>
              <a:xfrm>
                <a:off x="1856" y="1529"/>
                <a:ext cx="105" cy="53"/>
              </a:xfrm>
              <a:custGeom>
                <a:avLst/>
                <a:gdLst/>
                <a:ahLst/>
                <a:cxnLst/>
                <a:rect l="0" t="0" r="0" b="0"/>
                <a:pathLst>
                  <a:path w="105" h="53">
                    <a:moveTo>
                      <a:pt x="104" y="25"/>
                    </a:moveTo>
                    <a:lnTo>
                      <a:pt x="104" y="0"/>
                    </a:lnTo>
                    <a:lnTo>
                      <a:pt x="0" y="26"/>
                    </a:lnTo>
                    <a:lnTo>
                      <a:pt x="0" y="52"/>
                    </a:lnTo>
                    <a:lnTo>
                      <a:pt x="104" y="25"/>
                    </a:lnTo>
                  </a:path>
                </a:pathLst>
              </a:custGeom>
              <a:solidFill>
                <a:srgbClr val="B2B2B2"/>
              </a:solidFill>
              <a:ln w="9525">
                <a:noFill/>
              </a:ln>
            </p:spPr>
            <p:txBody>
              <a:bodyPr/>
              <a:lstStyle/>
              <a:p>
                <a:endParaRPr lang="zh-CN" altLang="en-US"/>
              </a:p>
            </p:txBody>
          </p:sp>
          <p:sp>
            <p:nvSpPr>
              <p:cNvPr id="64686" name="任意多边形 233646"/>
              <p:cNvSpPr/>
              <p:nvPr/>
            </p:nvSpPr>
            <p:spPr>
              <a:xfrm>
                <a:off x="1856" y="1594"/>
                <a:ext cx="105" cy="55"/>
              </a:xfrm>
              <a:custGeom>
                <a:avLst/>
                <a:gdLst/>
                <a:ahLst/>
                <a:cxnLst/>
                <a:rect l="0" t="0" r="0" b="0"/>
                <a:pathLst>
                  <a:path w="105" h="55">
                    <a:moveTo>
                      <a:pt x="104" y="26"/>
                    </a:moveTo>
                    <a:lnTo>
                      <a:pt x="104" y="0"/>
                    </a:lnTo>
                    <a:lnTo>
                      <a:pt x="0" y="27"/>
                    </a:lnTo>
                    <a:lnTo>
                      <a:pt x="0" y="54"/>
                    </a:lnTo>
                    <a:lnTo>
                      <a:pt x="104" y="26"/>
                    </a:lnTo>
                  </a:path>
                </a:pathLst>
              </a:custGeom>
              <a:solidFill>
                <a:srgbClr val="B2B2B2"/>
              </a:solidFill>
              <a:ln w="9525">
                <a:noFill/>
              </a:ln>
            </p:spPr>
            <p:txBody>
              <a:bodyPr/>
              <a:lstStyle/>
              <a:p>
                <a:endParaRPr lang="zh-CN" altLang="en-US"/>
              </a:p>
            </p:txBody>
          </p:sp>
          <p:sp>
            <p:nvSpPr>
              <p:cNvPr id="64687" name="任意多边形 233647"/>
              <p:cNvSpPr/>
              <p:nvPr/>
            </p:nvSpPr>
            <p:spPr>
              <a:xfrm>
                <a:off x="2003" y="1154"/>
                <a:ext cx="104" cy="54"/>
              </a:xfrm>
              <a:custGeom>
                <a:avLst/>
                <a:gdLst/>
                <a:ahLst/>
                <a:cxnLst/>
                <a:rect l="0" t="0" r="0" b="0"/>
                <a:pathLst>
                  <a:path w="104" h="54">
                    <a:moveTo>
                      <a:pt x="103" y="25"/>
                    </a:moveTo>
                    <a:lnTo>
                      <a:pt x="103" y="0"/>
                    </a:lnTo>
                    <a:lnTo>
                      <a:pt x="0" y="27"/>
                    </a:lnTo>
                    <a:lnTo>
                      <a:pt x="0" y="53"/>
                    </a:lnTo>
                    <a:lnTo>
                      <a:pt x="103" y="25"/>
                    </a:lnTo>
                  </a:path>
                </a:pathLst>
              </a:custGeom>
              <a:solidFill>
                <a:srgbClr val="B2B2B2"/>
              </a:solidFill>
              <a:ln w="9525">
                <a:noFill/>
              </a:ln>
            </p:spPr>
            <p:txBody>
              <a:bodyPr/>
              <a:lstStyle/>
              <a:p>
                <a:endParaRPr lang="zh-CN" altLang="en-US"/>
              </a:p>
            </p:txBody>
          </p:sp>
          <p:sp>
            <p:nvSpPr>
              <p:cNvPr id="64688" name="任意多边形 233648"/>
              <p:cNvSpPr/>
              <p:nvPr/>
            </p:nvSpPr>
            <p:spPr>
              <a:xfrm>
                <a:off x="2003" y="1221"/>
                <a:ext cx="104" cy="53"/>
              </a:xfrm>
              <a:custGeom>
                <a:avLst/>
                <a:gdLst/>
                <a:ahLst/>
                <a:cxnLst/>
                <a:rect l="0" t="0" r="0" b="0"/>
                <a:pathLst>
                  <a:path w="104" h="53">
                    <a:moveTo>
                      <a:pt x="103" y="25"/>
                    </a:moveTo>
                    <a:lnTo>
                      <a:pt x="103" y="0"/>
                    </a:lnTo>
                    <a:lnTo>
                      <a:pt x="0" y="26"/>
                    </a:lnTo>
                    <a:lnTo>
                      <a:pt x="0" y="52"/>
                    </a:lnTo>
                    <a:lnTo>
                      <a:pt x="103" y="25"/>
                    </a:lnTo>
                  </a:path>
                </a:pathLst>
              </a:custGeom>
              <a:solidFill>
                <a:srgbClr val="B2B2B2"/>
              </a:solidFill>
              <a:ln w="9525">
                <a:noFill/>
              </a:ln>
            </p:spPr>
            <p:txBody>
              <a:bodyPr/>
              <a:lstStyle/>
              <a:p>
                <a:endParaRPr lang="zh-CN" altLang="en-US"/>
              </a:p>
            </p:txBody>
          </p:sp>
          <p:sp>
            <p:nvSpPr>
              <p:cNvPr id="64689" name="任意多边形 233649"/>
              <p:cNvSpPr/>
              <p:nvPr/>
            </p:nvSpPr>
            <p:spPr>
              <a:xfrm>
                <a:off x="2003" y="1287"/>
                <a:ext cx="104" cy="55"/>
              </a:xfrm>
              <a:custGeom>
                <a:avLst/>
                <a:gdLst/>
                <a:ahLst/>
                <a:cxnLst/>
                <a:rect l="0" t="0" r="0" b="0"/>
                <a:pathLst>
                  <a:path w="104" h="55">
                    <a:moveTo>
                      <a:pt x="103" y="26"/>
                    </a:moveTo>
                    <a:lnTo>
                      <a:pt x="103" y="0"/>
                    </a:lnTo>
                    <a:lnTo>
                      <a:pt x="0" y="27"/>
                    </a:lnTo>
                    <a:lnTo>
                      <a:pt x="0" y="54"/>
                    </a:lnTo>
                    <a:lnTo>
                      <a:pt x="103" y="26"/>
                    </a:lnTo>
                  </a:path>
                </a:pathLst>
              </a:custGeom>
              <a:solidFill>
                <a:srgbClr val="B2B2B2"/>
              </a:solidFill>
              <a:ln w="9525">
                <a:noFill/>
              </a:ln>
            </p:spPr>
            <p:txBody>
              <a:bodyPr/>
              <a:lstStyle/>
              <a:p>
                <a:endParaRPr lang="zh-CN" altLang="en-US"/>
              </a:p>
            </p:txBody>
          </p:sp>
          <p:sp>
            <p:nvSpPr>
              <p:cNvPr id="64690" name="任意多边形 233650"/>
              <p:cNvSpPr/>
              <p:nvPr/>
            </p:nvSpPr>
            <p:spPr>
              <a:xfrm>
                <a:off x="2003" y="1353"/>
                <a:ext cx="104" cy="54"/>
              </a:xfrm>
              <a:custGeom>
                <a:avLst/>
                <a:gdLst/>
                <a:ahLst/>
                <a:cxnLst/>
                <a:rect l="0" t="0" r="0" b="0"/>
                <a:pathLst>
                  <a:path w="104" h="54">
                    <a:moveTo>
                      <a:pt x="103" y="25"/>
                    </a:moveTo>
                    <a:lnTo>
                      <a:pt x="103" y="0"/>
                    </a:lnTo>
                    <a:lnTo>
                      <a:pt x="0" y="27"/>
                    </a:lnTo>
                    <a:lnTo>
                      <a:pt x="0" y="53"/>
                    </a:lnTo>
                    <a:lnTo>
                      <a:pt x="103" y="25"/>
                    </a:lnTo>
                  </a:path>
                </a:pathLst>
              </a:custGeom>
              <a:solidFill>
                <a:srgbClr val="B2B2B2"/>
              </a:solidFill>
              <a:ln w="9525">
                <a:noFill/>
              </a:ln>
            </p:spPr>
            <p:txBody>
              <a:bodyPr/>
              <a:lstStyle/>
              <a:p>
                <a:endParaRPr lang="zh-CN" altLang="en-US"/>
              </a:p>
            </p:txBody>
          </p:sp>
          <p:sp>
            <p:nvSpPr>
              <p:cNvPr id="64691" name="任意多边形 233651"/>
              <p:cNvSpPr/>
              <p:nvPr/>
            </p:nvSpPr>
            <p:spPr>
              <a:xfrm>
                <a:off x="2003" y="1419"/>
                <a:ext cx="104" cy="55"/>
              </a:xfrm>
              <a:custGeom>
                <a:avLst/>
                <a:gdLst/>
                <a:ahLst/>
                <a:cxnLst/>
                <a:rect l="0" t="0" r="0" b="0"/>
                <a:pathLst>
                  <a:path w="104" h="55">
                    <a:moveTo>
                      <a:pt x="103" y="25"/>
                    </a:moveTo>
                    <a:lnTo>
                      <a:pt x="103" y="0"/>
                    </a:lnTo>
                    <a:lnTo>
                      <a:pt x="0" y="28"/>
                    </a:lnTo>
                    <a:lnTo>
                      <a:pt x="0" y="54"/>
                    </a:lnTo>
                    <a:lnTo>
                      <a:pt x="103" y="25"/>
                    </a:lnTo>
                  </a:path>
                </a:pathLst>
              </a:custGeom>
              <a:solidFill>
                <a:srgbClr val="B2B2B2"/>
              </a:solidFill>
              <a:ln w="9525">
                <a:noFill/>
              </a:ln>
            </p:spPr>
            <p:txBody>
              <a:bodyPr/>
              <a:lstStyle/>
              <a:p>
                <a:endParaRPr lang="zh-CN" altLang="en-US"/>
              </a:p>
            </p:txBody>
          </p:sp>
          <p:sp>
            <p:nvSpPr>
              <p:cNvPr id="64692" name="任意多边形 233652"/>
              <p:cNvSpPr/>
              <p:nvPr/>
            </p:nvSpPr>
            <p:spPr>
              <a:xfrm>
                <a:off x="2003" y="1486"/>
                <a:ext cx="104" cy="55"/>
              </a:xfrm>
              <a:custGeom>
                <a:avLst/>
                <a:gdLst/>
                <a:ahLst/>
                <a:cxnLst/>
                <a:rect l="0" t="0" r="0" b="0"/>
                <a:pathLst>
                  <a:path w="104" h="55">
                    <a:moveTo>
                      <a:pt x="103" y="26"/>
                    </a:moveTo>
                    <a:lnTo>
                      <a:pt x="103" y="0"/>
                    </a:lnTo>
                    <a:lnTo>
                      <a:pt x="0" y="27"/>
                    </a:lnTo>
                    <a:lnTo>
                      <a:pt x="0" y="54"/>
                    </a:lnTo>
                    <a:lnTo>
                      <a:pt x="103" y="26"/>
                    </a:lnTo>
                  </a:path>
                </a:pathLst>
              </a:custGeom>
              <a:solidFill>
                <a:srgbClr val="B2B2B2"/>
              </a:solidFill>
              <a:ln w="9525">
                <a:noFill/>
              </a:ln>
            </p:spPr>
            <p:txBody>
              <a:bodyPr/>
              <a:lstStyle/>
              <a:p>
                <a:endParaRPr lang="zh-CN" altLang="en-US"/>
              </a:p>
            </p:txBody>
          </p:sp>
          <p:sp>
            <p:nvSpPr>
              <p:cNvPr id="64693" name="任意多边形 233653"/>
              <p:cNvSpPr/>
              <p:nvPr/>
            </p:nvSpPr>
            <p:spPr>
              <a:xfrm>
                <a:off x="2003" y="1551"/>
                <a:ext cx="104" cy="55"/>
              </a:xfrm>
              <a:custGeom>
                <a:avLst/>
                <a:gdLst/>
                <a:ahLst/>
                <a:cxnLst/>
                <a:rect l="0" t="0" r="0" b="0"/>
                <a:pathLst>
                  <a:path w="104" h="55">
                    <a:moveTo>
                      <a:pt x="103" y="26"/>
                    </a:moveTo>
                    <a:lnTo>
                      <a:pt x="103" y="0"/>
                    </a:lnTo>
                    <a:lnTo>
                      <a:pt x="0" y="27"/>
                    </a:lnTo>
                    <a:lnTo>
                      <a:pt x="0" y="54"/>
                    </a:lnTo>
                    <a:lnTo>
                      <a:pt x="103" y="26"/>
                    </a:lnTo>
                  </a:path>
                </a:pathLst>
              </a:custGeom>
              <a:solidFill>
                <a:srgbClr val="B2B2B2"/>
              </a:solidFill>
              <a:ln w="9525">
                <a:noFill/>
              </a:ln>
            </p:spPr>
            <p:txBody>
              <a:bodyPr/>
              <a:lstStyle/>
              <a:p>
                <a:endParaRPr lang="zh-CN" altLang="en-US"/>
              </a:p>
            </p:txBody>
          </p:sp>
        </p:grpSp>
        <p:grpSp>
          <p:nvGrpSpPr>
            <p:cNvPr id="64694" name="组合 233654"/>
            <p:cNvGrpSpPr/>
            <p:nvPr/>
          </p:nvGrpSpPr>
          <p:grpSpPr>
            <a:xfrm>
              <a:off x="1907" y="1146"/>
              <a:ext cx="350" cy="655"/>
              <a:chOff x="1907" y="1146"/>
              <a:chExt cx="350" cy="655"/>
            </a:xfrm>
          </p:grpSpPr>
          <p:sp>
            <p:nvSpPr>
              <p:cNvPr id="64695" name="任意多边形 233655"/>
              <p:cNvSpPr/>
              <p:nvPr/>
            </p:nvSpPr>
            <p:spPr>
              <a:xfrm>
                <a:off x="1907" y="1146"/>
                <a:ext cx="350" cy="655"/>
              </a:xfrm>
              <a:custGeom>
                <a:avLst/>
                <a:gdLst/>
                <a:ahLst/>
                <a:cxnLst/>
                <a:rect l="0" t="0" r="0" b="0"/>
                <a:pathLst>
                  <a:path w="350" h="655">
                    <a:moveTo>
                      <a:pt x="349" y="560"/>
                    </a:moveTo>
                    <a:lnTo>
                      <a:pt x="349" y="0"/>
                    </a:lnTo>
                    <a:lnTo>
                      <a:pt x="0" y="92"/>
                    </a:lnTo>
                    <a:lnTo>
                      <a:pt x="0" y="654"/>
                    </a:lnTo>
                    <a:lnTo>
                      <a:pt x="349" y="560"/>
                    </a:lnTo>
                  </a:path>
                </a:pathLst>
              </a:custGeom>
              <a:solidFill>
                <a:srgbClr val="B2B2B2"/>
              </a:solidFill>
              <a:ln w="9525">
                <a:noFill/>
              </a:ln>
            </p:spPr>
            <p:txBody>
              <a:bodyPr/>
              <a:lstStyle/>
              <a:p>
                <a:endParaRPr lang="zh-CN" altLang="en-US"/>
              </a:p>
            </p:txBody>
          </p:sp>
          <p:sp>
            <p:nvSpPr>
              <p:cNvPr id="64696" name="任意多边形 233656"/>
              <p:cNvSpPr/>
              <p:nvPr/>
            </p:nvSpPr>
            <p:spPr>
              <a:xfrm>
                <a:off x="1928" y="1173"/>
                <a:ext cx="308" cy="600"/>
              </a:xfrm>
              <a:custGeom>
                <a:avLst/>
                <a:gdLst/>
                <a:ahLst/>
                <a:cxnLst/>
                <a:rect l="0" t="0" r="0" b="0"/>
                <a:pathLst>
                  <a:path w="308" h="600">
                    <a:moveTo>
                      <a:pt x="307" y="520"/>
                    </a:moveTo>
                    <a:lnTo>
                      <a:pt x="307" y="0"/>
                    </a:lnTo>
                    <a:lnTo>
                      <a:pt x="0" y="79"/>
                    </a:lnTo>
                    <a:lnTo>
                      <a:pt x="0" y="599"/>
                    </a:lnTo>
                    <a:lnTo>
                      <a:pt x="307" y="520"/>
                    </a:lnTo>
                  </a:path>
                </a:pathLst>
              </a:custGeom>
              <a:solidFill>
                <a:srgbClr val="EAEAEA"/>
              </a:solidFill>
              <a:ln w="9525">
                <a:noFill/>
              </a:ln>
            </p:spPr>
            <p:txBody>
              <a:bodyPr/>
              <a:lstStyle/>
              <a:p>
                <a:endParaRPr lang="zh-CN" altLang="en-US"/>
              </a:p>
            </p:txBody>
          </p:sp>
          <p:sp>
            <p:nvSpPr>
              <p:cNvPr id="64697" name="任意多边形 233657"/>
              <p:cNvSpPr/>
              <p:nvPr/>
            </p:nvSpPr>
            <p:spPr>
              <a:xfrm>
                <a:off x="1955" y="1270"/>
                <a:ext cx="105" cy="53"/>
              </a:xfrm>
              <a:custGeom>
                <a:avLst/>
                <a:gdLst/>
                <a:ahLst/>
                <a:cxnLst/>
                <a:rect l="0" t="0" r="0" b="0"/>
                <a:pathLst>
                  <a:path w="105" h="53">
                    <a:moveTo>
                      <a:pt x="104" y="25"/>
                    </a:moveTo>
                    <a:lnTo>
                      <a:pt x="104" y="0"/>
                    </a:lnTo>
                    <a:lnTo>
                      <a:pt x="0" y="26"/>
                    </a:lnTo>
                    <a:lnTo>
                      <a:pt x="0" y="52"/>
                    </a:lnTo>
                    <a:lnTo>
                      <a:pt x="104" y="25"/>
                    </a:lnTo>
                  </a:path>
                </a:pathLst>
              </a:custGeom>
              <a:solidFill>
                <a:srgbClr val="B2B2B2"/>
              </a:solidFill>
              <a:ln w="9525">
                <a:noFill/>
              </a:ln>
            </p:spPr>
            <p:txBody>
              <a:bodyPr/>
              <a:lstStyle/>
              <a:p>
                <a:endParaRPr lang="zh-CN" altLang="en-US"/>
              </a:p>
            </p:txBody>
          </p:sp>
          <p:sp>
            <p:nvSpPr>
              <p:cNvPr id="64698" name="任意多边形 233658"/>
              <p:cNvSpPr/>
              <p:nvPr/>
            </p:nvSpPr>
            <p:spPr>
              <a:xfrm>
                <a:off x="1955" y="1335"/>
                <a:ext cx="105" cy="55"/>
              </a:xfrm>
              <a:custGeom>
                <a:avLst/>
                <a:gdLst/>
                <a:ahLst/>
                <a:cxnLst/>
                <a:rect l="0" t="0" r="0" b="0"/>
                <a:pathLst>
                  <a:path w="105" h="55">
                    <a:moveTo>
                      <a:pt x="104" y="26"/>
                    </a:moveTo>
                    <a:lnTo>
                      <a:pt x="104" y="0"/>
                    </a:lnTo>
                    <a:lnTo>
                      <a:pt x="0" y="27"/>
                    </a:lnTo>
                    <a:lnTo>
                      <a:pt x="0" y="54"/>
                    </a:lnTo>
                    <a:lnTo>
                      <a:pt x="104" y="26"/>
                    </a:lnTo>
                  </a:path>
                </a:pathLst>
              </a:custGeom>
              <a:solidFill>
                <a:srgbClr val="B2B2B2"/>
              </a:solidFill>
              <a:ln w="9525">
                <a:noFill/>
              </a:ln>
            </p:spPr>
            <p:txBody>
              <a:bodyPr/>
              <a:lstStyle/>
              <a:p>
                <a:endParaRPr lang="zh-CN" altLang="en-US"/>
              </a:p>
            </p:txBody>
          </p:sp>
          <p:sp>
            <p:nvSpPr>
              <p:cNvPr id="64699" name="任意多边形 233659"/>
              <p:cNvSpPr/>
              <p:nvPr/>
            </p:nvSpPr>
            <p:spPr>
              <a:xfrm>
                <a:off x="1955" y="1402"/>
                <a:ext cx="105" cy="55"/>
              </a:xfrm>
              <a:custGeom>
                <a:avLst/>
                <a:gdLst/>
                <a:ahLst/>
                <a:cxnLst/>
                <a:rect l="0" t="0" r="0" b="0"/>
                <a:pathLst>
                  <a:path w="105" h="55">
                    <a:moveTo>
                      <a:pt x="104" y="26"/>
                    </a:moveTo>
                    <a:lnTo>
                      <a:pt x="104" y="0"/>
                    </a:lnTo>
                    <a:lnTo>
                      <a:pt x="0" y="27"/>
                    </a:lnTo>
                    <a:lnTo>
                      <a:pt x="0" y="54"/>
                    </a:lnTo>
                    <a:lnTo>
                      <a:pt x="104" y="26"/>
                    </a:lnTo>
                  </a:path>
                </a:pathLst>
              </a:custGeom>
              <a:solidFill>
                <a:srgbClr val="B2B2B2"/>
              </a:solidFill>
              <a:ln w="9525">
                <a:noFill/>
              </a:ln>
            </p:spPr>
            <p:txBody>
              <a:bodyPr/>
              <a:lstStyle/>
              <a:p>
                <a:endParaRPr lang="zh-CN" altLang="en-US"/>
              </a:p>
            </p:txBody>
          </p:sp>
          <p:sp>
            <p:nvSpPr>
              <p:cNvPr id="64700" name="任意多边形 233660"/>
              <p:cNvSpPr/>
              <p:nvPr/>
            </p:nvSpPr>
            <p:spPr>
              <a:xfrm>
                <a:off x="1955" y="1469"/>
                <a:ext cx="105" cy="53"/>
              </a:xfrm>
              <a:custGeom>
                <a:avLst/>
                <a:gdLst/>
                <a:ahLst/>
                <a:cxnLst/>
                <a:rect l="0" t="0" r="0" b="0"/>
                <a:pathLst>
                  <a:path w="105" h="53">
                    <a:moveTo>
                      <a:pt x="104" y="25"/>
                    </a:moveTo>
                    <a:lnTo>
                      <a:pt x="104" y="0"/>
                    </a:lnTo>
                    <a:lnTo>
                      <a:pt x="0" y="26"/>
                    </a:lnTo>
                    <a:lnTo>
                      <a:pt x="0" y="52"/>
                    </a:lnTo>
                    <a:lnTo>
                      <a:pt x="104" y="25"/>
                    </a:lnTo>
                  </a:path>
                </a:pathLst>
              </a:custGeom>
              <a:solidFill>
                <a:srgbClr val="B2B2B2"/>
              </a:solidFill>
              <a:ln w="9525">
                <a:noFill/>
              </a:ln>
            </p:spPr>
            <p:txBody>
              <a:bodyPr/>
              <a:lstStyle/>
              <a:p>
                <a:endParaRPr lang="zh-CN" altLang="en-US"/>
              </a:p>
            </p:txBody>
          </p:sp>
          <p:sp>
            <p:nvSpPr>
              <p:cNvPr id="64701" name="任意多边形 233661"/>
              <p:cNvSpPr/>
              <p:nvPr/>
            </p:nvSpPr>
            <p:spPr>
              <a:xfrm>
                <a:off x="1955" y="1534"/>
                <a:ext cx="105" cy="55"/>
              </a:xfrm>
              <a:custGeom>
                <a:avLst/>
                <a:gdLst/>
                <a:ahLst/>
                <a:cxnLst/>
                <a:rect l="0" t="0" r="0" b="0"/>
                <a:pathLst>
                  <a:path w="105" h="55">
                    <a:moveTo>
                      <a:pt x="104" y="25"/>
                    </a:moveTo>
                    <a:lnTo>
                      <a:pt x="104" y="0"/>
                    </a:lnTo>
                    <a:lnTo>
                      <a:pt x="0" y="28"/>
                    </a:lnTo>
                    <a:lnTo>
                      <a:pt x="0" y="54"/>
                    </a:lnTo>
                    <a:lnTo>
                      <a:pt x="104" y="25"/>
                    </a:lnTo>
                  </a:path>
                </a:pathLst>
              </a:custGeom>
              <a:solidFill>
                <a:srgbClr val="B2B2B2"/>
              </a:solidFill>
              <a:ln w="9525">
                <a:noFill/>
              </a:ln>
            </p:spPr>
            <p:txBody>
              <a:bodyPr/>
              <a:lstStyle/>
              <a:p>
                <a:endParaRPr lang="zh-CN" altLang="en-US"/>
              </a:p>
            </p:txBody>
          </p:sp>
          <p:sp>
            <p:nvSpPr>
              <p:cNvPr id="64702" name="任意多边形 233662"/>
              <p:cNvSpPr/>
              <p:nvPr/>
            </p:nvSpPr>
            <p:spPr>
              <a:xfrm>
                <a:off x="1955" y="1602"/>
                <a:ext cx="105" cy="54"/>
              </a:xfrm>
              <a:custGeom>
                <a:avLst/>
                <a:gdLst/>
                <a:ahLst/>
                <a:cxnLst/>
                <a:rect l="0" t="0" r="0" b="0"/>
                <a:pathLst>
                  <a:path w="105" h="54">
                    <a:moveTo>
                      <a:pt x="104" y="25"/>
                    </a:moveTo>
                    <a:lnTo>
                      <a:pt x="104" y="0"/>
                    </a:lnTo>
                    <a:lnTo>
                      <a:pt x="0" y="27"/>
                    </a:lnTo>
                    <a:lnTo>
                      <a:pt x="0" y="53"/>
                    </a:lnTo>
                    <a:lnTo>
                      <a:pt x="104" y="25"/>
                    </a:lnTo>
                  </a:path>
                </a:pathLst>
              </a:custGeom>
              <a:solidFill>
                <a:srgbClr val="B2B2B2"/>
              </a:solidFill>
              <a:ln w="9525">
                <a:noFill/>
              </a:ln>
            </p:spPr>
            <p:txBody>
              <a:bodyPr/>
              <a:lstStyle/>
              <a:p>
                <a:endParaRPr lang="zh-CN" altLang="en-US"/>
              </a:p>
            </p:txBody>
          </p:sp>
          <p:sp>
            <p:nvSpPr>
              <p:cNvPr id="64703" name="任意多边形 233663"/>
              <p:cNvSpPr/>
              <p:nvPr/>
            </p:nvSpPr>
            <p:spPr>
              <a:xfrm>
                <a:off x="1955" y="1667"/>
                <a:ext cx="105" cy="55"/>
              </a:xfrm>
              <a:custGeom>
                <a:avLst/>
                <a:gdLst/>
                <a:ahLst/>
                <a:cxnLst/>
                <a:rect l="0" t="0" r="0" b="0"/>
                <a:pathLst>
                  <a:path w="105" h="55">
                    <a:moveTo>
                      <a:pt x="104" y="26"/>
                    </a:moveTo>
                    <a:lnTo>
                      <a:pt x="104" y="0"/>
                    </a:lnTo>
                    <a:lnTo>
                      <a:pt x="0" y="27"/>
                    </a:lnTo>
                    <a:lnTo>
                      <a:pt x="0" y="54"/>
                    </a:lnTo>
                    <a:lnTo>
                      <a:pt x="104" y="26"/>
                    </a:lnTo>
                  </a:path>
                </a:pathLst>
              </a:custGeom>
              <a:solidFill>
                <a:srgbClr val="B2B2B2"/>
              </a:solidFill>
              <a:ln w="9525">
                <a:noFill/>
              </a:ln>
            </p:spPr>
            <p:txBody>
              <a:bodyPr/>
              <a:lstStyle/>
              <a:p>
                <a:endParaRPr lang="zh-CN" altLang="en-US"/>
              </a:p>
            </p:txBody>
          </p:sp>
          <p:sp>
            <p:nvSpPr>
              <p:cNvPr id="64704" name="任意多边形 233664"/>
              <p:cNvSpPr/>
              <p:nvPr/>
            </p:nvSpPr>
            <p:spPr>
              <a:xfrm>
                <a:off x="2102" y="1227"/>
                <a:ext cx="104" cy="54"/>
              </a:xfrm>
              <a:custGeom>
                <a:avLst/>
                <a:gdLst/>
                <a:ahLst/>
                <a:cxnLst/>
                <a:rect l="0" t="0" r="0" b="0"/>
                <a:pathLst>
                  <a:path w="104" h="54">
                    <a:moveTo>
                      <a:pt x="103" y="25"/>
                    </a:moveTo>
                    <a:lnTo>
                      <a:pt x="103" y="0"/>
                    </a:lnTo>
                    <a:lnTo>
                      <a:pt x="0" y="27"/>
                    </a:lnTo>
                    <a:lnTo>
                      <a:pt x="0" y="53"/>
                    </a:lnTo>
                    <a:lnTo>
                      <a:pt x="103" y="25"/>
                    </a:lnTo>
                  </a:path>
                </a:pathLst>
              </a:custGeom>
              <a:solidFill>
                <a:srgbClr val="B2B2B2"/>
              </a:solidFill>
              <a:ln w="9525">
                <a:noFill/>
              </a:ln>
            </p:spPr>
            <p:txBody>
              <a:bodyPr/>
              <a:lstStyle/>
              <a:p>
                <a:endParaRPr lang="zh-CN" altLang="en-US"/>
              </a:p>
            </p:txBody>
          </p:sp>
          <p:sp>
            <p:nvSpPr>
              <p:cNvPr id="64705" name="任意多边形 233665"/>
              <p:cNvSpPr/>
              <p:nvPr/>
            </p:nvSpPr>
            <p:spPr>
              <a:xfrm>
                <a:off x="2102" y="1294"/>
                <a:ext cx="104" cy="53"/>
              </a:xfrm>
              <a:custGeom>
                <a:avLst/>
                <a:gdLst/>
                <a:ahLst/>
                <a:cxnLst/>
                <a:rect l="0" t="0" r="0" b="0"/>
                <a:pathLst>
                  <a:path w="104" h="53">
                    <a:moveTo>
                      <a:pt x="103" y="25"/>
                    </a:moveTo>
                    <a:lnTo>
                      <a:pt x="103" y="0"/>
                    </a:lnTo>
                    <a:lnTo>
                      <a:pt x="0" y="26"/>
                    </a:lnTo>
                    <a:lnTo>
                      <a:pt x="0" y="52"/>
                    </a:lnTo>
                    <a:lnTo>
                      <a:pt x="103" y="25"/>
                    </a:lnTo>
                  </a:path>
                </a:pathLst>
              </a:custGeom>
              <a:solidFill>
                <a:srgbClr val="B2B2B2"/>
              </a:solidFill>
              <a:ln w="9525">
                <a:noFill/>
              </a:ln>
            </p:spPr>
            <p:txBody>
              <a:bodyPr/>
              <a:lstStyle/>
              <a:p>
                <a:endParaRPr lang="zh-CN" altLang="en-US"/>
              </a:p>
            </p:txBody>
          </p:sp>
          <p:sp>
            <p:nvSpPr>
              <p:cNvPr id="64706" name="任意多边形 233666"/>
              <p:cNvSpPr/>
              <p:nvPr/>
            </p:nvSpPr>
            <p:spPr>
              <a:xfrm>
                <a:off x="2102" y="1360"/>
                <a:ext cx="104" cy="55"/>
              </a:xfrm>
              <a:custGeom>
                <a:avLst/>
                <a:gdLst/>
                <a:ahLst/>
                <a:cxnLst/>
                <a:rect l="0" t="0" r="0" b="0"/>
                <a:pathLst>
                  <a:path w="104" h="55">
                    <a:moveTo>
                      <a:pt x="103" y="26"/>
                    </a:moveTo>
                    <a:lnTo>
                      <a:pt x="103" y="0"/>
                    </a:lnTo>
                    <a:lnTo>
                      <a:pt x="0" y="27"/>
                    </a:lnTo>
                    <a:lnTo>
                      <a:pt x="0" y="54"/>
                    </a:lnTo>
                    <a:lnTo>
                      <a:pt x="103" y="26"/>
                    </a:lnTo>
                  </a:path>
                </a:pathLst>
              </a:custGeom>
              <a:solidFill>
                <a:srgbClr val="B2B2B2"/>
              </a:solidFill>
              <a:ln w="9525">
                <a:noFill/>
              </a:ln>
            </p:spPr>
            <p:txBody>
              <a:bodyPr/>
              <a:lstStyle/>
              <a:p>
                <a:endParaRPr lang="zh-CN" altLang="en-US"/>
              </a:p>
            </p:txBody>
          </p:sp>
          <p:sp>
            <p:nvSpPr>
              <p:cNvPr id="64707" name="任意多边形 233667"/>
              <p:cNvSpPr/>
              <p:nvPr/>
            </p:nvSpPr>
            <p:spPr>
              <a:xfrm>
                <a:off x="2102" y="1426"/>
                <a:ext cx="104" cy="54"/>
              </a:xfrm>
              <a:custGeom>
                <a:avLst/>
                <a:gdLst/>
                <a:ahLst/>
                <a:cxnLst/>
                <a:rect l="0" t="0" r="0" b="0"/>
                <a:pathLst>
                  <a:path w="104" h="54">
                    <a:moveTo>
                      <a:pt x="103" y="25"/>
                    </a:moveTo>
                    <a:lnTo>
                      <a:pt x="103" y="0"/>
                    </a:lnTo>
                    <a:lnTo>
                      <a:pt x="0" y="27"/>
                    </a:lnTo>
                    <a:lnTo>
                      <a:pt x="0" y="53"/>
                    </a:lnTo>
                    <a:lnTo>
                      <a:pt x="103" y="25"/>
                    </a:lnTo>
                  </a:path>
                </a:pathLst>
              </a:custGeom>
              <a:solidFill>
                <a:srgbClr val="B2B2B2"/>
              </a:solidFill>
              <a:ln w="9525">
                <a:noFill/>
              </a:ln>
            </p:spPr>
            <p:txBody>
              <a:bodyPr/>
              <a:lstStyle/>
              <a:p>
                <a:endParaRPr lang="zh-CN" altLang="en-US"/>
              </a:p>
            </p:txBody>
          </p:sp>
          <p:sp>
            <p:nvSpPr>
              <p:cNvPr id="64708" name="任意多边形 233668"/>
              <p:cNvSpPr/>
              <p:nvPr/>
            </p:nvSpPr>
            <p:spPr>
              <a:xfrm>
                <a:off x="2102" y="1492"/>
                <a:ext cx="104" cy="55"/>
              </a:xfrm>
              <a:custGeom>
                <a:avLst/>
                <a:gdLst/>
                <a:ahLst/>
                <a:cxnLst/>
                <a:rect l="0" t="0" r="0" b="0"/>
                <a:pathLst>
                  <a:path w="104" h="55">
                    <a:moveTo>
                      <a:pt x="103" y="25"/>
                    </a:moveTo>
                    <a:lnTo>
                      <a:pt x="103" y="0"/>
                    </a:lnTo>
                    <a:lnTo>
                      <a:pt x="0" y="28"/>
                    </a:lnTo>
                    <a:lnTo>
                      <a:pt x="0" y="54"/>
                    </a:lnTo>
                    <a:lnTo>
                      <a:pt x="103" y="25"/>
                    </a:lnTo>
                  </a:path>
                </a:pathLst>
              </a:custGeom>
              <a:solidFill>
                <a:srgbClr val="B2B2B2"/>
              </a:solidFill>
              <a:ln w="9525">
                <a:noFill/>
              </a:ln>
            </p:spPr>
            <p:txBody>
              <a:bodyPr/>
              <a:lstStyle/>
              <a:p>
                <a:endParaRPr lang="zh-CN" altLang="en-US"/>
              </a:p>
            </p:txBody>
          </p:sp>
          <p:sp>
            <p:nvSpPr>
              <p:cNvPr id="64709" name="任意多边形 233669"/>
              <p:cNvSpPr/>
              <p:nvPr/>
            </p:nvSpPr>
            <p:spPr>
              <a:xfrm>
                <a:off x="2102" y="1559"/>
                <a:ext cx="104" cy="55"/>
              </a:xfrm>
              <a:custGeom>
                <a:avLst/>
                <a:gdLst/>
                <a:ahLst/>
                <a:cxnLst/>
                <a:rect l="0" t="0" r="0" b="0"/>
                <a:pathLst>
                  <a:path w="104" h="55">
                    <a:moveTo>
                      <a:pt x="103" y="26"/>
                    </a:moveTo>
                    <a:lnTo>
                      <a:pt x="103" y="0"/>
                    </a:lnTo>
                    <a:lnTo>
                      <a:pt x="0" y="27"/>
                    </a:lnTo>
                    <a:lnTo>
                      <a:pt x="0" y="54"/>
                    </a:lnTo>
                    <a:lnTo>
                      <a:pt x="103" y="26"/>
                    </a:lnTo>
                  </a:path>
                </a:pathLst>
              </a:custGeom>
              <a:solidFill>
                <a:srgbClr val="B2B2B2"/>
              </a:solidFill>
              <a:ln w="9525">
                <a:noFill/>
              </a:ln>
            </p:spPr>
            <p:txBody>
              <a:bodyPr/>
              <a:lstStyle/>
              <a:p>
                <a:endParaRPr lang="zh-CN" altLang="en-US"/>
              </a:p>
            </p:txBody>
          </p:sp>
          <p:sp>
            <p:nvSpPr>
              <p:cNvPr id="64710" name="任意多边形 233670"/>
              <p:cNvSpPr/>
              <p:nvPr/>
            </p:nvSpPr>
            <p:spPr>
              <a:xfrm>
                <a:off x="2102" y="1624"/>
                <a:ext cx="104" cy="55"/>
              </a:xfrm>
              <a:custGeom>
                <a:avLst/>
                <a:gdLst/>
                <a:ahLst/>
                <a:cxnLst/>
                <a:rect l="0" t="0" r="0" b="0"/>
                <a:pathLst>
                  <a:path w="104" h="55">
                    <a:moveTo>
                      <a:pt x="103" y="26"/>
                    </a:moveTo>
                    <a:lnTo>
                      <a:pt x="103" y="0"/>
                    </a:lnTo>
                    <a:lnTo>
                      <a:pt x="0" y="27"/>
                    </a:lnTo>
                    <a:lnTo>
                      <a:pt x="0" y="54"/>
                    </a:lnTo>
                    <a:lnTo>
                      <a:pt x="103" y="26"/>
                    </a:lnTo>
                  </a:path>
                </a:pathLst>
              </a:custGeom>
              <a:solidFill>
                <a:srgbClr val="B2B2B2"/>
              </a:solidFill>
              <a:ln w="9525">
                <a:noFill/>
              </a:ln>
            </p:spPr>
            <p:txBody>
              <a:bodyPr/>
              <a:lstStyle/>
              <a:p>
                <a:endParaRPr lang="zh-CN" altLang="en-US"/>
              </a:p>
            </p:txBody>
          </p:sp>
        </p:grpSp>
        <p:grpSp>
          <p:nvGrpSpPr>
            <p:cNvPr id="64711" name="组合 233671"/>
            <p:cNvGrpSpPr/>
            <p:nvPr/>
          </p:nvGrpSpPr>
          <p:grpSpPr>
            <a:xfrm>
              <a:off x="1924" y="1611"/>
              <a:ext cx="578" cy="423"/>
              <a:chOff x="1924" y="1611"/>
              <a:chExt cx="578" cy="423"/>
            </a:xfrm>
          </p:grpSpPr>
          <p:sp>
            <p:nvSpPr>
              <p:cNvPr id="64712" name="任意多边形 233672"/>
              <p:cNvSpPr/>
              <p:nvPr/>
            </p:nvSpPr>
            <p:spPr>
              <a:xfrm>
                <a:off x="1924" y="1781"/>
                <a:ext cx="33" cy="55"/>
              </a:xfrm>
              <a:custGeom>
                <a:avLst/>
                <a:gdLst/>
                <a:ahLst/>
                <a:cxnLst/>
                <a:rect l="0" t="0" r="0" b="0"/>
                <a:pathLst>
                  <a:path w="33" h="55">
                    <a:moveTo>
                      <a:pt x="0" y="0"/>
                    </a:moveTo>
                    <a:lnTo>
                      <a:pt x="0" y="2"/>
                    </a:lnTo>
                    <a:lnTo>
                      <a:pt x="1" y="8"/>
                    </a:lnTo>
                    <a:lnTo>
                      <a:pt x="2" y="16"/>
                    </a:lnTo>
                    <a:lnTo>
                      <a:pt x="4" y="26"/>
                    </a:lnTo>
                    <a:lnTo>
                      <a:pt x="5" y="35"/>
                    </a:lnTo>
                    <a:lnTo>
                      <a:pt x="8" y="44"/>
                    </a:lnTo>
                    <a:lnTo>
                      <a:pt x="12" y="51"/>
                    </a:lnTo>
                    <a:lnTo>
                      <a:pt x="16" y="54"/>
                    </a:lnTo>
                    <a:lnTo>
                      <a:pt x="32" y="47"/>
                    </a:lnTo>
                    <a:lnTo>
                      <a:pt x="0" y="0"/>
                    </a:lnTo>
                  </a:path>
                </a:pathLst>
              </a:custGeom>
              <a:solidFill>
                <a:srgbClr val="009999"/>
              </a:solidFill>
              <a:ln w="9525">
                <a:noFill/>
              </a:ln>
            </p:spPr>
            <p:txBody>
              <a:bodyPr/>
              <a:lstStyle/>
              <a:p>
                <a:endParaRPr lang="zh-CN" altLang="en-US"/>
              </a:p>
            </p:txBody>
          </p:sp>
          <p:sp>
            <p:nvSpPr>
              <p:cNvPr id="64713" name="任意多边形 233673"/>
              <p:cNvSpPr/>
              <p:nvPr/>
            </p:nvSpPr>
            <p:spPr>
              <a:xfrm>
                <a:off x="1924" y="1611"/>
                <a:ext cx="507" cy="346"/>
              </a:xfrm>
              <a:custGeom>
                <a:avLst/>
                <a:gdLst/>
                <a:ahLst/>
                <a:cxnLst/>
                <a:rect l="0" t="0" r="0" b="0"/>
                <a:pathLst>
                  <a:path w="507" h="346">
                    <a:moveTo>
                      <a:pt x="506" y="173"/>
                    </a:moveTo>
                    <a:lnTo>
                      <a:pt x="392" y="0"/>
                    </a:lnTo>
                    <a:lnTo>
                      <a:pt x="0" y="171"/>
                    </a:lnTo>
                    <a:lnTo>
                      <a:pt x="113" y="345"/>
                    </a:lnTo>
                    <a:lnTo>
                      <a:pt x="506" y="173"/>
                    </a:lnTo>
                  </a:path>
                </a:pathLst>
              </a:custGeom>
              <a:solidFill>
                <a:srgbClr val="CCFF99"/>
              </a:solidFill>
              <a:ln w="9525">
                <a:noFill/>
              </a:ln>
            </p:spPr>
            <p:txBody>
              <a:bodyPr/>
              <a:lstStyle/>
              <a:p>
                <a:endParaRPr lang="zh-CN" altLang="en-US"/>
              </a:p>
            </p:txBody>
          </p:sp>
          <p:sp>
            <p:nvSpPr>
              <p:cNvPr id="64714" name="任意多边形 233674"/>
              <p:cNvSpPr/>
              <p:nvPr/>
            </p:nvSpPr>
            <p:spPr>
              <a:xfrm>
                <a:off x="2282" y="1624"/>
                <a:ext cx="58" cy="55"/>
              </a:xfrm>
              <a:custGeom>
                <a:avLst/>
                <a:gdLst/>
                <a:ahLst/>
                <a:cxnLst/>
                <a:rect l="0" t="0" r="0" b="0"/>
                <a:pathLst>
                  <a:path w="58" h="55">
                    <a:moveTo>
                      <a:pt x="57" y="40"/>
                    </a:moveTo>
                    <a:lnTo>
                      <a:pt x="30" y="0"/>
                    </a:lnTo>
                    <a:lnTo>
                      <a:pt x="0" y="13"/>
                    </a:lnTo>
                    <a:lnTo>
                      <a:pt x="26" y="54"/>
                    </a:lnTo>
                    <a:lnTo>
                      <a:pt x="57" y="40"/>
                    </a:lnTo>
                  </a:path>
                </a:pathLst>
              </a:custGeom>
              <a:solidFill>
                <a:srgbClr val="009999"/>
              </a:solidFill>
              <a:ln w="9525">
                <a:noFill/>
              </a:ln>
            </p:spPr>
            <p:txBody>
              <a:bodyPr/>
              <a:lstStyle/>
              <a:p>
                <a:endParaRPr lang="zh-CN" altLang="en-US"/>
              </a:p>
            </p:txBody>
          </p:sp>
          <p:sp>
            <p:nvSpPr>
              <p:cNvPr id="64715" name="任意多边形 233675"/>
              <p:cNvSpPr/>
              <p:nvPr/>
            </p:nvSpPr>
            <p:spPr>
              <a:xfrm>
                <a:off x="2105" y="1747"/>
                <a:ext cx="132" cy="62"/>
              </a:xfrm>
              <a:custGeom>
                <a:avLst/>
                <a:gdLst/>
                <a:ahLst/>
                <a:cxnLst/>
                <a:rect l="0" t="0" r="0" b="0"/>
                <a:pathLst>
                  <a:path w="132" h="62">
                    <a:moveTo>
                      <a:pt x="131" y="7"/>
                    </a:moveTo>
                    <a:lnTo>
                      <a:pt x="126" y="0"/>
                    </a:lnTo>
                    <a:lnTo>
                      <a:pt x="0" y="54"/>
                    </a:lnTo>
                    <a:lnTo>
                      <a:pt x="4" y="61"/>
                    </a:lnTo>
                    <a:lnTo>
                      <a:pt x="131" y="7"/>
                    </a:lnTo>
                  </a:path>
                </a:pathLst>
              </a:custGeom>
              <a:solidFill>
                <a:srgbClr val="996633"/>
              </a:solidFill>
              <a:ln w="9525">
                <a:noFill/>
              </a:ln>
            </p:spPr>
            <p:txBody>
              <a:bodyPr/>
              <a:lstStyle/>
              <a:p>
                <a:endParaRPr lang="zh-CN" altLang="en-US"/>
              </a:p>
            </p:txBody>
          </p:sp>
          <p:sp>
            <p:nvSpPr>
              <p:cNvPr id="64716" name="任意多边形 233676"/>
              <p:cNvSpPr/>
              <p:nvPr/>
            </p:nvSpPr>
            <p:spPr>
              <a:xfrm>
                <a:off x="2116" y="1763"/>
                <a:ext cx="131" cy="62"/>
              </a:xfrm>
              <a:custGeom>
                <a:avLst/>
                <a:gdLst/>
                <a:ahLst/>
                <a:cxnLst/>
                <a:rect l="0" t="0" r="0" b="0"/>
                <a:pathLst>
                  <a:path w="131" h="62">
                    <a:moveTo>
                      <a:pt x="130" y="6"/>
                    </a:moveTo>
                    <a:lnTo>
                      <a:pt x="125" y="0"/>
                    </a:lnTo>
                    <a:lnTo>
                      <a:pt x="0" y="54"/>
                    </a:lnTo>
                    <a:lnTo>
                      <a:pt x="4" y="61"/>
                    </a:lnTo>
                    <a:lnTo>
                      <a:pt x="130" y="6"/>
                    </a:lnTo>
                  </a:path>
                </a:pathLst>
              </a:custGeom>
              <a:solidFill>
                <a:srgbClr val="996633"/>
              </a:solidFill>
              <a:ln w="9525">
                <a:noFill/>
              </a:ln>
            </p:spPr>
            <p:txBody>
              <a:bodyPr/>
              <a:lstStyle/>
              <a:p>
                <a:endParaRPr lang="zh-CN" altLang="en-US"/>
              </a:p>
            </p:txBody>
          </p:sp>
          <p:sp>
            <p:nvSpPr>
              <p:cNvPr id="64717" name="任意多边形 233677"/>
              <p:cNvSpPr/>
              <p:nvPr/>
            </p:nvSpPr>
            <p:spPr>
              <a:xfrm>
                <a:off x="2127" y="1779"/>
                <a:ext cx="131" cy="63"/>
              </a:xfrm>
              <a:custGeom>
                <a:avLst/>
                <a:gdLst/>
                <a:ahLst/>
                <a:cxnLst/>
                <a:rect l="0" t="0" r="0" b="0"/>
                <a:pathLst>
                  <a:path w="131" h="63">
                    <a:moveTo>
                      <a:pt x="130" y="7"/>
                    </a:moveTo>
                    <a:lnTo>
                      <a:pt x="125" y="0"/>
                    </a:lnTo>
                    <a:lnTo>
                      <a:pt x="0" y="54"/>
                    </a:lnTo>
                    <a:lnTo>
                      <a:pt x="4" y="62"/>
                    </a:lnTo>
                    <a:lnTo>
                      <a:pt x="130" y="7"/>
                    </a:lnTo>
                  </a:path>
                </a:pathLst>
              </a:custGeom>
              <a:solidFill>
                <a:srgbClr val="996633"/>
              </a:solidFill>
              <a:ln w="9525">
                <a:noFill/>
              </a:ln>
            </p:spPr>
            <p:txBody>
              <a:bodyPr/>
              <a:lstStyle/>
              <a:p>
                <a:endParaRPr lang="zh-CN" altLang="en-US"/>
              </a:p>
            </p:txBody>
          </p:sp>
          <p:sp>
            <p:nvSpPr>
              <p:cNvPr id="64718" name="任意多边形 233678"/>
              <p:cNvSpPr/>
              <p:nvPr/>
            </p:nvSpPr>
            <p:spPr>
              <a:xfrm>
                <a:off x="1969" y="1645"/>
                <a:ext cx="453" cy="283"/>
              </a:xfrm>
              <a:custGeom>
                <a:avLst/>
                <a:gdLst/>
                <a:ahLst/>
                <a:cxnLst/>
                <a:rect l="0" t="0" r="0" b="0"/>
                <a:pathLst>
                  <a:path w="453" h="283">
                    <a:moveTo>
                      <a:pt x="452" y="202"/>
                    </a:moveTo>
                    <a:lnTo>
                      <a:pt x="416" y="0"/>
                    </a:lnTo>
                    <a:lnTo>
                      <a:pt x="0" y="79"/>
                    </a:lnTo>
                    <a:lnTo>
                      <a:pt x="36" y="282"/>
                    </a:lnTo>
                    <a:lnTo>
                      <a:pt x="452" y="202"/>
                    </a:lnTo>
                  </a:path>
                </a:pathLst>
              </a:custGeom>
              <a:solidFill>
                <a:srgbClr val="FFCC99"/>
              </a:solidFill>
              <a:ln w="9525">
                <a:noFill/>
              </a:ln>
            </p:spPr>
            <p:txBody>
              <a:bodyPr/>
              <a:lstStyle/>
              <a:p>
                <a:endParaRPr lang="zh-CN" altLang="en-US"/>
              </a:p>
            </p:txBody>
          </p:sp>
          <p:sp>
            <p:nvSpPr>
              <p:cNvPr id="64719" name="任意多边形 233679"/>
              <p:cNvSpPr/>
              <p:nvPr/>
            </p:nvSpPr>
            <p:spPr>
              <a:xfrm>
                <a:off x="2345" y="1660"/>
                <a:ext cx="41" cy="53"/>
              </a:xfrm>
              <a:custGeom>
                <a:avLst/>
                <a:gdLst/>
                <a:ahLst/>
                <a:cxnLst/>
                <a:rect l="0" t="0" r="0" b="0"/>
                <a:pathLst>
                  <a:path w="41" h="53">
                    <a:moveTo>
                      <a:pt x="40" y="45"/>
                    </a:moveTo>
                    <a:lnTo>
                      <a:pt x="31" y="0"/>
                    </a:lnTo>
                    <a:lnTo>
                      <a:pt x="0" y="5"/>
                    </a:lnTo>
                    <a:lnTo>
                      <a:pt x="8" y="52"/>
                    </a:lnTo>
                    <a:lnTo>
                      <a:pt x="40" y="45"/>
                    </a:lnTo>
                  </a:path>
                </a:pathLst>
              </a:custGeom>
              <a:solidFill>
                <a:srgbClr val="0066FF"/>
              </a:solidFill>
              <a:ln w="9525">
                <a:noFill/>
              </a:ln>
            </p:spPr>
            <p:txBody>
              <a:bodyPr/>
              <a:lstStyle/>
              <a:p>
                <a:endParaRPr lang="zh-CN" altLang="en-US"/>
              </a:p>
            </p:txBody>
          </p:sp>
          <p:sp>
            <p:nvSpPr>
              <p:cNvPr id="64720" name="任意多边形 233680"/>
              <p:cNvSpPr/>
              <p:nvPr/>
            </p:nvSpPr>
            <p:spPr>
              <a:xfrm>
                <a:off x="2124" y="1763"/>
                <a:ext cx="136" cy="36"/>
              </a:xfrm>
              <a:custGeom>
                <a:avLst/>
                <a:gdLst/>
                <a:ahLst/>
                <a:cxnLst/>
                <a:rect l="0" t="0" r="0" b="0"/>
                <a:pathLst>
                  <a:path w="136" h="36">
                    <a:moveTo>
                      <a:pt x="135" y="8"/>
                    </a:moveTo>
                    <a:lnTo>
                      <a:pt x="133" y="0"/>
                    </a:lnTo>
                    <a:lnTo>
                      <a:pt x="0" y="26"/>
                    </a:lnTo>
                    <a:lnTo>
                      <a:pt x="1" y="35"/>
                    </a:lnTo>
                    <a:lnTo>
                      <a:pt x="135" y="8"/>
                    </a:lnTo>
                  </a:path>
                </a:pathLst>
              </a:custGeom>
              <a:solidFill>
                <a:srgbClr val="996633"/>
              </a:solidFill>
              <a:ln w="9525">
                <a:noFill/>
              </a:ln>
            </p:spPr>
            <p:txBody>
              <a:bodyPr/>
              <a:lstStyle/>
              <a:p>
                <a:endParaRPr lang="zh-CN" altLang="en-US"/>
              </a:p>
            </p:txBody>
          </p:sp>
          <p:sp>
            <p:nvSpPr>
              <p:cNvPr id="64721" name="任意多边形 233681"/>
              <p:cNvSpPr/>
              <p:nvPr/>
            </p:nvSpPr>
            <p:spPr>
              <a:xfrm>
                <a:off x="2128" y="1781"/>
                <a:ext cx="135" cy="36"/>
              </a:xfrm>
              <a:custGeom>
                <a:avLst/>
                <a:gdLst/>
                <a:ahLst/>
                <a:cxnLst/>
                <a:rect l="0" t="0" r="0" b="0"/>
                <a:pathLst>
                  <a:path w="135" h="36">
                    <a:moveTo>
                      <a:pt x="134" y="8"/>
                    </a:moveTo>
                    <a:lnTo>
                      <a:pt x="132" y="0"/>
                    </a:lnTo>
                    <a:lnTo>
                      <a:pt x="0" y="25"/>
                    </a:lnTo>
                    <a:lnTo>
                      <a:pt x="1" y="35"/>
                    </a:lnTo>
                    <a:lnTo>
                      <a:pt x="134" y="8"/>
                    </a:lnTo>
                  </a:path>
                </a:pathLst>
              </a:custGeom>
              <a:solidFill>
                <a:srgbClr val="996633"/>
              </a:solidFill>
              <a:ln w="9525">
                <a:noFill/>
              </a:ln>
            </p:spPr>
            <p:txBody>
              <a:bodyPr/>
              <a:lstStyle/>
              <a:p>
                <a:endParaRPr lang="zh-CN" altLang="en-US"/>
              </a:p>
            </p:txBody>
          </p:sp>
          <p:sp>
            <p:nvSpPr>
              <p:cNvPr id="64722" name="任意多边形 233682"/>
              <p:cNvSpPr/>
              <p:nvPr/>
            </p:nvSpPr>
            <p:spPr>
              <a:xfrm>
                <a:off x="2130" y="1801"/>
                <a:ext cx="138" cy="34"/>
              </a:xfrm>
              <a:custGeom>
                <a:avLst/>
                <a:gdLst/>
                <a:ahLst/>
                <a:cxnLst/>
                <a:rect l="0" t="0" r="0" b="0"/>
                <a:pathLst>
                  <a:path w="138" h="34">
                    <a:moveTo>
                      <a:pt x="137" y="8"/>
                    </a:moveTo>
                    <a:lnTo>
                      <a:pt x="135" y="0"/>
                    </a:lnTo>
                    <a:lnTo>
                      <a:pt x="0" y="24"/>
                    </a:lnTo>
                    <a:lnTo>
                      <a:pt x="1" y="33"/>
                    </a:lnTo>
                    <a:lnTo>
                      <a:pt x="137" y="8"/>
                    </a:lnTo>
                  </a:path>
                </a:pathLst>
              </a:custGeom>
              <a:solidFill>
                <a:srgbClr val="996633"/>
              </a:solidFill>
              <a:ln w="9525">
                <a:noFill/>
              </a:ln>
            </p:spPr>
            <p:txBody>
              <a:bodyPr/>
              <a:lstStyle/>
              <a:p>
                <a:endParaRPr lang="zh-CN" altLang="en-US"/>
              </a:p>
            </p:txBody>
          </p:sp>
          <p:sp>
            <p:nvSpPr>
              <p:cNvPr id="64723" name="任意多边形 233683"/>
              <p:cNvSpPr/>
              <p:nvPr/>
            </p:nvSpPr>
            <p:spPr>
              <a:xfrm>
                <a:off x="2036" y="1727"/>
                <a:ext cx="466" cy="307"/>
              </a:xfrm>
              <a:custGeom>
                <a:avLst/>
                <a:gdLst/>
                <a:ahLst/>
                <a:cxnLst/>
                <a:rect l="0" t="0" r="0" b="0"/>
                <a:pathLst>
                  <a:path w="466" h="307">
                    <a:moveTo>
                      <a:pt x="465" y="198"/>
                    </a:moveTo>
                    <a:lnTo>
                      <a:pt x="408" y="0"/>
                    </a:lnTo>
                    <a:lnTo>
                      <a:pt x="0" y="107"/>
                    </a:lnTo>
                    <a:lnTo>
                      <a:pt x="56" y="306"/>
                    </a:lnTo>
                    <a:lnTo>
                      <a:pt x="465" y="198"/>
                    </a:lnTo>
                  </a:path>
                </a:pathLst>
              </a:custGeom>
              <a:solidFill>
                <a:srgbClr val="CCECFF"/>
              </a:solidFill>
              <a:ln w="9525">
                <a:noFill/>
              </a:ln>
            </p:spPr>
            <p:txBody>
              <a:bodyPr/>
              <a:lstStyle/>
              <a:p>
                <a:endParaRPr lang="zh-CN" altLang="en-US"/>
              </a:p>
            </p:txBody>
          </p:sp>
          <p:sp>
            <p:nvSpPr>
              <p:cNvPr id="64724" name="任意多边形 233684"/>
              <p:cNvSpPr/>
              <p:nvPr/>
            </p:nvSpPr>
            <p:spPr>
              <a:xfrm>
                <a:off x="2406" y="1740"/>
                <a:ext cx="44" cy="54"/>
              </a:xfrm>
              <a:custGeom>
                <a:avLst/>
                <a:gdLst/>
                <a:ahLst/>
                <a:cxnLst/>
                <a:rect l="0" t="0" r="0" b="0"/>
                <a:pathLst>
                  <a:path w="44" h="54">
                    <a:moveTo>
                      <a:pt x="43" y="44"/>
                    </a:moveTo>
                    <a:lnTo>
                      <a:pt x="30" y="0"/>
                    </a:lnTo>
                    <a:lnTo>
                      <a:pt x="0" y="8"/>
                    </a:lnTo>
                    <a:lnTo>
                      <a:pt x="12" y="53"/>
                    </a:lnTo>
                    <a:lnTo>
                      <a:pt x="43" y="44"/>
                    </a:lnTo>
                  </a:path>
                </a:pathLst>
              </a:custGeom>
              <a:solidFill>
                <a:srgbClr val="FF9900"/>
              </a:solidFill>
              <a:ln w="9525">
                <a:noFill/>
              </a:ln>
            </p:spPr>
            <p:txBody>
              <a:bodyPr/>
              <a:lstStyle/>
              <a:p>
                <a:endParaRPr lang="zh-CN" altLang="en-US"/>
              </a:p>
            </p:txBody>
          </p:sp>
          <p:sp>
            <p:nvSpPr>
              <p:cNvPr id="64725" name="任意多边形 233685"/>
              <p:cNvSpPr/>
              <p:nvPr/>
            </p:nvSpPr>
            <p:spPr>
              <a:xfrm>
                <a:off x="2181" y="1839"/>
                <a:ext cx="167" cy="54"/>
              </a:xfrm>
              <a:custGeom>
                <a:avLst/>
                <a:gdLst/>
                <a:ahLst/>
                <a:cxnLst/>
                <a:rect l="0" t="0" r="0" b="0"/>
                <a:pathLst>
                  <a:path w="167" h="54">
                    <a:moveTo>
                      <a:pt x="166" y="9"/>
                    </a:moveTo>
                    <a:lnTo>
                      <a:pt x="163" y="0"/>
                    </a:lnTo>
                    <a:lnTo>
                      <a:pt x="0" y="42"/>
                    </a:lnTo>
                    <a:lnTo>
                      <a:pt x="2" y="53"/>
                    </a:lnTo>
                    <a:lnTo>
                      <a:pt x="166" y="9"/>
                    </a:lnTo>
                  </a:path>
                </a:pathLst>
              </a:custGeom>
              <a:solidFill>
                <a:srgbClr val="996633"/>
              </a:solidFill>
              <a:ln w="9525">
                <a:noFill/>
              </a:ln>
            </p:spPr>
            <p:txBody>
              <a:bodyPr/>
              <a:lstStyle/>
              <a:p>
                <a:endParaRPr lang="zh-CN" altLang="en-US"/>
              </a:p>
            </p:txBody>
          </p:sp>
          <p:sp>
            <p:nvSpPr>
              <p:cNvPr id="64726" name="任意多边形 233686"/>
              <p:cNvSpPr/>
              <p:nvPr/>
            </p:nvSpPr>
            <p:spPr>
              <a:xfrm>
                <a:off x="2187" y="1866"/>
                <a:ext cx="168" cy="53"/>
              </a:xfrm>
              <a:custGeom>
                <a:avLst/>
                <a:gdLst/>
                <a:ahLst/>
                <a:cxnLst/>
                <a:rect l="0" t="0" r="0" b="0"/>
                <a:pathLst>
                  <a:path w="168" h="53">
                    <a:moveTo>
                      <a:pt x="167" y="9"/>
                    </a:moveTo>
                    <a:lnTo>
                      <a:pt x="164" y="0"/>
                    </a:lnTo>
                    <a:lnTo>
                      <a:pt x="0" y="41"/>
                    </a:lnTo>
                    <a:lnTo>
                      <a:pt x="2" y="52"/>
                    </a:lnTo>
                    <a:lnTo>
                      <a:pt x="167" y="9"/>
                    </a:lnTo>
                  </a:path>
                </a:pathLst>
              </a:custGeom>
              <a:solidFill>
                <a:srgbClr val="996633"/>
              </a:solidFill>
              <a:ln w="9525">
                <a:noFill/>
              </a:ln>
            </p:spPr>
            <p:txBody>
              <a:bodyPr/>
              <a:lstStyle/>
              <a:p>
                <a:endParaRPr lang="zh-CN" altLang="en-US"/>
              </a:p>
            </p:txBody>
          </p:sp>
          <p:sp>
            <p:nvSpPr>
              <p:cNvPr id="64727" name="任意多边形 233687"/>
              <p:cNvSpPr/>
              <p:nvPr/>
            </p:nvSpPr>
            <p:spPr>
              <a:xfrm>
                <a:off x="2192" y="1891"/>
                <a:ext cx="169" cy="56"/>
              </a:xfrm>
              <a:custGeom>
                <a:avLst/>
                <a:gdLst/>
                <a:ahLst/>
                <a:cxnLst/>
                <a:rect l="0" t="0" r="0" b="0"/>
                <a:pathLst>
                  <a:path w="169" h="56">
                    <a:moveTo>
                      <a:pt x="168" y="10"/>
                    </a:moveTo>
                    <a:lnTo>
                      <a:pt x="165" y="0"/>
                    </a:lnTo>
                    <a:lnTo>
                      <a:pt x="0" y="44"/>
                    </a:lnTo>
                    <a:lnTo>
                      <a:pt x="2" y="55"/>
                    </a:lnTo>
                    <a:lnTo>
                      <a:pt x="168" y="10"/>
                    </a:lnTo>
                  </a:path>
                </a:pathLst>
              </a:custGeom>
              <a:solidFill>
                <a:srgbClr val="996633"/>
              </a:solidFill>
              <a:ln w="9525">
                <a:noFill/>
              </a:ln>
            </p:spPr>
            <p:txBody>
              <a:bodyPr/>
              <a:lstStyle/>
              <a:p>
                <a:endParaRPr lang="zh-CN" altLang="en-US"/>
              </a:p>
            </p:txBody>
          </p:sp>
        </p:grpSp>
      </p:grpSp>
      <p:sp>
        <p:nvSpPr>
          <p:cNvPr id="64728" name="文本框 233688"/>
          <p:cNvSpPr txBox="1"/>
          <p:nvPr/>
        </p:nvSpPr>
        <p:spPr>
          <a:xfrm>
            <a:off x="1187450" y="2911475"/>
            <a:ext cx="1225550" cy="427038"/>
          </a:xfrm>
          <a:prstGeom prst="rect">
            <a:avLst/>
          </a:prstGeom>
          <a:noFill/>
          <a:ln w="9525">
            <a:noFill/>
          </a:ln>
        </p:spPr>
        <p:txBody>
          <a:bodyPr lIns="0" tIns="0" rIns="0" bIns="0">
            <a:spAutoFit/>
          </a:bodyPr>
          <a:lstStyle/>
          <a:p>
            <a:pPr algn="ctr">
              <a:spcBef>
                <a:spcPct val="50000"/>
              </a:spcBef>
            </a:pPr>
            <a:r>
              <a:rPr lang="zh-CN" altLang="en-US" sz="2800" dirty="0">
                <a:solidFill>
                  <a:schemeClr val="bg1"/>
                </a:solidFill>
                <a:latin typeface="Arial" panose="020B0604020202020204" pitchFamily="34" charset="0"/>
                <a:ea typeface="黑体" panose="02010609060101010101" pitchFamily="49" charset="-122"/>
              </a:rPr>
              <a:t>产业链</a:t>
            </a:r>
            <a:endParaRPr lang="zh-CN" altLang="en-US" sz="2800" dirty="0">
              <a:solidFill>
                <a:schemeClr val="bg1"/>
              </a:solidFill>
              <a:latin typeface="Arial" panose="020B0604020202020204" pitchFamily="34" charset="0"/>
              <a:ea typeface="黑体" panose="02010609060101010101" pitchFamily="49" charset="-122"/>
            </a:endParaRPr>
          </a:p>
        </p:txBody>
      </p:sp>
      <p:sp>
        <p:nvSpPr>
          <p:cNvPr id="64729" name="文本框 233689"/>
          <p:cNvSpPr txBox="1"/>
          <p:nvPr/>
        </p:nvSpPr>
        <p:spPr>
          <a:xfrm>
            <a:off x="6804025" y="3059113"/>
            <a:ext cx="1368425" cy="427037"/>
          </a:xfrm>
          <a:prstGeom prst="rect">
            <a:avLst/>
          </a:prstGeom>
          <a:noFill/>
          <a:ln w="9525">
            <a:noFill/>
          </a:ln>
        </p:spPr>
        <p:txBody>
          <a:bodyPr lIns="0" tIns="0" rIns="0" bIns="0">
            <a:spAutoFit/>
          </a:bodyPr>
          <a:lstStyle/>
          <a:p>
            <a:pPr algn="ctr">
              <a:spcBef>
                <a:spcPct val="50000"/>
              </a:spcBef>
            </a:pPr>
            <a:r>
              <a:rPr lang="zh-CN" altLang="en-US" sz="2800" dirty="0">
                <a:solidFill>
                  <a:schemeClr val="bg1"/>
                </a:solidFill>
                <a:latin typeface="Arial" panose="020B0604020202020204" pitchFamily="34" charset="0"/>
                <a:ea typeface="黑体" panose="02010609060101010101" pitchFamily="49" charset="-122"/>
              </a:rPr>
              <a:t>专业群</a:t>
            </a:r>
            <a:endParaRPr lang="zh-CN" altLang="en-US" sz="2800" dirty="0">
              <a:solidFill>
                <a:schemeClr val="bg1"/>
              </a:solidFill>
              <a:latin typeface="Arial" panose="020B0604020202020204" pitchFamily="34" charset="0"/>
              <a:ea typeface="黑体" panose="02010609060101010101" pitchFamily="49" charset="-122"/>
            </a:endParaRPr>
          </a:p>
        </p:txBody>
      </p:sp>
      <p:sp>
        <p:nvSpPr>
          <p:cNvPr id="64730" name="文本框 233690"/>
          <p:cNvSpPr txBox="1"/>
          <p:nvPr/>
        </p:nvSpPr>
        <p:spPr>
          <a:xfrm>
            <a:off x="395288" y="4797425"/>
            <a:ext cx="2663825" cy="427038"/>
          </a:xfrm>
          <a:prstGeom prst="rect">
            <a:avLst/>
          </a:prstGeom>
          <a:noFill/>
          <a:ln w="9525">
            <a:noFill/>
          </a:ln>
        </p:spPr>
        <p:txBody>
          <a:bodyPr lIns="0" tIns="0" rIns="0" bIns="0">
            <a:spAutoFit/>
          </a:bodyPr>
          <a:lstStyle/>
          <a:p>
            <a:pPr algn="ctr">
              <a:spcBef>
                <a:spcPct val="50000"/>
              </a:spcBef>
            </a:pPr>
            <a:r>
              <a:rPr lang="zh-CN" altLang="en-US" sz="2800" dirty="0">
                <a:solidFill>
                  <a:schemeClr val="bg1"/>
                </a:solidFill>
                <a:latin typeface="Arial" panose="020B0604020202020204" pitchFamily="34" charset="0"/>
                <a:ea typeface="黑体" panose="02010609060101010101" pitchFamily="49" charset="-122"/>
              </a:rPr>
              <a:t>职业岗位群</a:t>
            </a:r>
            <a:endParaRPr lang="zh-CN" altLang="en-US" sz="2800" dirty="0">
              <a:solidFill>
                <a:schemeClr val="bg1"/>
              </a:solidFill>
              <a:latin typeface="Arial" panose="020B0604020202020204" pitchFamily="34" charset="0"/>
              <a:ea typeface="黑体" panose="02010609060101010101" pitchFamily="49" charset="-122"/>
            </a:endParaRPr>
          </a:p>
        </p:txBody>
      </p:sp>
      <p:sp>
        <p:nvSpPr>
          <p:cNvPr id="64731" name="文本框 233691"/>
          <p:cNvSpPr txBox="1"/>
          <p:nvPr/>
        </p:nvSpPr>
        <p:spPr>
          <a:xfrm>
            <a:off x="6804025" y="4875213"/>
            <a:ext cx="1512888" cy="427037"/>
          </a:xfrm>
          <a:prstGeom prst="rect">
            <a:avLst/>
          </a:prstGeom>
          <a:noFill/>
          <a:ln w="9525">
            <a:noFill/>
          </a:ln>
        </p:spPr>
        <p:txBody>
          <a:bodyPr lIns="0" tIns="0" rIns="0" bIns="0">
            <a:spAutoFit/>
          </a:bodyPr>
          <a:lstStyle/>
          <a:p>
            <a:pPr algn="ctr">
              <a:spcBef>
                <a:spcPct val="50000"/>
              </a:spcBef>
            </a:pPr>
            <a:r>
              <a:rPr lang="zh-CN" altLang="en-US" sz="2800" dirty="0">
                <a:solidFill>
                  <a:schemeClr val="bg1"/>
                </a:solidFill>
                <a:latin typeface="Arial" panose="020B0604020202020204" pitchFamily="34" charset="0"/>
                <a:ea typeface="黑体" panose="02010609060101010101" pitchFamily="49" charset="-122"/>
              </a:rPr>
              <a:t>课程体系</a:t>
            </a:r>
            <a:endParaRPr lang="zh-CN" altLang="en-US" sz="2800" dirty="0">
              <a:solidFill>
                <a:schemeClr val="bg1"/>
              </a:solidFill>
              <a:latin typeface="Arial" panose="020B0604020202020204" pitchFamily="34" charset="0"/>
              <a:ea typeface="黑体" panose="02010609060101010101" pitchFamily="49" charset="-122"/>
            </a:endParaRPr>
          </a:p>
        </p:txBody>
      </p:sp>
      <p:sp>
        <p:nvSpPr>
          <p:cNvPr id="233693" name="文本框 233692"/>
          <p:cNvSpPr txBox="1"/>
          <p:nvPr/>
        </p:nvSpPr>
        <p:spPr>
          <a:xfrm>
            <a:off x="3995738" y="2636838"/>
            <a:ext cx="1081088" cy="457200"/>
          </a:xfrm>
          <a:prstGeom prst="rect">
            <a:avLst/>
          </a:prstGeom>
          <a:noFill/>
          <a:ln w="9525">
            <a:noFill/>
          </a:ln>
        </p:spPr>
        <p:txBody>
          <a:bodyPr>
            <a:spAutoFit/>
          </a:bodyPr>
          <a:lstStyle/>
          <a:p>
            <a:pPr algn="ctr">
              <a:spcBef>
                <a:spcPct val="50000"/>
              </a:spcBef>
            </a:pPr>
            <a:r>
              <a:rPr lang="zh-CN" altLang="en-US" sz="2400" b="0" noProof="1">
                <a:solidFill>
                  <a:srgbClr val="92D050"/>
                </a:solidFill>
                <a:effectLst>
                  <a:outerShdw blurRad="38100" dist="38100" dir="2700000">
                    <a:srgbClr val="C0C0C0"/>
                  </a:outerShdw>
                </a:effectLst>
                <a:latin typeface="Arial" panose="020B0604020202020204" pitchFamily="34" charset="0"/>
                <a:ea typeface="黑体" panose="02010609060101010101" pitchFamily="49" charset="-122"/>
                <a:cs typeface="+mn-ea"/>
              </a:rPr>
              <a:t>设置</a:t>
            </a:r>
            <a:endParaRPr lang="zh-CN" altLang="en-US" sz="2400" b="0" noProof="1">
              <a:solidFill>
                <a:srgbClr val="92D050"/>
              </a:solidFill>
              <a:effectLst>
                <a:outerShdw blurRad="38100" dist="38100" dir="2700000">
                  <a:srgbClr val="C0C0C0"/>
                </a:outerShdw>
              </a:effectLst>
              <a:latin typeface="Arial" panose="020B0604020202020204" pitchFamily="34" charset="0"/>
              <a:ea typeface="黑体" panose="02010609060101010101" pitchFamily="49" charset="-122"/>
              <a:cs typeface="+mn-ea"/>
            </a:endParaRPr>
          </a:p>
        </p:txBody>
      </p:sp>
      <p:sp>
        <p:nvSpPr>
          <p:cNvPr id="233694" name="文本框 233693"/>
          <p:cNvSpPr txBox="1"/>
          <p:nvPr/>
        </p:nvSpPr>
        <p:spPr>
          <a:xfrm>
            <a:off x="4140200" y="4508500"/>
            <a:ext cx="1008063" cy="457200"/>
          </a:xfrm>
          <a:prstGeom prst="rect">
            <a:avLst/>
          </a:prstGeom>
          <a:noFill/>
          <a:ln w="9525">
            <a:noFill/>
          </a:ln>
        </p:spPr>
        <p:txBody>
          <a:bodyPr>
            <a:spAutoFit/>
          </a:bodyPr>
          <a:lstStyle/>
          <a:p>
            <a:pPr algn="ctr">
              <a:spcBef>
                <a:spcPct val="50000"/>
              </a:spcBef>
            </a:pPr>
            <a:r>
              <a:rPr lang="zh-CN" altLang="en-US" sz="2400" b="0" noProof="1">
                <a:solidFill>
                  <a:srgbClr val="92D050"/>
                </a:solidFill>
                <a:effectLst>
                  <a:outerShdw blurRad="38100" dist="38100" dir="2700000">
                    <a:srgbClr val="C0C0C0"/>
                  </a:outerShdw>
                </a:effectLst>
                <a:latin typeface="Arial" panose="020B0604020202020204" pitchFamily="34" charset="0"/>
                <a:ea typeface="黑体" panose="02010609060101010101" pitchFamily="49" charset="-122"/>
                <a:cs typeface="+mn-ea"/>
              </a:rPr>
              <a:t>构建</a:t>
            </a:r>
            <a:endParaRPr lang="zh-CN" altLang="en-US" sz="2400" b="0" noProof="1">
              <a:solidFill>
                <a:srgbClr val="92D050"/>
              </a:solidFill>
              <a:effectLst>
                <a:outerShdw blurRad="38100" dist="38100" dir="2700000">
                  <a:srgbClr val="C0C0C0"/>
                </a:outerShdw>
              </a:effectLst>
              <a:latin typeface="Arial" panose="020B0604020202020204" pitchFamily="34" charset="0"/>
              <a:ea typeface="黑体" panose="02010609060101010101" pitchFamily="49" charset="-122"/>
              <a:cs typeface="+mn-ea"/>
            </a:endParaRPr>
          </a:p>
        </p:txBody>
      </p:sp>
      <p:sp>
        <p:nvSpPr>
          <p:cNvPr id="64734" name="矩形 233694"/>
          <p:cNvSpPr/>
          <p:nvPr/>
        </p:nvSpPr>
        <p:spPr>
          <a:xfrm>
            <a:off x="468313" y="1484313"/>
            <a:ext cx="4681537" cy="649287"/>
          </a:xfrm>
          <a:prstGeom prst="rect">
            <a:avLst/>
          </a:prstGeom>
          <a:noFill/>
          <a:ln w="9525">
            <a:noFill/>
          </a:ln>
        </p:spPr>
        <p:txBody>
          <a:bodyPr/>
          <a:lstStyle/>
          <a:p>
            <a:pPr marL="342900" indent="-342900">
              <a:spcBef>
                <a:spcPct val="20000"/>
              </a:spcBef>
              <a:buClr>
                <a:schemeClr val="accent2"/>
              </a:buClr>
              <a:buFont typeface="Arial" panose="020B0604020202020204" pitchFamily="34" charset="0"/>
            </a:pPr>
            <a:r>
              <a:rPr lang="zh-CN" altLang="en-US" sz="4000" dirty="0">
                <a:solidFill>
                  <a:schemeClr val="bg1"/>
                </a:solidFill>
                <a:latin typeface="华文新魏" panose="02010800040101010101" charset="-122"/>
                <a:ea typeface="华文新魏" panose="02010800040101010101" charset="-122"/>
              </a:rPr>
              <a:t>（</a:t>
            </a:r>
            <a:r>
              <a:rPr lang="en-US" altLang="zh-CN" sz="4000">
                <a:solidFill>
                  <a:schemeClr val="bg1"/>
                </a:solidFill>
                <a:latin typeface="华文新魏" panose="02010800040101010101" charset="-122"/>
                <a:ea typeface="华文新魏" panose="02010800040101010101" charset="-122"/>
              </a:rPr>
              <a:t>1</a:t>
            </a:r>
            <a:r>
              <a:rPr lang="zh-CN" altLang="en-US" sz="4000" dirty="0">
                <a:solidFill>
                  <a:schemeClr val="bg1"/>
                </a:solidFill>
                <a:latin typeface="华文新魏" panose="02010800040101010101" charset="-122"/>
                <a:ea typeface="华文新魏" panose="02010800040101010101" charset="-122"/>
              </a:rPr>
              <a:t>）专业建设依据</a:t>
            </a:r>
            <a:endParaRPr lang="zh-CN" altLang="en-US" sz="4000" dirty="0">
              <a:solidFill>
                <a:schemeClr val="bg1"/>
              </a:solidFill>
              <a:latin typeface="华文新魏" panose="02010800040101010101" charset="-122"/>
              <a:ea typeface="华文新魏" panose="02010800040101010101" charset="-122"/>
            </a:endParaRPr>
          </a:p>
        </p:txBody>
      </p:sp>
    </p:spTree>
  </p:cSld>
  <p:clrMapOvr>
    <a:masterClrMapping/>
  </p:clrMapOvr>
  <p:transition spd="med">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标题 1"/>
          <p:cNvSpPr/>
          <p:nvPr/>
        </p:nvSpPr>
        <p:spPr>
          <a:xfrm>
            <a:off x="0" y="1196975"/>
            <a:ext cx="6480175" cy="561975"/>
          </a:xfrm>
          <a:prstGeom prst="rect">
            <a:avLst/>
          </a:prstGeom>
          <a:noFill/>
          <a:ln w="9525">
            <a:noFill/>
          </a:ln>
        </p:spPr>
        <p:txBody>
          <a:bodyPr anchor="ctr"/>
          <a:lstStyle/>
          <a:p>
            <a:pPr algn="ctr">
              <a:buFont typeface="Arial" panose="020B0604020202020204" pitchFamily="34" charset="0"/>
            </a:pPr>
            <a:r>
              <a:rPr lang="zh-CN" altLang="en-US" sz="4000" dirty="0">
                <a:solidFill>
                  <a:schemeClr val="bg1"/>
                </a:solidFill>
                <a:latin typeface="华文新魏" panose="02010800040101010101" charset="-122"/>
                <a:ea typeface="华文新魏" panose="02010800040101010101" charset="-122"/>
              </a:rPr>
              <a:t>（</a:t>
            </a:r>
            <a:r>
              <a:rPr lang="en-US" altLang="zh-CN" sz="4000">
                <a:solidFill>
                  <a:schemeClr val="bg1"/>
                </a:solidFill>
                <a:latin typeface="华文新魏" panose="02010800040101010101" charset="-122"/>
                <a:ea typeface="华文新魏" panose="02010800040101010101" charset="-122"/>
              </a:rPr>
              <a:t>2</a:t>
            </a:r>
            <a:r>
              <a:rPr lang="zh-CN" altLang="en-US" sz="4000" dirty="0">
                <a:solidFill>
                  <a:schemeClr val="bg1"/>
                </a:solidFill>
                <a:latin typeface="华文新魏" panose="02010800040101010101" charset="-122"/>
                <a:ea typeface="华文新魏" panose="02010800040101010101" charset="-122"/>
              </a:rPr>
              <a:t>）专业建设与教学改革</a:t>
            </a:r>
            <a:endParaRPr lang="zh-CN" altLang="en-US" sz="4000" dirty="0">
              <a:solidFill>
                <a:schemeClr val="bg1"/>
              </a:solidFill>
              <a:latin typeface="华文新魏" panose="02010800040101010101" charset="-122"/>
              <a:ea typeface="华文新魏" panose="02010800040101010101" charset="-122"/>
            </a:endParaRPr>
          </a:p>
        </p:txBody>
      </p:sp>
      <p:sp>
        <p:nvSpPr>
          <p:cNvPr id="239619" name="燕尾形 239618"/>
          <p:cNvSpPr/>
          <p:nvPr/>
        </p:nvSpPr>
        <p:spPr>
          <a:xfrm>
            <a:off x="2524125" y="2428875"/>
            <a:ext cx="3086100" cy="381000"/>
          </a:xfrm>
          <a:prstGeom prst="chevron">
            <a:avLst>
              <a:gd name="adj" fmla="val 202500"/>
            </a:avLst>
          </a:prstGeom>
          <a:solidFill>
            <a:srgbClr val="99CC00">
              <a:alpha val="50999"/>
            </a:srgbClr>
          </a:solidFill>
          <a:ln w="9525">
            <a:noFill/>
          </a:ln>
        </p:spPr>
        <p:txBody>
          <a:bodyPr wrap="none" anchor="ctr"/>
          <a:lstStyle/>
          <a:p>
            <a:pPr lvl="0" algn="ctr" fontAlgn="base"/>
            <a:endParaRPr sz="1600" b="1" strike="noStrike"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39620" name="椭圆 239619"/>
          <p:cNvSpPr/>
          <p:nvPr/>
        </p:nvSpPr>
        <p:spPr>
          <a:xfrm>
            <a:off x="684213" y="2349500"/>
            <a:ext cx="1954213" cy="5207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tileRect/>
          </a:gradFill>
          <a:ln w="9525">
            <a:noFill/>
          </a:ln>
        </p:spPr>
        <p:txBody>
          <a:bodyPr wrap="none" anchor="ctr"/>
          <a:lstStyle/>
          <a:p>
            <a:pPr lvl="0" algn="ctr" fontAlgn="base"/>
            <a:endParaRPr sz="1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239621" name="燕尾形 239620"/>
          <p:cNvSpPr/>
          <p:nvPr/>
        </p:nvSpPr>
        <p:spPr>
          <a:xfrm>
            <a:off x="2484438" y="2997200"/>
            <a:ext cx="3162300" cy="381000"/>
          </a:xfrm>
          <a:prstGeom prst="chevron">
            <a:avLst>
              <a:gd name="adj" fmla="val 207500"/>
            </a:avLst>
          </a:prstGeom>
          <a:solidFill>
            <a:schemeClr val="folHlink">
              <a:alpha val="50999"/>
            </a:schemeClr>
          </a:solidFill>
          <a:ln w="9525">
            <a:noFill/>
          </a:ln>
        </p:spPr>
        <p:txBody>
          <a:bodyPr wrap="none" anchor="ctr"/>
          <a:lstStyle/>
          <a:p>
            <a:pPr lvl="0" algn="ctr" fontAlgn="base"/>
            <a:endParaRPr sz="1600" b="1" strike="noStrike"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39622" name="椭圆 239621"/>
          <p:cNvSpPr/>
          <p:nvPr/>
        </p:nvSpPr>
        <p:spPr>
          <a:xfrm>
            <a:off x="684213" y="2924175"/>
            <a:ext cx="2106613" cy="5207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tileRect/>
          </a:gradFill>
          <a:ln w="9525">
            <a:noFill/>
          </a:ln>
        </p:spPr>
        <p:txBody>
          <a:bodyPr wrap="none" anchor="ctr"/>
          <a:lstStyle/>
          <a:p>
            <a:pPr lvl="0" algn="ctr" fontAlgn="base"/>
            <a:endParaRPr sz="1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239623" name="燕尾形 239622"/>
          <p:cNvSpPr/>
          <p:nvPr/>
        </p:nvSpPr>
        <p:spPr>
          <a:xfrm>
            <a:off x="2555875" y="3573463"/>
            <a:ext cx="3086100" cy="381000"/>
          </a:xfrm>
          <a:prstGeom prst="chevron">
            <a:avLst>
              <a:gd name="adj" fmla="val 202500"/>
            </a:avLst>
          </a:prstGeom>
          <a:solidFill>
            <a:schemeClr val="folHlink">
              <a:alpha val="50999"/>
            </a:schemeClr>
          </a:solidFill>
          <a:ln w="9525">
            <a:noFill/>
          </a:ln>
        </p:spPr>
        <p:txBody>
          <a:bodyPr wrap="none" anchor="ctr"/>
          <a:lstStyle/>
          <a:p>
            <a:pPr lvl="0" algn="ctr" fontAlgn="base"/>
            <a:endParaRPr sz="1600" b="1" strike="noStrike"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39624" name="椭圆 239623"/>
          <p:cNvSpPr/>
          <p:nvPr/>
        </p:nvSpPr>
        <p:spPr>
          <a:xfrm>
            <a:off x="684213" y="3573463"/>
            <a:ext cx="2016125" cy="503238"/>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tileRect/>
          </a:gradFill>
          <a:ln w="9525">
            <a:noFill/>
          </a:ln>
        </p:spPr>
        <p:txBody>
          <a:bodyPr wrap="none" anchor="ctr"/>
          <a:lstStyle/>
          <a:p>
            <a:pPr lvl="0" algn="ctr" fontAlgn="base"/>
            <a:endParaRPr sz="1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239625" name="流程图: 可选过程 239624"/>
          <p:cNvSpPr/>
          <p:nvPr/>
        </p:nvSpPr>
        <p:spPr>
          <a:xfrm>
            <a:off x="5651500" y="2349500"/>
            <a:ext cx="2819400" cy="533400"/>
          </a:xfrm>
          <a:prstGeom prst="flowChartAlternateProcess">
            <a:avLst/>
          </a:prstGeom>
          <a:solidFill>
            <a:srgbClr val="008000">
              <a:alpha val="59000"/>
            </a:srgbClr>
          </a:solidFill>
          <a:ln w="9525">
            <a:noFill/>
          </a:ln>
        </p:spPr>
        <p:txBody>
          <a:bodyPr wrap="none" anchor="ctr"/>
          <a:lstStyle/>
          <a:p>
            <a:pPr lvl="0" algn="ctr" fontAlgn="base"/>
            <a:endParaRPr sz="1600" b="1" strike="noStrike"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39626" name="流程图: 可选过程 239625"/>
          <p:cNvSpPr/>
          <p:nvPr/>
        </p:nvSpPr>
        <p:spPr>
          <a:xfrm>
            <a:off x="5630863" y="2917825"/>
            <a:ext cx="2798763" cy="533400"/>
          </a:xfrm>
          <a:prstGeom prst="flowChartAlternateProcess">
            <a:avLst/>
          </a:prstGeom>
          <a:solidFill>
            <a:srgbClr val="008000">
              <a:alpha val="59000"/>
            </a:srgbClr>
          </a:solidFill>
          <a:ln w="9525">
            <a:noFill/>
          </a:ln>
        </p:spPr>
        <p:txBody>
          <a:bodyPr wrap="none" anchor="ctr"/>
          <a:lstStyle/>
          <a:p>
            <a:pPr lvl="0" algn="ctr" fontAlgn="base"/>
            <a:endParaRPr sz="1600" b="1" strike="noStrike"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39627" name="流程图: 可选过程 239626"/>
          <p:cNvSpPr/>
          <p:nvPr/>
        </p:nvSpPr>
        <p:spPr>
          <a:xfrm>
            <a:off x="5630863" y="3514725"/>
            <a:ext cx="2798763" cy="533400"/>
          </a:xfrm>
          <a:prstGeom prst="flowChartAlternateProcess">
            <a:avLst/>
          </a:prstGeom>
          <a:solidFill>
            <a:srgbClr val="008000">
              <a:alpha val="59000"/>
            </a:srgbClr>
          </a:solidFill>
          <a:ln w="9525">
            <a:noFill/>
          </a:ln>
        </p:spPr>
        <p:txBody>
          <a:bodyPr wrap="none" anchor="ctr"/>
          <a:lstStyle/>
          <a:p>
            <a:pPr lvl="0" algn="ctr" fontAlgn="base"/>
            <a:endParaRPr sz="1600" b="1" strike="noStrike"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67595" name="矩形 239627"/>
          <p:cNvSpPr/>
          <p:nvPr/>
        </p:nvSpPr>
        <p:spPr>
          <a:xfrm>
            <a:off x="962025" y="4429125"/>
            <a:ext cx="3538538" cy="1610995"/>
          </a:xfrm>
          <a:prstGeom prst="rect">
            <a:avLst/>
          </a:prstGeom>
          <a:noFill/>
          <a:ln w="3175">
            <a:noFill/>
          </a:ln>
          <a:effectLst>
            <a:prstShdw prst="shdw17" dist="17961" dir="2699999">
              <a:srgbClr val="000099"/>
            </a:prstShdw>
          </a:effectLst>
        </p:spPr>
        <p:txBody>
          <a:bodyPr>
            <a:spAutoFit/>
          </a:bodyPr>
          <a:lstStyle/>
          <a:p>
            <a:pPr latinLnBrk="1">
              <a:lnSpc>
                <a:spcPct val="190000"/>
              </a:lnSpc>
              <a:buClr>
                <a:srgbClr val="FF0000"/>
              </a:buClr>
              <a:buFont typeface="Wingdings" panose="05000000000000000000" pitchFamily="2" charset="2"/>
              <a:buChar char="Ø"/>
            </a:pPr>
            <a:r>
              <a:rPr lang="zh-CN" altLang="en-US" sz="2600" b="1" dirty="0">
                <a:solidFill>
                  <a:schemeClr val="bg1"/>
                </a:solidFill>
                <a:latin typeface="华文新魏" panose="02010800040101010101" charset="-122"/>
                <a:ea typeface="华文新魏" panose="02010800040101010101" charset="-122"/>
              </a:rPr>
              <a:t>专业跟着主导企业走</a:t>
            </a:r>
            <a:endParaRPr lang="zh-CN" altLang="en-US" sz="2600" b="1" dirty="0">
              <a:solidFill>
                <a:schemeClr val="bg1"/>
              </a:solidFill>
              <a:latin typeface="华文新魏" panose="02010800040101010101" charset="-122"/>
              <a:ea typeface="华文新魏" panose="02010800040101010101" charset="-122"/>
            </a:endParaRPr>
          </a:p>
          <a:p>
            <a:pPr latinLnBrk="1">
              <a:lnSpc>
                <a:spcPct val="190000"/>
              </a:lnSpc>
              <a:buClr>
                <a:srgbClr val="FF0000"/>
              </a:buClr>
              <a:buFont typeface="Wingdings" panose="05000000000000000000" pitchFamily="2" charset="2"/>
              <a:buChar char="Ø"/>
            </a:pPr>
            <a:r>
              <a:rPr lang="zh-CN" altLang="en-US" sz="2600" b="1" dirty="0">
                <a:solidFill>
                  <a:schemeClr val="bg1"/>
                </a:solidFill>
                <a:latin typeface="华文新魏" panose="02010800040101010101" charset="-122"/>
                <a:ea typeface="华文新魏" panose="02010800040101010101" charset="-122"/>
              </a:rPr>
              <a:t>教学跟着岗位能力走</a:t>
            </a:r>
            <a:endParaRPr lang="zh-CN" altLang="en-US" sz="2600" b="1" dirty="0">
              <a:solidFill>
                <a:schemeClr val="bg1"/>
              </a:solidFill>
              <a:latin typeface="华文新魏" panose="02010800040101010101" charset="-122"/>
              <a:ea typeface="华文新魏" panose="02010800040101010101" charset="-122"/>
            </a:endParaRPr>
          </a:p>
        </p:txBody>
      </p:sp>
      <p:sp>
        <p:nvSpPr>
          <p:cNvPr id="67596" name="矩形 239628"/>
          <p:cNvSpPr/>
          <p:nvPr/>
        </p:nvSpPr>
        <p:spPr>
          <a:xfrm>
            <a:off x="4924425" y="4429125"/>
            <a:ext cx="3608388" cy="1610995"/>
          </a:xfrm>
          <a:prstGeom prst="rect">
            <a:avLst/>
          </a:prstGeom>
          <a:noFill/>
          <a:ln w="3175">
            <a:noFill/>
          </a:ln>
          <a:effectLst>
            <a:prstShdw prst="shdw17" dist="17961" dir="2699999">
              <a:srgbClr val="000099"/>
            </a:prstShdw>
          </a:effectLst>
        </p:spPr>
        <p:txBody>
          <a:bodyPr>
            <a:spAutoFit/>
          </a:bodyPr>
          <a:lstStyle/>
          <a:p>
            <a:pPr latinLnBrk="1">
              <a:lnSpc>
                <a:spcPct val="190000"/>
              </a:lnSpc>
              <a:buClr>
                <a:srgbClr val="FF0000"/>
              </a:buClr>
              <a:buFont typeface="Wingdings" panose="05000000000000000000" pitchFamily="2" charset="2"/>
              <a:buChar char="Ø"/>
            </a:pPr>
            <a:r>
              <a:rPr lang="zh-CN" altLang="en-US" sz="2600" b="1" dirty="0">
                <a:solidFill>
                  <a:schemeClr val="bg1"/>
                </a:solidFill>
                <a:latin typeface="华文新魏" panose="02010800040101010101" charset="-122"/>
                <a:ea typeface="华文新魏" panose="02010800040101010101" charset="-122"/>
              </a:rPr>
              <a:t>课程跟着生产过程走</a:t>
            </a:r>
            <a:endParaRPr lang="zh-CN" altLang="en-US" sz="2600" b="1" dirty="0">
              <a:solidFill>
                <a:schemeClr val="bg1"/>
              </a:solidFill>
              <a:latin typeface="华文新魏" panose="02010800040101010101" charset="-122"/>
              <a:ea typeface="华文新魏" panose="02010800040101010101" charset="-122"/>
            </a:endParaRPr>
          </a:p>
          <a:p>
            <a:pPr latinLnBrk="1">
              <a:lnSpc>
                <a:spcPct val="190000"/>
              </a:lnSpc>
              <a:buClr>
                <a:srgbClr val="FF0000"/>
              </a:buClr>
              <a:buFont typeface="Wingdings" panose="05000000000000000000" pitchFamily="2" charset="2"/>
              <a:buChar char="Ø"/>
            </a:pPr>
            <a:r>
              <a:rPr lang="zh-CN" altLang="en-US" sz="2600" b="1" dirty="0">
                <a:solidFill>
                  <a:schemeClr val="bg1"/>
                </a:solidFill>
                <a:latin typeface="华文新魏" panose="02010800040101010101" charset="-122"/>
                <a:ea typeface="华文新魏" panose="02010800040101010101" charset="-122"/>
              </a:rPr>
              <a:t>教材跟着任务项目走</a:t>
            </a:r>
            <a:endParaRPr lang="zh-CN" altLang="en-US" sz="2600" b="1" dirty="0">
              <a:solidFill>
                <a:schemeClr val="bg1"/>
              </a:solidFill>
              <a:latin typeface="华文新魏" panose="02010800040101010101" charset="-122"/>
              <a:ea typeface="华文新魏" panose="02010800040101010101" charset="-122"/>
            </a:endParaRPr>
          </a:p>
        </p:txBody>
      </p:sp>
      <p:sp>
        <p:nvSpPr>
          <p:cNvPr id="239630" name="矩形 239629"/>
          <p:cNvSpPr/>
          <p:nvPr/>
        </p:nvSpPr>
        <p:spPr>
          <a:xfrm>
            <a:off x="1187450" y="2349500"/>
            <a:ext cx="933450" cy="442913"/>
          </a:xfrm>
          <a:prstGeom prst="rect">
            <a:avLst/>
          </a:prstGeom>
          <a:noFill/>
          <a:ln w="9525">
            <a:noFill/>
          </a:ln>
        </p:spPr>
        <p:txBody>
          <a:bodyPr wrap="none" anchor="t">
            <a:spAutoFit/>
          </a:bodyPr>
          <a:lstStyle/>
          <a:p>
            <a:pPr lvl="0" algn="l" fontAlgn="base"/>
            <a:r>
              <a:rPr lang="zh-CN" altLang="en-US" sz="23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rPr>
              <a:t>学  生</a:t>
            </a:r>
            <a:endParaRPr lang="zh-CN" altLang="en-US" sz="2300" b="1" strike="noStrike" noProof="1">
              <a:effectLst>
                <a:outerShdw blurRad="38100" dist="38100" dir="2700000">
                  <a:srgbClr val="C0C0C0"/>
                </a:outerShdw>
              </a:effectLst>
              <a:latin typeface="Arial" panose="020B0604020202020204" pitchFamily="34" charset="0"/>
              <a:ea typeface="宋体" panose="02010600030101010101" pitchFamily="2" charset="-122"/>
            </a:endParaRPr>
          </a:p>
        </p:txBody>
      </p:sp>
      <p:sp>
        <p:nvSpPr>
          <p:cNvPr id="239631" name="矩形 239630"/>
          <p:cNvSpPr/>
          <p:nvPr/>
        </p:nvSpPr>
        <p:spPr>
          <a:xfrm>
            <a:off x="1258888" y="2997200"/>
            <a:ext cx="933450" cy="442913"/>
          </a:xfrm>
          <a:prstGeom prst="rect">
            <a:avLst/>
          </a:prstGeom>
          <a:noFill/>
          <a:ln w="9525">
            <a:noFill/>
          </a:ln>
        </p:spPr>
        <p:txBody>
          <a:bodyPr wrap="none" anchor="t">
            <a:spAutoFit/>
          </a:bodyPr>
          <a:lstStyle/>
          <a:p>
            <a:pPr lvl="0" algn="l" fontAlgn="base"/>
            <a:r>
              <a:rPr lang="zh-CN" altLang="en-US" sz="23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rPr>
              <a:t>教  师</a:t>
            </a:r>
            <a:endParaRPr lang="zh-CN" altLang="en-US" sz="2300" b="1" strike="noStrike" noProof="1">
              <a:effectLst>
                <a:outerShdw blurRad="38100" dist="38100" dir="2700000">
                  <a:srgbClr val="C0C0C0"/>
                </a:outerShdw>
              </a:effectLst>
              <a:latin typeface="Arial" panose="020B0604020202020204" pitchFamily="34" charset="0"/>
              <a:ea typeface="宋体" panose="02010600030101010101" pitchFamily="2" charset="-122"/>
            </a:endParaRPr>
          </a:p>
        </p:txBody>
      </p:sp>
      <p:sp>
        <p:nvSpPr>
          <p:cNvPr id="239632" name="矩形 239631"/>
          <p:cNvSpPr/>
          <p:nvPr/>
        </p:nvSpPr>
        <p:spPr>
          <a:xfrm>
            <a:off x="1258888" y="3608388"/>
            <a:ext cx="933450" cy="442913"/>
          </a:xfrm>
          <a:prstGeom prst="rect">
            <a:avLst/>
          </a:prstGeom>
          <a:noFill/>
          <a:ln w="9525">
            <a:noFill/>
          </a:ln>
        </p:spPr>
        <p:txBody>
          <a:bodyPr wrap="none" anchor="t">
            <a:spAutoFit/>
          </a:bodyPr>
          <a:lstStyle/>
          <a:p>
            <a:pPr lvl="0" algn="l" fontAlgn="base"/>
            <a:r>
              <a:rPr lang="zh-CN" altLang="en-US" sz="23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rPr>
              <a:t>领  导</a:t>
            </a:r>
            <a:endParaRPr lang="zh-CN" altLang="en-US" sz="2300" b="1" strike="noStrike" noProof="1">
              <a:effectLst>
                <a:outerShdw blurRad="38100" dist="38100" dir="2700000">
                  <a:srgbClr val="C0C0C0"/>
                </a:outerShdw>
              </a:effectLst>
              <a:latin typeface="Arial" panose="020B0604020202020204" pitchFamily="34" charset="0"/>
              <a:ea typeface="宋体" panose="02010600030101010101" pitchFamily="2" charset="-122"/>
            </a:endParaRPr>
          </a:p>
        </p:txBody>
      </p:sp>
      <p:sp>
        <p:nvSpPr>
          <p:cNvPr id="239633" name="矩形 239632"/>
          <p:cNvSpPr/>
          <p:nvPr/>
        </p:nvSpPr>
        <p:spPr>
          <a:xfrm>
            <a:off x="3476625" y="2386013"/>
            <a:ext cx="1320800" cy="396875"/>
          </a:xfrm>
          <a:prstGeom prst="rect">
            <a:avLst/>
          </a:prstGeom>
          <a:noFill/>
          <a:ln w="9525">
            <a:noFill/>
          </a:ln>
        </p:spPr>
        <p:txBody>
          <a:bodyPr>
            <a:spAutoFit/>
          </a:bodyPr>
          <a:lstStyle/>
          <a:p>
            <a:pPr lvl="0" algn="l" fontAlgn="base"/>
            <a:r>
              <a:rPr lang="zh-CN" altLang="en-US" sz="20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rPr>
              <a:t>双重身份</a:t>
            </a:r>
            <a:endParaRPr lang="zh-CN" altLang="en-US" sz="20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239634" name="矩形 239633"/>
          <p:cNvSpPr/>
          <p:nvPr/>
        </p:nvSpPr>
        <p:spPr>
          <a:xfrm>
            <a:off x="3492500" y="2971800"/>
            <a:ext cx="1206500" cy="396875"/>
          </a:xfrm>
          <a:prstGeom prst="rect">
            <a:avLst/>
          </a:prstGeom>
          <a:noFill/>
          <a:ln w="9525">
            <a:noFill/>
          </a:ln>
        </p:spPr>
        <p:txBody>
          <a:bodyPr wrap="none" anchor="t">
            <a:spAutoFit/>
          </a:bodyPr>
          <a:lstStyle/>
          <a:p>
            <a:pPr lvl="0" algn="l" fontAlgn="base"/>
            <a:r>
              <a:rPr lang="zh-CN" altLang="en-US" sz="20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rPr>
              <a:t>双重角色</a:t>
            </a:r>
            <a:endParaRPr lang="zh-CN" altLang="en-US" sz="20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239635" name="矩形 239634"/>
          <p:cNvSpPr/>
          <p:nvPr/>
        </p:nvSpPr>
        <p:spPr>
          <a:xfrm>
            <a:off x="3514725" y="3565525"/>
            <a:ext cx="1206500" cy="396875"/>
          </a:xfrm>
          <a:prstGeom prst="rect">
            <a:avLst/>
          </a:prstGeom>
          <a:noFill/>
          <a:ln w="9525">
            <a:noFill/>
          </a:ln>
        </p:spPr>
        <p:txBody>
          <a:bodyPr wrap="none" anchor="t">
            <a:spAutoFit/>
          </a:bodyPr>
          <a:lstStyle/>
          <a:p>
            <a:pPr lvl="0" algn="l" fontAlgn="base"/>
            <a:r>
              <a:rPr lang="zh-CN" altLang="en-US" sz="20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rPr>
              <a:t>双重责任</a:t>
            </a:r>
            <a:endParaRPr lang="zh-CN" altLang="en-US" sz="20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239636" name="矩形 239635"/>
          <p:cNvSpPr/>
          <p:nvPr/>
        </p:nvSpPr>
        <p:spPr>
          <a:xfrm>
            <a:off x="6156325" y="2420938"/>
            <a:ext cx="1716088" cy="457200"/>
          </a:xfrm>
          <a:prstGeom prst="rect">
            <a:avLst/>
          </a:prstGeom>
          <a:noFill/>
          <a:ln w="9525">
            <a:noFill/>
          </a:ln>
        </p:spPr>
        <p:txBody>
          <a:bodyPr wrap="none" anchor="t">
            <a:spAutoFit/>
          </a:bodyPr>
          <a:lstStyle/>
          <a:p>
            <a:pPr lvl="0" algn="l" fontAlgn="base"/>
            <a:r>
              <a:rPr lang="zh-CN" altLang="en-US" sz="24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rPr>
              <a:t>学生、员工</a:t>
            </a:r>
            <a:endParaRPr lang="zh-CN" altLang="en-US" sz="24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239637" name="矩形 239636"/>
          <p:cNvSpPr/>
          <p:nvPr/>
        </p:nvSpPr>
        <p:spPr>
          <a:xfrm>
            <a:off x="5940425" y="2924175"/>
            <a:ext cx="2022475" cy="457200"/>
          </a:xfrm>
          <a:prstGeom prst="rect">
            <a:avLst/>
          </a:prstGeom>
          <a:noFill/>
          <a:ln w="9525">
            <a:noFill/>
          </a:ln>
        </p:spPr>
        <p:txBody>
          <a:bodyPr wrap="none" anchor="t">
            <a:spAutoFit/>
          </a:bodyPr>
          <a:lstStyle/>
          <a:p>
            <a:pPr lvl="0" algn="l" fontAlgn="base"/>
            <a:r>
              <a:rPr lang="zh-CN" altLang="en-US" sz="24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rPr>
              <a:t>教师、工程师</a:t>
            </a:r>
            <a:endParaRPr lang="zh-CN" altLang="en-US" sz="24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239638" name="矩形 239637"/>
          <p:cNvSpPr/>
          <p:nvPr/>
        </p:nvSpPr>
        <p:spPr>
          <a:xfrm>
            <a:off x="5651500" y="3573463"/>
            <a:ext cx="2969083" cy="461665"/>
          </a:xfrm>
          <a:prstGeom prst="rect">
            <a:avLst/>
          </a:prstGeom>
          <a:noFill/>
          <a:ln w="9525">
            <a:noFill/>
          </a:ln>
        </p:spPr>
        <p:txBody>
          <a:bodyPr wrap="none" anchor="t">
            <a:spAutoFit/>
          </a:bodyPr>
          <a:lstStyle/>
          <a:p>
            <a:pPr lvl="0" algn="l" fontAlgn="base"/>
            <a:r>
              <a:rPr lang="zh-CN" altLang="en-US" sz="2400"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ea"/>
              </a:rPr>
              <a:t>学院主任、技术厂</a:t>
            </a:r>
            <a:r>
              <a:rPr lang="zh-CN" altLang="en-US" sz="2400" b="1" noProof="1">
                <a:solidFill>
                  <a:schemeClr val="bg1"/>
                </a:solidFill>
                <a:effectLst>
                  <a:outerShdw blurRad="38100" dist="38100" dir="2700000">
                    <a:srgbClr val="C0C0C0"/>
                  </a:outerShdw>
                </a:effectLst>
                <a:cs typeface="+mn-ea"/>
              </a:rPr>
              <a:t>长</a:t>
            </a:r>
            <a:endParaRPr lang="zh-CN" altLang="en-US" sz="2400" b="1" noProof="1">
              <a:solidFill>
                <a:schemeClr val="bg1"/>
              </a:solidFill>
              <a:effectLst>
                <a:outerShdw blurRad="38100" dist="38100" dir="2700000">
                  <a:srgbClr val="C0C0C0"/>
                </a:outerShdw>
              </a:effectLst>
              <a:cs typeface="+mn-ea"/>
            </a:endParaRPr>
          </a:p>
        </p:txBody>
      </p:sp>
    </p:spTree>
  </p:cSld>
  <p:clrMapOvr>
    <a:masterClrMapping/>
  </p:clrMapOvr>
  <p:transition spd="med">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右箭头标注 234497"/>
          <p:cNvSpPr/>
          <p:nvPr/>
        </p:nvSpPr>
        <p:spPr>
          <a:xfrm>
            <a:off x="395288" y="1890713"/>
            <a:ext cx="1223962" cy="4032250"/>
          </a:xfrm>
          <a:prstGeom prst="rightArrowCallout">
            <a:avLst>
              <a:gd name="adj1" fmla="val 108959"/>
              <a:gd name="adj2" fmla="val 82360"/>
              <a:gd name="adj3" fmla="val 23875"/>
              <a:gd name="adj4" fmla="val 66667"/>
            </a:avLst>
          </a:prstGeom>
          <a:solidFill>
            <a:srgbClr val="CC99FF"/>
          </a:soli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68610" name="矩形 234498"/>
          <p:cNvSpPr/>
          <p:nvPr/>
        </p:nvSpPr>
        <p:spPr>
          <a:xfrm>
            <a:off x="4427538" y="2492375"/>
            <a:ext cx="3744912" cy="720725"/>
          </a:xfrm>
          <a:prstGeom prst="rect">
            <a:avLst/>
          </a:prstGeom>
          <a:solidFill>
            <a:srgbClr val="FFFF99"/>
          </a:soli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68611" name="矩形 234499"/>
          <p:cNvSpPr/>
          <p:nvPr/>
        </p:nvSpPr>
        <p:spPr>
          <a:xfrm>
            <a:off x="4427538" y="1700213"/>
            <a:ext cx="3744912" cy="720725"/>
          </a:xfrm>
          <a:prstGeom prst="rect">
            <a:avLst/>
          </a:prstGeom>
          <a:solidFill>
            <a:srgbClr val="FFFF99"/>
          </a:soli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68612" name="矩形 234500"/>
          <p:cNvSpPr/>
          <p:nvPr/>
        </p:nvSpPr>
        <p:spPr>
          <a:xfrm>
            <a:off x="4427538" y="3286125"/>
            <a:ext cx="3744912" cy="719138"/>
          </a:xfrm>
          <a:prstGeom prst="rect">
            <a:avLst/>
          </a:prstGeom>
          <a:solidFill>
            <a:srgbClr val="FFFF99"/>
          </a:soli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68613" name="矩形 234501"/>
          <p:cNvSpPr/>
          <p:nvPr/>
        </p:nvSpPr>
        <p:spPr>
          <a:xfrm>
            <a:off x="4427538" y="4076700"/>
            <a:ext cx="3744912" cy="720725"/>
          </a:xfrm>
          <a:prstGeom prst="rect">
            <a:avLst/>
          </a:prstGeom>
          <a:solidFill>
            <a:srgbClr val="FFFF99"/>
          </a:soli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68614" name="矩形 234502"/>
          <p:cNvSpPr/>
          <p:nvPr/>
        </p:nvSpPr>
        <p:spPr>
          <a:xfrm>
            <a:off x="4427538" y="4868863"/>
            <a:ext cx="3744912" cy="720725"/>
          </a:xfrm>
          <a:prstGeom prst="rect">
            <a:avLst/>
          </a:prstGeom>
          <a:solidFill>
            <a:srgbClr val="FFFF99"/>
          </a:soli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68615" name="矩形 234503"/>
          <p:cNvSpPr/>
          <p:nvPr/>
        </p:nvSpPr>
        <p:spPr>
          <a:xfrm>
            <a:off x="4427538" y="5661025"/>
            <a:ext cx="3744912" cy="720725"/>
          </a:xfrm>
          <a:prstGeom prst="rect">
            <a:avLst/>
          </a:prstGeom>
          <a:solidFill>
            <a:srgbClr val="FFFF99"/>
          </a:solidFill>
          <a:ln w="9525" cap="flat" cmpd="sng">
            <a:solidFill>
              <a:schemeClr val="tx1"/>
            </a:solidFill>
            <a:prstDash val="solid"/>
            <a:miter/>
            <a:headEnd type="none" w="med" len="med"/>
            <a:tailEnd type="none" w="med" len="med"/>
          </a:ln>
        </p:spPr>
        <p:txBody>
          <a:bodyPr/>
          <a:lstStyle/>
          <a:p>
            <a:pPr algn="ctr"/>
            <a:endParaRPr lang="zh-CN" altLang="en-US" dirty="0">
              <a:latin typeface="Arial" panose="020B0604020202020204" pitchFamily="34" charset="0"/>
            </a:endParaRPr>
          </a:p>
        </p:txBody>
      </p:sp>
      <p:sp>
        <p:nvSpPr>
          <p:cNvPr id="68616" name="文本框 234504"/>
          <p:cNvSpPr txBox="1"/>
          <p:nvPr/>
        </p:nvSpPr>
        <p:spPr>
          <a:xfrm>
            <a:off x="4392613" y="1844675"/>
            <a:ext cx="4356100" cy="457200"/>
          </a:xfrm>
          <a:prstGeom prst="rect">
            <a:avLst/>
          </a:prstGeom>
          <a:noFill/>
          <a:ln w="9525">
            <a:noFill/>
          </a:ln>
        </p:spPr>
        <p:txBody>
          <a:bodyPr>
            <a:spAutoFit/>
          </a:bodyPr>
          <a:lstStyle/>
          <a:p>
            <a:pPr>
              <a:spcBef>
                <a:spcPct val="50000"/>
              </a:spcBef>
            </a:pPr>
            <a:r>
              <a:rPr lang="zh-CN" altLang="en-US" sz="2400" dirty="0">
                <a:latin typeface="Verdana" panose="020B0604030504040204" pitchFamily="34" charset="0"/>
                <a:ea typeface="华文中宋" panose="02010600040101010101" pitchFamily="2" charset="-122"/>
              </a:rPr>
              <a:t>专业人才培养目标和规格</a:t>
            </a:r>
            <a:endParaRPr lang="zh-CN" altLang="en-US" sz="2400" dirty="0">
              <a:latin typeface="Verdana" panose="020B0604030504040204" pitchFamily="34" charset="0"/>
              <a:ea typeface="华文中宋" panose="02010600040101010101" pitchFamily="2" charset="-122"/>
            </a:endParaRPr>
          </a:p>
        </p:txBody>
      </p:sp>
      <p:sp>
        <p:nvSpPr>
          <p:cNvPr id="68617" name="文本框 234505"/>
          <p:cNvSpPr txBox="1"/>
          <p:nvPr/>
        </p:nvSpPr>
        <p:spPr>
          <a:xfrm>
            <a:off x="4427538" y="2611438"/>
            <a:ext cx="4572000" cy="457200"/>
          </a:xfrm>
          <a:prstGeom prst="rect">
            <a:avLst/>
          </a:prstGeom>
          <a:noFill/>
          <a:ln w="9525">
            <a:noFill/>
          </a:ln>
        </p:spPr>
        <p:txBody>
          <a:bodyPr>
            <a:spAutoFit/>
          </a:bodyPr>
          <a:lstStyle/>
          <a:p>
            <a:pPr>
              <a:spcBef>
                <a:spcPct val="50000"/>
              </a:spcBef>
            </a:pPr>
            <a:r>
              <a:rPr lang="zh-CN" altLang="en-US" sz="2400" dirty="0">
                <a:latin typeface="Verdana" panose="020B0604030504040204" pitchFamily="34" charset="0"/>
                <a:ea typeface="华文中宋" panose="02010600040101010101" pitchFamily="2" charset="-122"/>
              </a:rPr>
              <a:t>课程和课程体系</a:t>
            </a:r>
            <a:endParaRPr lang="zh-CN" altLang="en-US" sz="2400" dirty="0">
              <a:latin typeface="Verdana" panose="020B0604030504040204" pitchFamily="34" charset="0"/>
              <a:ea typeface="华文中宋" panose="02010600040101010101" pitchFamily="2" charset="-122"/>
            </a:endParaRPr>
          </a:p>
        </p:txBody>
      </p:sp>
      <p:sp>
        <p:nvSpPr>
          <p:cNvPr id="68618" name="文本框 234506"/>
          <p:cNvSpPr txBox="1"/>
          <p:nvPr/>
        </p:nvSpPr>
        <p:spPr>
          <a:xfrm>
            <a:off x="4427538" y="3403600"/>
            <a:ext cx="3816350" cy="457200"/>
          </a:xfrm>
          <a:prstGeom prst="rect">
            <a:avLst/>
          </a:prstGeom>
          <a:noFill/>
          <a:ln w="9525">
            <a:noFill/>
          </a:ln>
        </p:spPr>
        <p:txBody>
          <a:bodyPr>
            <a:spAutoFit/>
          </a:bodyPr>
          <a:lstStyle/>
          <a:p>
            <a:pPr>
              <a:spcBef>
                <a:spcPct val="50000"/>
              </a:spcBef>
            </a:pPr>
            <a:r>
              <a:rPr lang="zh-CN" altLang="en-US" sz="2400" dirty="0">
                <a:latin typeface="Verdana" panose="020B0604030504040204" pitchFamily="34" charset="0"/>
                <a:ea typeface="华文中宋" panose="02010600040101010101" pitchFamily="2" charset="-122"/>
              </a:rPr>
              <a:t>专业人才培养模式</a:t>
            </a:r>
            <a:endParaRPr lang="zh-CN" altLang="en-US" sz="2400" dirty="0">
              <a:latin typeface="Verdana" panose="020B0604030504040204" pitchFamily="34" charset="0"/>
              <a:ea typeface="华文中宋" panose="02010600040101010101" pitchFamily="2" charset="-122"/>
            </a:endParaRPr>
          </a:p>
        </p:txBody>
      </p:sp>
      <p:sp>
        <p:nvSpPr>
          <p:cNvPr id="68619" name="文本框 234507"/>
          <p:cNvSpPr txBox="1"/>
          <p:nvPr/>
        </p:nvSpPr>
        <p:spPr>
          <a:xfrm>
            <a:off x="4427538" y="4195763"/>
            <a:ext cx="3743325" cy="457200"/>
          </a:xfrm>
          <a:prstGeom prst="rect">
            <a:avLst/>
          </a:prstGeom>
          <a:noFill/>
          <a:ln w="9525">
            <a:noFill/>
          </a:ln>
        </p:spPr>
        <p:txBody>
          <a:bodyPr>
            <a:spAutoFit/>
          </a:bodyPr>
          <a:lstStyle/>
          <a:p>
            <a:pPr>
              <a:spcBef>
                <a:spcPct val="50000"/>
              </a:spcBef>
            </a:pPr>
            <a:r>
              <a:rPr lang="en-US" altLang="zh-CN" sz="2400">
                <a:latin typeface="Verdana" panose="020B0604030504040204" pitchFamily="34" charset="0"/>
                <a:ea typeface="华文中宋" panose="02010600040101010101" pitchFamily="2" charset="-122"/>
              </a:rPr>
              <a:t>“</a:t>
            </a:r>
            <a:r>
              <a:rPr lang="zh-CN" altLang="en-US" sz="2400" dirty="0">
                <a:latin typeface="Verdana" panose="020B0604030504040204" pitchFamily="34" charset="0"/>
                <a:ea typeface="华文中宋" panose="02010600040101010101" pitchFamily="2" charset="-122"/>
              </a:rPr>
              <a:t>双师”结构教师团队</a:t>
            </a:r>
            <a:endParaRPr lang="zh-CN" altLang="en-US" sz="2400" dirty="0">
              <a:latin typeface="Verdana" panose="020B0604030504040204" pitchFamily="34" charset="0"/>
              <a:ea typeface="华文中宋" panose="02010600040101010101" pitchFamily="2" charset="-122"/>
            </a:endParaRPr>
          </a:p>
        </p:txBody>
      </p:sp>
      <p:sp>
        <p:nvSpPr>
          <p:cNvPr id="68620" name="文本框 234508"/>
          <p:cNvSpPr txBox="1"/>
          <p:nvPr/>
        </p:nvSpPr>
        <p:spPr>
          <a:xfrm>
            <a:off x="4427538" y="4941888"/>
            <a:ext cx="3744912" cy="457200"/>
          </a:xfrm>
          <a:prstGeom prst="rect">
            <a:avLst/>
          </a:prstGeom>
          <a:noFill/>
          <a:ln w="9525">
            <a:noFill/>
          </a:ln>
        </p:spPr>
        <p:txBody>
          <a:bodyPr>
            <a:spAutoFit/>
          </a:bodyPr>
          <a:lstStyle/>
          <a:p>
            <a:pPr>
              <a:spcBef>
                <a:spcPct val="50000"/>
              </a:spcBef>
            </a:pPr>
            <a:r>
              <a:rPr lang="zh-CN" altLang="en-US" sz="2400" dirty="0">
                <a:latin typeface="Verdana" panose="020B0604030504040204" pitchFamily="34" charset="0"/>
                <a:ea typeface="华文中宋" panose="02010600040101010101" pitchFamily="2" charset="-122"/>
              </a:rPr>
              <a:t>专业教学环境和条件</a:t>
            </a:r>
            <a:endParaRPr lang="zh-CN" altLang="en-US" sz="2400" dirty="0">
              <a:latin typeface="Verdana" panose="020B0604030504040204" pitchFamily="34" charset="0"/>
              <a:ea typeface="华文中宋" panose="02010600040101010101" pitchFamily="2" charset="-122"/>
            </a:endParaRPr>
          </a:p>
        </p:txBody>
      </p:sp>
      <p:sp>
        <p:nvSpPr>
          <p:cNvPr id="68621" name="文本框 234509"/>
          <p:cNvSpPr txBox="1"/>
          <p:nvPr/>
        </p:nvSpPr>
        <p:spPr>
          <a:xfrm>
            <a:off x="4427538" y="5805488"/>
            <a:ext cx="4175125" cy="457200"/>
          </a:xfrm>
          <a:prstGeom prst="rect">
            <a:avLst/>
          </a:prstGeom>
          <a:noFill/>
          <a:ln w="9525">
            <a:noFill/>
          </a:ln>
        </p:spPr>
        <p:txBody>
          <a:bodyPr>
            <a:spAutoFit/>
          </a:bodyPr>
          <a:lstStyle/>
          <a:p>
            <a:pPr>
              <a:spcBef>
                <a:spcPct val="50000"/>
              </a:spcBef>
            </a:pPr>
            <a:r>
              <a:rPr lang="zh-CN" altLang="en-US" sz="2400" dirty="0">
                <a:latin typeface="Verdana" panose="020B0604030504040204" pitchFamily="34" charset="0"/>
                <a:ea typeface="华文中宋" panose="02010600040101010101" pitchFamily="2" charset="-122"/>
              </a:rPr>
              <a:t>专业教学管理体系和机制</a:t>
            </a:r>
            <a:endParaRPr lang="zh-CN" altLang="en-US" sz="2400" dirty="0">
              <a:latin typeface="Verdana" panose="020B0604030504040204" pitchFamily="34" charset="0"/>
              <a:ea typeface="华文中宋" panose="02010600040101010101" pitchFamily="2" charset="-122"/>
            </a:endParaRPr>
          </a:p>
        </p:txBody>
      </p:sp>
      <p:sp>
        <p:nvSpPr>
          <p:cNvPr id="68622" name="任意多边形 234510"/>
          <p:cNvSpPr/>
          <p:nvPr/>
        </p:nvSpPr>
        <p:spPr>
          <a:xfrm>
            <a:off x="2051050" y="3259138"/>
            <a:ext cx="2089150" cy="647700"/>
          </a:xfrm>
          <a:custGeom>
            <a:avLst/>
            <a:gdLst/>
            <a:ahLst/>
            <a:cxnLst>
              <a:cxn ang="270">
                <a:pos x="16189" y="0"/>
              </a:cxn>
              <a:cxn ang="180">
                <a:pos x="0" y="10800"/>
              </a:cxn>
              <a:cxn ang="90">
                <a:pos x="16189" y="21600"/>
              </a:cxn>
              <a:cxn ang="0">
                <a:pos x="21600" y="10800"/>
              </a:cxn>
            </a:cxnLst>
            <a:rect l="0" t="0" r="0" b="0"/>
            <a:pathLst>
              <a:path w="21600" h="21600">
                <a:moveTo>
                  <a:pt x="16189" y="0"/>
                </a:moveTo>
                <a:lnTo>
                  <a:pt x="16189" y="3333"/>
                </a:lnTo>
                <a:lnTo>
                  <a:pt x="3375" y="3333"/>
                </a:lnTo>
                <a:lnTo>
                  <a:pt x="3375" y="18267"/>
                </a:lnTo>
                <a:lnTo>
                  <a:pt x="16189" y="18267"/>
                </a:lnTo>
                <a:lnTo>
                  <a:pt x="16189" y="21600"/>
                </a:lnTo>
                <a:lnTo>
                  <a:pt x="21600" y="10800"/>
                </a:lnTo>
                <a:close/>
              </a:path>
              <a:path w="21600" h="21600">
                <a:moveTo>
                  <a:pt x="1350" y="3333"/>
                </a:moveTo>
                <a:lnTo>
                  <a:pt x="1350" y="18267"/>
                </a:lnTo>
                <a:lnTo>
                  <a:pt x="2700" y="18267"/>
                </a:lnTo>
                <a:lnTo>
                  <a:pt x="2700" y="3333"/>
                </a:lnTo>
                <a:close/>
              </a:path>
              <a:path w="21600" h="21600">
                <a:moveTo>
                  <a:pt x="0" y="3333"/>
                </a:moveTo>
                <a:lnTo>
                  <a:pt x="0" y="18267"/>
                </a:lnTo>
                <a:lnTo>
                  <a:pt x="675" y="18267"/>
                </a:lnTo>
                <a:lnTo>
                  <a:pt x="675" y="3333"/>
                </a:lnTo>
                <a:close/>
              </a:path>
            </a:pathLst>
          </a:custGeom>
          <a:solidFill>
            <a:srgbClr val="B4C9EA"/>
          </a:solidFill>
          <a:ln w="9525" cap="flat" cmpd="sng">
            <a:solidFill>
              <a:schemeClr val="tx1"/>
            </a:solidFill>
            <a:prstDash val="solid"/>
            <a:miter/>
            <a:headEnd type="none" w="med" len="med"/>
            <a:tailEnd type="none" w="med" len="med"/>
          </a:ln>
        </p:spPr>
        <p:txBody>
          <a:bodyPr/>
          <a:lstStyle/>
          <a:p>
            <a:endParaRPr lang="zh-CN" altLang="en-US"/>
          </a:p>
        </p:txBody>
      </p:sp>
      <p:sp>
        <p:nvSpPr>
          <p:cNvPr id="68623" name="文本框 234511"/>
          <p:cNvSpPr txBox="1"/>
          <p:nvPr/>
        </p:nvSpPr>
        <p:spPr>
          <a:xfrm>
            <a:off x="2484438" y="2898775"/>
            <a:ext cx="1079500" cy="366713"/>
          </a:xfrm>
          <a:prstGeom prst="rect">
            <a:avLst/>
          </a:prstGeom>
          <a:noFill/>
          <a:ln w="9525">
            <a:noFill/>
          </a:ln>
        </p:spPr>
        <p:txBody>
          <a:bodyPr>
            <a:spAutoFit/>
          </a:bodyPr>
          <a:lstStyle/>
          <a:p>
            <a:pPr>
              <a:spcBef>
                <a:spcPct val="50000"/>
              </a:spcBef>
            </a:pPr>
            <a:endParaRPr lang="zh-CN" altLang="en-US" sz="1800" b="0" dirty="0">
              <a:latin typeface="Verdana" panose="020B0604030504040204" pitchFamily="34" charset="0"/>
              <a:ea typeface="华文中宋" panose="02010600040101010101" pitchFamily="2" charset="-122"/>
            </a:endParaRPr>
          </a:p>
        </p:txBody>
      </p:sp>
      <p:sp>
        <p:nvSpPr>
          <p:cNvPr id="68624" name="文本框 234512"/>
          <p:cNvSpPr txBox="1"/>
          <p:nvPr/>
        </p:nvSpPr>
        <p:spPr>
          <a:xfrm>
            <a:off x="2339975" y="3332163"/>
            <a:ext cx="1511300" cy="412750"/>
          </a:xfrm>
          <a:prstGeom prst="rect">
            <a:avLst/>
          </a:prstGeom>
          <a:noFill/>
          <a:ln w="9525">
            <a:noFill/>
          </a:ln>
        </p:spPr>
        <p:txBody>
          <a:bodyPr>
            <a:spAutoFit/>
          </a:bodyPr>
          <a:lstStyle/>
          <a:p>
            <a:pPr>
              <a:spcBef>
                <a:spcPct val="50000"/>
              </a:spcBef>
            </a:pPr>
            <a:r>
              <a:rPr lang="zh-CN" altLang="en-US" sz="2100" dirty="0">
                <a:latin typeface="Verdana" panose="020B0604030504040204" pitchFamily="34" charset="0"/>
                <a:ea typeface="华文中宋" panose="02010600040101010101" pitchFamily="2" charset="-122"/>
              </a:rPr>
              <a:t>如何培养</a:t>
            </a:r>
            <a:endParaRPr lang="zh-CN" altLang="en-US" sz="2100" dirty="0">
              <a:latin typeface="Verdana" panose="020B0604030504040204" pitchFamily="34" charset="0"/>
              <a:ea typeface="华文中宋" panose="02010600040101010101" pitchFamily="2" charset="-122"/>
            </a:endParaRPr>
          </a:p>
        </p:txBody>
      </p:sp>
      <p:sp>
        <p:nvSpPr>
          <p:cNvPr id="68625" name="任意多边形 234513"/>
          <p:cNvSpPr/>
          <p:nvPr/>
        </p:nvSpPr>
        <p:spPr>
          <a:xfrm>
            <a:off x="1979613" y="4124325"/>
            <a:ext cx="2232025" cy="647700"/>
          </a:xfrm>
          <a:custGeom>
            <a:avLst/>
            <a:gdLst/>
            <a:ahLst/>
            <a:cxnLst>
              <a:cxn ang="270">
                <a:pos x="16189" y="0"/>
              </a:cxn>
              <a:cxn ang="180">
                <a:pos x="0" y="10800"/>
              </a:cxn>
              <a:cxn ang="90">
                <a:pos x="16189" y="21600"/>
              </a:cxn>
              <a:cxn ang="0">
                <a:pos x="21600" y="10800"/>
              </a:cxn>
            </a:cxnLst>
            <a:rect l="0" t="0" r="0" b="0"/>
            <a:pathLst>
              <a:path w="21600" h="21600">
                <a:moveTo>
                  <a:pt x="16189" y="0"/>
                </a:moveTo>
                <a:lnTo>
                  <a:pt x="16189" y="3333"/>
                </a:lnTo>
                <a:lnTo>
                  <a:pt x="3375" y="3333"/>
                </a:lnTo>
                <a:lnTo>
                  <a:pt x="3375" y="18267"/>
                </a:lnTo>
                <a:lnTo>
                  <a:pt x="16189" y="18267"/>
                </a:lnTo>
                <a:lnTo>
                  <a:pt x="16189" y="21600"/>
                </a:lnTo>
                <a:lnTo>
                  <a:pt x="21600" y="10800"/>
                </a:lnTo>
                <a:close/>
              </a:path>
              <a:path w="21600" h="21600">
                <a:moveTo>
                  <a:pt x="1350" y="3333"/>
                </a:moveTo>
                <a:lnTo>
                  <a:pt x="1350" y="18267"/>
                </a:lnTo>
                <a:lnTo>
                  <a:pt x="2700" y="18267"/>
                </a:lnTo>
                <a:lnTo>
                  <a:pt x="2700" y="3333"/>
                </a:lnTo>
                <a:close/>
              </a:path>
              <a:path w="21600" h="21600">
                <a:moveTo>
                  <a:pt x="0" y="3333"/>
                </a:moveTo>
                <a:lnTo>
                  <a:pt x="0" y="18267"/>
                </a:lnTo>
                <a:lnTo>
                  <a:pt x="675" y="18267"/>
                </a:lnTo>
                <a:lnTo>
                  <a:pt x="675" y="3333"/>
                </a:lnTo>
                <a:close/>
              </a:path>
            </a:pathLst>
          </a:custGeom>
          <a:solidFill>
            <a:srgbClr val="B4C9EA"/>
          </a:solidFill>
          <a:ln w="9525" cap="flat" cmpd="sng">
            <a:solidFill>
              <a:schemeClr val="tx1"/>
            </a:solidFill>
            <a:prstDash val="solid"/>
            <a:miter/>
            <a:headEnd type="none" w="med" len="med"/>
            <a:tailEnd type="none" w="med" len="med"/>
          </a:ln>
        </p:spPr>
        <p:txBody>
          <a:bodyPr/>
          <a:lstStyle/>
          <a:p>
            <a:endParaRPr lang="zh-CN" altLang="en-US"/>
          </a:p>
        </p:txBody>
      </p:sp>
      <p:sp>
        <p:nvSpPr>
          <p:cNvPr id="68626" name="任意多边形 234514"/>
          <p:cNvSpPr/>
          <p:nvPr/>
        </p:nvSpPr>
        <p:spPr>
          <a:xfrm>
            <a:off x="2051050" y="2493963"/>
            <a:ext cx="2233613" cy="647700"/>
          </a:xfrm>
          <a:custGeom>
            <a:avLst/>
            <a:gdLst/>
            <a:ahLst/>
            <a:cxnLst>
              <a:cxn ang="270">
                <a:pos x="16189" y="0"/>
              </a:cxn>
              <a:cxn ang="180">
                <a:pos x="0" y="10800"/>
              </a:cxn>
              <a:cxn ang="90">
                <a:pos x="16189" y="21600"/>
              </a:cxn>
              <a:cxn ang="0">
                <a:pos x="21600" y="10800"/>
              </a:cxn>
            </a:cxnLst>
            <a:rect l="0" t="0" r="0" b="0"/>
            <a:pathLst>
              <a:path w="21600" h="21600">
                <a:moveTo>
                  <a:pt x="16189" y="0"/>
                </a:moveTo>
                <a:lnTo>
                  <a:pt x="16189" y="3333"/>
                </a:lnTo>
                <a:lnTo>
                  <a:pt x="3375" y="3333"/>
                </a:lnTo>
                <a:lnTo>
                  <a:pt x="3375" y="18267"/>
                </a:lnTo>
                <a:lnTo>
                  <a:pt x="16189" y="18267"/>
                </a:lnTo>
                <a:lnTo>
                  <a:pt x="16189" y="21600"/>
                </a:lnTo>
                <a:lnTo>
                  <a:pt x="21600" y="10800"/>
                </a:lnTo>
                <a:close/>
              </a:path>
              <a:path w="21600" h="21600">
                <a:moveTo>
                  <a:pt x="1350" y="3333"/>
                </a:moveTo>
                <a:lnTo>
                  <a:pt x="1350" y="18267"/>
                </a:lnTo>
                <a:lnTo>
                  <a:pt x="2700" y="18267"/>
                </a:lnTo>
                <a:lnTo>
                  <a:pt x="2700" y="3333"/>
                </a:lnTo>
                <a:close/>
              </a:path>
              <a:path w="21600" h="21600">
                <a:moveTo>
                  <a:pt x="0" y="3333"/>
                </a:moveTo>
                <a:lnTo>
                  <a:pt x="0" y="18267"/>
                </a:lnTo>
                <a:lnTo>
                  <a:pt x="675" y="18267"/>
                </a:lnTo>
                <a:lnTo>
                  <a:pt x="675" y="3333"/>
                </a:lnTo>
                <a:close/>
              </a:path>
            </a:pathLst>
          </a:custGeom>
          <a:solidFill>
            <a:srgbClr val="B4C9EA"/>
          </a:solidFill>
          <a:ln w="9525" cap="flat" cmpd="sng">
            <a:solidFill>
              <a:schemeClr val="tx1"/>
            </a:solidFill>
            <a:prstDash val="solid"/>
            <a:miter/>
            <a:headEnd type="none" w="med" len="med"/>
            <a:tailEnd type="none" w="med" len="med"/>
          </a:ln>
        </p:spPr>
        <p:txBody>
          <a:bodyPr/>
          <a:lstStyle/>
          <a:p>
            <a:endParaRPr lang="zh-CN" altLang="en-US"/>
          </a:p>
        </p:txBody>
      </p:sp>
      <p:sp>
        <p:nvSpPr>
          <p:cNvPr id="68627" name="任意多边形 234515"/>
          <p:cNvSpPr/>
          <p:nvPr/>
        </p:nvSpPr>
        <p:spPr>
          <a:xfrm>
            <a:off x="2051050" y="1701800"/>
            <a:ext cx="2233613" cy="647700"/>
          </a:xfrm>
          <a:custGeom>
            <a:avLst/>
            <a:gdLst/>
            <a:ahLst/>
            <a:cxnLst>
              <a:cxn ang="270">
                <a:pos x="16189" y="0"/>
              </a:cxn>
              <a:cxn ang="180">
                <a:pos x="0" y="10800"/>
              </a:cxn>
              <a:cxn ang="90">
                <a:pos x="16189" y="21600"/>
              </a:cxn>
              <a:cxn ang="0">
                <a:pos x="21600" y="10800"/>
              </a:cxn>
            </a:cxnLst>
            <a:rect l="0" t="0" r="0" b="0"/>
            <a:pathLst>
              <a:path w="21600" h="21600">
                <a:moveTo>
                  <a:pt x="16189" y="0"/>
                </a:moveTo>
                <a:lnTo>
                  <a:pt x="16189" y="3333"/>
                </a:lnTo>
                <a:lnTo>
                  <a:pt x="3375" y="3333"/>
                </a:lnTo>
                <a:lnTo>
                  <a:pt x="3375" y="18267"/>
                </a:lnTo>
                <a:lnTo>
                  <a:pt x="16189" y="18267"/>
                </a:lnTo>
                <a:lnTo>
                  <a:pt x="16189" y="21600"/>
                </a:lnTo>
                <a:lnTo>
                  <a:pt x="21600" y="10800"/>
                </a:lnTo>
                <a:close/>
              </a:path>
              <a:path w="21600" h="21600">
                <a:moveTo>
                  <a:pt x="1350" y="3333"/>
                </a:moveTo>
                <a:lnTo>
                  <a:pt x="1350" y="18267"/>
                </a:lnTo>
                <a:lnTo>
                  <a:pt x="2700" y="18267"/>
                </a:lnTo>
                <a:lnTo>
                  <a:pt x="2700" y="3333"/>
                </a:lnTo>
                <a:close/>
              </a:path>
              <a:path w="21600" h="21600">
                <a:moveTo>
                  <a:pt x="0" y="3333"/>
                </a:moveTo>
                <a:lnTo>
                  <a:pt x="0" y="18267"/>
                </a:lnTo>
                <a:lnTo>
                  <a:pt x="675" y="18267"/>
                </a:lnTo>
                <a:lnTo>
                  <a:pt x="675" y="3333"/>
                </a:lnTo>
                <a:close/>
              </a:path>
            </a:pathLst>
          </a:custGeom>
          <a:solidFill>
            <a:srgbClr val="B4C9EA"/>
          </a:solidFill>
          <a:ln w="9525" cap="flat" cmpd="sng">
            <a:solidFill>
              <a:schemeClr val="tx1"/>
            </a:solidFill>
            <a:prstDash val="solid"/>
            <a:miter/>
            <a:headEnd type="none" w="med" len="med"/>
            <a:tailEnd type="none" w="med" len="med"/>
          </a:ln>
        </p:spPr>
        <p:txBody>
          <a:bodyPr/>
          <a:lstStyle/>
          <a:p>
            <a:endParaRPr lang="zh-CN" altLang="en-US"/>
          </a:p>
        </p:txBody>
      </p:sp>
      <p:sp>
        <p:nvSpPr>
          <p:cNvPr id="68628" name="任意多边形 234516"/>
          <p:cNvSpPr/>
          <p:nvPr/>
        </p:nvSpPr>
        <p:spPr>
          <a:xfrm>
            <a:off x="2051050" y="4987925"/>
            <a:ext cx="2233613" cy="719138"/>
          </a:xfrm>
          <a:custGeom>
            <a:avLst/>
            <a:gdLst/>
            <a:ahLst/>
            <a:cxnLst>
              <a:cxn ang="270">
                <a:pos x="16189" y="0"/>
              </a:cxn>
              <a:cxn ang="180">
                <a:pos x="0" y="10800"/>
              </a:cxn>
              <a:cxn ang="90">
                <a:pos x="16189" y="21600"/>
              </a:cxn>
              <a:cxn ang="0">
                <a:pos x="21600" y="10800"/>
              </a:cxn>
            </a:cxnLst>
            <a:rect l="0" t="0" r="0" b="0"/>
            <a:pathLst>
              <a:path w="21600" h="21600">
                <a:moveTo>
                  <a:pt x="16189" y="0"/>
                </a:moveTo>
                <a:lnTo>
                  <a:pt x="16189" y="3333"/>
                </a:lnTo>
                <a:lnTo>
                  <a:pt x="3375" y="3333"/>
                </a:lnTo>
                <a:lnTo>
                  <a:pt x="3375" y="18267"/>
                </a:lnTo>
                <a:lnTo>
                  <a:pt x="16189" y="18267"/>
                </a:lnTo>
                <a:lnTo>
                  <a:pt x="16189" y="21600"/>
                </a:lnTo>
                <a:lnTo>
                  <a:pt x="21600" y="10800"/>
                </a:lnTo>
                <a:close/>
              </a:path>
              <a:path w="21600" h="21600">
                <a:moveTo>
                  <a:pt x="1350" y="3333"/>
                </a:moveTo>
                <a:lnTo>
                  <a:pt x="1350" y="18267"/>
                </a:lnTo>
                <a:lnTo>
                  <a:pt x="2700" y="18267"/>
                </a:lnTo>
                <a:lnTo>
                  <a:pt x="2700" y="3333"/>
                </a:lnTo>
                <a:close/>
              </a:path>
              <a:path w="21600" h="21600">
                <a:moveTo>
                  <a:pt x="0" y="3333"/>
                </a:moveTo>
                <a:lnTo>
                  <a:pt x="0" y="18267"/>
                </a:lnTo>
                <a:lnTo>
                  <a:pt x="675" y="18267"/>
                </a:lnTo>
                <a:lnTo>
                  <a:pt x="675" y="3333"/>
                </a:lnTo>
                <a:close/>
              </a:path>
            </a:pathLst>
          </a:custGeom>
          <a:solidFill>
            <a:srgbClr val="B4C9EA"/>
          </a:solidFill>
          <a:ln w="9525" cap="flat" cmpd="sng">
            <a:solidFill>
              <a:schemeClr val="tx1"/>
            </a:solidFill>
            <a:prstDash val="solid"/>
            <a:miter/>
            <a:headEnd type="none" w="med" len="med"/>
            <a:tailEnd type="none" w="med" len="med"/>
          </a:ln>
        </p:spPr>
        <p:txBody>
          <a:bodyPr/>
          <a:lstStyle/>
          <a:p>
            <a:endParaRPr lang="zh-CN" altLang="en-US"/>
          </a:p>
        </p:txBody>
      </p:sp>
      <p:sp>
        <p:nvSpPr>
          <p:cNvPr id="68629" name="任意多边形 234517"/>
          <p:cNvSpPr/>
          <p:nvPr/>
        </p:nvSpPr>
        <p:spPr>
          <a:xfrm>
            <a:off x="2051050" y="5734050"/>
            <a:ext cx="2233613" cy="647700"/>
          </a:xfrm>
          <a:custGeom>
            <a:avLst/>
            <a:gdLst/>
            <a:ahLst/>
            <a:cxnLst>
              <a:cxn ang="270">
                <a:pos x="16189" y="0"/>
              </a:cxn>
              <a:cxn ang="180">
                <a:pos x="0" y="10800"/>
              </a:cxn>
              <a:cxn ang="90">
                <a:pos x="16189" y="21600"/>
              </a:cxn>
              <a:cxn ang="0">
                <a:pos x="21600" y="10800"/>
              </a:cxn>
            </a:cxnLst>
            <a:rect l="0" t="0" r="0" b="0"/>
            <a:pathLst>
              <a:path w="21600" h="21600">
                <a:moveTo>
                  <a:pt x="16189" y="0"/>
                </a:moveTo>
                <a:lnTo>
                  <a:pt x="16189" y="3333"/>
                </a:lnTo>
                <a:lnTo>
                  <a:pt x="3375" y="3333"/>
                </a:lnTo>
                <a:lnTo>
                  <a:pt x="3375" y="18267"/>
                </a:lnTo>
                <a:lnTo>
                  <a:pt x="16189" y="18267"/>
                </a:lnTo>
                <a:lnTo>
                  <a:pt x="16189" y="21600"/>
                </a:lnTo>
                <a:lnTo>
                  <a:pt x="21600" y="10800"/>
                </a:lnTo>
                <a:close/>
              </a:path>
              <a:path w="21600" h="21600">
                <a:moveTo>
                  <a:pt x="1350" y="3333"/>
                </a:moveTo>
                <a:lnTo>
                  <a:pt x="1350" y="18267"/>
                </a:lnTo>
                <a:lnTo>
                  <a:pt x="2700" y="18267"/>
                </a:lnTo>
                <a:lnTo>
                  <a:pt x="2700" y="3333"/>
                </a:lnTo>
                <a:close/>
              </a:path>
              <a:path w="21600" h="21600">
                <a:moveTo>
                  <a:pt x="0" y="3333"/>
                </a:moveTo>
                <a:lnTo>
                  <a:pt x="0" y="18267"/>
                </a:lnTo>
                <a:lnTo>
                  <a:pt x="675" y="18267"/>
                </a:lnTo>
                <a:lnTo>
                  <a:pt x="675" y="3333"/>
                </a:lnTo>
                <a:close/>
              </a:path>
            </a:pathLst>
          </a:custGeom>
          <a:solidFill>
            <a:srgbClr val="B4C9EA"/>
          </a:solidFill>
          <a:ln w="9525" cap="flat" cmpd="sng">
            <a:solidFill>
              <a:schemeClr val="tx1"/>
            </a:solidFill>
            <a:prstDash val="solid"/>
            <a:miter/>
            <a:headEnd type="none" w="med" len="med"/>
            <a:tailEnd type="none" w="med" len="med"/>
          </a:ln>
        </p:spPr>
        <p:txBody>
          <a:bodyPr/>
          <a:lstStyle/>
          <a:p>
            <a:endParaRPr lang="zh-CN" altLang="en-US"/>
          </a:p>
        </p:txBody>
      </p:sp>
      <p:sp>
        <p:nvSpPr>
          <p:cNvPr id="68630" name="文本框 234518"/>
          <p:cNvSpPr txBox="1"/>
          <p:nvPr/>
        </p:nvSpPr>
        <p:spPr>
          <a:xfrm>
            <a:off x="2339975" y="1773238"/>
            <a:ext cx="1943100" cy="412750"/>
          </a:xfrm>
          <a:prstGeom prst="rect">
            <a:avLst/>
          </a:prstGeom>
          <a:noFill/>
          <a:ln w="9525">
            <a:noFill/>
          </a:ln>
        </p:spPr>
        <p:txBody>
          <a:bodyPr>
            <a:spAutoFit/>
          </a:bodyPr>
          <a:lstStyle/>
          <a:p>
            <a:pPr>
              <a:spcBef>
                <a:spcPct val="50000"/>
              </a:spcBef>
            </a:pPr>
            <a:r>
              <a:rPr lang="zh-CN" altLang="en-US" sz="2100" dirty="0">
                <a:latin typeface="Verdana" panose="020B0604030504040204" pitchFamily="34" charset="0"/>
                <a:ea typeface="华文中宋" panose="02010600040101010101" pitchFamily="2" charset="-122"/>
              </a:rPr>
              <a:t>培养什么人</a:t>
            </a:r>
            <a:endParaRPr lang="zh-CN" altLang="en-US" sz="2100" dirty="0">
              <a:latin typeface="Verdana" panose="020B0604030504040204" pitchFamily="34" charset="0"/>
              <a:ea typeface="华文中宋" panose="02010600040101010101" pitchFamily="2" charset="-122"/>
            </a:endParaRPr>
          </a:p>
        </p:txBody>
      </p:sp>
      <p:sp>
        <p:nvSpPr>
          <p:cNvPr id="68631" name="文本框 234519"/>
          <p:cNvSpPr txBox="1"/>
          <p:nvPr/>
        </p:nvSpPr>
        <p:spPr>
          <a:xfrm>
            <a:off x="2339975" y="2584450"/>
            <a:ext cx="1944688" cy="412750"/>
          </a:xfrm>
          <a:prstGeom prst="rect">
            <a:avLst/>
          </a:prstGeom>
          <a:noFill/>
          <a:ln w="9525">
            <a:noFill/>
          </a:ln>
        </p:spPr>
        <p:txBody>
          <a:bodyPr>
            <a:spAutoFit/>
          </a:bodyPr>
          <a:lstStyle/>
          <a:p>
            <a:pPr>
              <a:spcBef>
                <a:spcPct val="50000"/>
              </a:spcBef>
            </a:pPr>
            <a:r>
              <a:rPr lang="zh-CN" altLang="en-US" sz="2100" dirty="0">
                <a:latin typeface="Verdana" panose="020B0604030504040204" pitchFamily="34" charset="0"/>
                <a:ea typeface="华文中宋" panose="02010600040101010101" pitchFamily="2" charset="-122"/>
              </a:rPr>
              <a:t>用什么培养</a:t>
            </a:r>
            <a:endParaRPr lang="zh-CN" altLang="en-US" sz="2100" dirty="0">
              <a:latin typeface="Verdana" panose="020B0604030504040204" pitchFamily="34" charset="0"/>
              <a:ea typeface="华文中宋" panose="02010600040101010101" pitchFamily="2" charset="-122"/>
            </a:endParaRPr>
          </a:p>
        </p:txBody>
      </p:sp>
      <p:sp>
        <p:nvSpPr>
          <p:cNvPr id="68632" name="文本框 234520"/>
          <p:cNvSpPr txBox="1"/>
          <p:nvPr/>
        </p:nvSpPr>
        <p:spPr>
          <a:xfrm>
            <a:off x="2339975" y="4195763"/>
            <a:ext cx="1439863" cy="412750"/>
          </a:xfrm>
          <a:prstGeom prst="rect">
            <a:avLst/>
          </a:prstGeom>
          <a:noFill/>
          <a:ln w="9525">
            <a:noFill/>
          </a:ln>
        </p:spPr>
        <p:txBody>
          <a:bodyPr>
            <a:spAutoFit/>
          </a:bodyPr>
          <a:lstStyle/>
          <a:p>
            <a:pPr>
              <a:spcBef>
                <a:spcPct val="50000"/>
              </a:spcBef>
            </a:pPr>
            <a:r>
              <a:rPr lang="zh-CN" altLang="en-US" sz="2100" dirty="0">
                <a:latin typeface="Verdana" panose="020B0604030504040204" pitchFamily="34" charset="0"/>
                <a:ea typeface="华文中宋" panose="02010600040101010101" pitchFamily="2" charset="-122"/>
              </a:rPr>
              <a:t>由谁培养</a:t>
            </a:r>
            <a:endParaRPr lang="zh-CN" altLang="en-US" sz="2100" dirty="0">
              <a:latin typeface="Verdana" panose="020B0604030504040204" pitchFamily="34" charset="0"/>
              <a:ea typeface="华文中宋" panose="02010600040101010101" pitchFamily="2" charset="-122"/>
            </a:endParaRPr>
          </a:p>
        </p:txBody>
      </p:sp>
      <p:sp>
        <p:nvSpPr>
          <p:cNvPr id="68633" name="文本框 234521"/>
          <p:cNvSpPr txBox="1"/>
          <p:nvPr/>
        </p:nvSpPr>
        <p:spPr>
          <a:xfrm>
            <a:off x="2411413" y="5132388"/>
            <a:ext cx="1800225" cy="412750"/>
          </a:xfrm>
          <a:prstGeom prst="rect">
            <a:avLst/>
          </a:prstGeom>
          <a:noFill/>
          <a:ln w="9525">
            <a:noFill/>
          </a:ln>
        </p:spPr>
        <p:txBody>
          <a:bodyPr>
            <a:spAutoFit/>
          </a:bodyPr>
          <a:lstStyle/>
          <a:p>
            <a:pPr>
              <a:spcBef>
                <a:spcPct val="50000"/>
              </a:spcBef>
            </a:pPr>
            <a:r>
              <a:rPr lang="zh-CN" altLang="en-US" sz="2100" dirty="0">
                <a:latin typeface="Verdana" panose="020B0604030504040204" pitchFamily="34" charset="0"/>
                <a:ea typeface="华文中宋" panose="02010600040101010101" pitchFamily="2" charset="-122"/>
              </a:rPr>
              <a:t>需要条件</a:t>
            </a:r>
            <a:endParaRPr lang="zh-CN" altLang="en-US" sz="2100" dirty="0">
              <a:latin typeface="Verdana" panose="020B0604030504040204" pitchFamily="34" charset="0"/>
              <a:ea typeface="华文中宋" panose="02010600040101010101" pitchFamily="2" charset="-122"/>
            </a:endParaRPr>
          </a:p>
        </p:txBody>
      </p:sp>
      <p:sp>
        <p:nvSpPr>
          <p:cNvPr id="68634" name="文本框 234522"/>
          <p:cNvSpPr txBox="1"/>
          <p:nvPr/>
        </p:nvSpPr>
        <p:spPr>
          <a:xfrm>
            <a:off x="2411413" y="5878513"/>
            <a:ext cx="1512887" cy="412750"/>
          </a:xfrm>
          <a:prstGeom prst="rect">
            <a:avLst/>
          </a:prstGeom>
          <a:noFill/>
          <a:ln w="9525">
            <a:noFill/>
          </a:ln>
        </p:spPr>
        <p:txBody>
          <a:bodyPr>
            <a:spAutoFit/>
          </a:bodyPr>
          <a:lstStyle/>
          <a:p>
            <a:pPr>
              <a:spcBef>
                <a:spcPct val="50000"/>
              </a:spcBef>
            </a:pPr>
            <a:r>
              <a:rPr lang="zh-CN" altLang="en-US" sz="2100" dirty="0">
                <a:latin typeface="Verdana" panose="020B0604030504040204" pitchFamily="34" charset="0"/>
                <a:ea typeface="华文中宋" panose="02010600040101010101" pitchFamily="2" charset="-122"/>
              </a:rPr>
              <a:t>如何保证</a:t>
            </a:r>
            <a:endParaRPr lang="zh-CN" altLang="en-US" sz="2100" dirty="0">
              <a:latin typeface="Verdana" panose="020B0604030504040204" pitchFamily="34" charset="0"/>
              <a:ea typeface="华文中宋" panose="02010600040101010101" pitchFamily="2" charset="-122"/>
            </a:endParaRPr>
          </a:p>
        </p:txBody>
      </p:sp>
      <p:sp>
        <p:nvSpPr>
          <p:cNvPr id="68635" name="文本框 234523"/>
          <p:cNvSpPr txBox="1"/>
          <p:nvPr/>
        </p:nvSpPr>
        <p:spPr>
          <a:xfrm>
            <a:off x="564198" y="1963738"/>
            <a:ext cx="551815" cy="3887787"/>
          </a:xfrm>
          <a:prstGeom prst="rect">
            <a:avLst/>
          </a:prstGeom>
          <a:noFill/>
          <a:ln w="9525">
            <a:noFill/>
          </a:ln>
        </p:spPr>
        <p:txBody>
          <a:bodyPr vert="eaVert">
            <a:spAutoFit/>
          </a:bodyPr>
          <a:lstStyle/>
          <a:p>
            <a:pPr algn="ctr">
              <a:spcBef>
                <a:spcPct val="50000"/>
              </a:spcBef>
            </a:pPr>
            <a:r>
              <a:rPr lang="zh-CN" altLang="en-US" sz="2400" b="1" dirty="0">
                <a:latin typeface="微软雅黑" panose="020B0503020204020204" charset="-122"/>
                <a:ea typeface="微软雅黑" panose="020B0503020204020204" charset="-122"/>
              </a:rPr>
              <a:t>专 业 核 心 要 素</a:t>
            </a:r>
            <a:endParaRPr lang="zh-CN" altLang="en-US" sz="2400" b="1" dirty="0">
              <a:latin typeface="微软雅黑" panose="020B0503020204020204" charset="-122"/>
              <a:ea typeface="微软雅黑" panose="020B0503020204020204" charset="-122"/>
            </a:endParaRPr>
          </a:p>
        </p:txBody>
      </p:sp>
      <p:sp>
        <p:nvSpPr>
          <p:cNvPr id="68636" name="标题 1"/>
          <p:cNvSpPr/>
          <p:nvPr/>
        </p:nvSpPr>
        <p:spPr>
          <a:xfrm>
            <a:off x="195898" y="936943"/>
            <a:ext cx="5868987" cy="561975"/>
          </a:xfrm>
          <a:prstGeom prst="rect">
            <a:avLst/>
          </a:prstGeom>
          <a:noFill/>
          <a:ln w="9525">
            <a:noFill/>
          </a:ln>
        </p:spPr>
        <p:txBody>
          <a:bodyPr anchor="ctr"/>
          <a:lstStyle/>
          <a:p>
            <a:pPr>
              <a:buFont typeface="Arial" panose="020B0604020202020204" pitchFamily="34" charset="0"/>
            </a:pPr>
            <a:r>
              <a:rPr lang="zh-CN" altLang="en-US" sz="4000" dirty="0">
                <a:solidFill>
                  <a:schemeClr val="bg1"/>
                </a:solidFill>
                <a:latin typeface="华文新魏" panose="02010800040101010101" charset="-122"/>
                <a:ea typeface="华文新魏" panose="02010800040101010101" charset="-122"/>
              </a:rPr>
              <a:t>（</a:t>
            </a:r>
            <a:r>
              <a:rPr lang="en-US" altLang="zh-CN" sz="4000">
                <a:solidFill>
                  <a:schemeClr val="bg1"/>
                </a:solidFill>
                <a:latin typeface="华文新魏" panose="02010800040101010101" charset="-122"/>
                <a:ea typeface="华文新魏" panose="02010800040101010101" charset="-122"/>
              </a:rPr>
              <a:t>3</a:t>
            </a:r>
            <a:r>
              <a:rPr lang="zh-CN" altLang="en-US" sz="4000" dirty="0">
                <a:solidFill>
                  <a:schemeClr val="bg1"/>
                </a:solidFill>
                <a:latin typeface="华文新魏" panose="02010800040101010101" charset="-122"/>
                <a:ea typeface="华文新魏" panose="02010800040101010101" charset="-122"/>
              </a:rPr>
              <a:t>）专业核心要素</a:t>
            </a:r>
            <a:endParaRPr lang="zh-CN" altLang="en-US" sz="4000" dirty="0">
              <a:solidFill>
                <a:schemeClr val="bg1"/>
              </a:solidFill>
              <a:latin typeface="华文新魏" panose="02010800040101010101" charset="-122"/>
              <a:ea typeface="华文新魏" panose="02010800040101010101" charset="-122"/>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椭圆 267267"/>
          <p:cNvSpPr/>
          <p:nvPr/>
        </p:nvSpPr>
        <p:spPr>
          <a:xfrm rot="-1847885">
            <a:off x="827088" y="1700213"/>
            <a:ext cx="7199312" cy="3471862"/>
          </a:xfrm>
          <a:prstGeom prst="ellipse">
            <a:avLst/>
          </a:prstGeom>
          <a:gradFill rotWithShape="1">
            <a:gsLst>
              <a:gs pos="0">
                <a:srgbClr val="FFFF66"/>
              </a:gs>
              <a:gs pos="100000">
                <a:srgbClr val="FF0000"/>
              </a:gs>
            </a:gsLst>
            <a:lin ang="18900000" scaled="1"/>
            <a:tileRect/>
          </a:gradFill>
          <a:ln w="12700">
            <a:noFill/>
          </a:ln>
        </p:spPr>
        <p:txBody>
          <a:bodyPr/>
          <a:lstStyle/>
          <a:p>
            <a:pPr algn="ctr"/>
            <a:endParaRPr lang="zh-CN" altLang="en-US" dirty="0">
              <a:latin typeface="Arial" panose="020B0604020202020204" pitchFamily="34" charset="0"/>
            </a:endParaRPr>
          </a:p>
        </p:txBody>
      </p:sp>
      <p:grpSp>
        <p:nvGrpSpPr>
          <p:cNvPr id="69635" name="组合 267269"/>
          <p:cNvGrpSpPr/>
          <p:nvPr/>
        </p:nvGrpSpPr>
        <p:grpSpPr>
          <a:xfrm>
            <a:off x="1692275" y="1412875"/>
            <a:ext cx="5661025" cy="4705350"/>
            <a:chOff x="930" y="391"/>
            <a:chExt cx="3891" cy="3227"/>
          </a:xfrm>
        </p:grpSpPr>
        <p:sp>
          <p:nvSpPr>
            <p:cNvPr id="69636" name="椭圆 267270"/>
            <p:cNvSpPr/>
            <p:nvPr/>
          </p:nvSpPr>
          <p:spPr>
            <a:xfrm rot="-1847885">
              <a:off x="930" y="935"/>
              <a:ext cx="3891" cy="1876"/>
            </a:xfrm>
            <a:prstGeom prst="ellipse">
              <a:avLst/>
            </a:prstGeom>
            <a:solidFill>
              <a:srgbClr val="CCFF33"/>
            </a:solidFill>
            <a:ln w="12700">
              <a:noFill/>
            </a:ln>
          </p:spPr>
          <p:txBody>
            <a:bodyPr wrap="none" anchor="ctr"/>
            <a:lstStyle/>
            <a:p>
              <a:pPr algn="ctr"/>
              <a:endParaRPr lang="zh-CN" altLang="en-US" sz="1800" b="0" dirty="0">
                <a:latin typeface="Arial" panose="020B0604020202020204" pitchFamily="34" charset="0"/>
              </a:endParaRPr>
            </a:p>
          </p:txBody>
        </p:sp>
        <p:sp>
          <p:nvSpPr>
            <p:cNvPr id="69637" name="椭圆 267271"/>
            <p:cNvSpPr/>
            <p:nvPr/>
          </p:nvSpPr>
          <p:spPr>
            <a:xfrm rot="-834749">
              <a:off x="1609" y="391"/>
              <a:ext cx="1590" cy="1122"/>
            </a:xfrm>
            <a:prstGeom prst="ellipse">
              <a:avLst/>
            </a:prstGeom>
            <a:gradFill rotWithShape="1">
              <a:gsLst>
                <a:gs pos="0">
                  <a:srgbClr val="73E5F1"/>
                </a:gs>
                <a:gs pos="100000">
                  <a:srgbClr val="356A70"/>
                </a:gs>
              </a:gsLst>
              <a:path path="shape">
                <a:fillToRect l="50000" t="50000" r="50000" b="50000"/>
              </a:path>
              <a:tileRect/>
            </a:gradFill>
            <a:ln w="12700">
              <a:noFill/>
            </a:ln>
            <a:effectLst>
              <a:outerShdw sy="50000" kx="-2453608" rotWithShape="0">
                <a:schemeClr val="bg2">
                  <a:alpha val="50000"/>
                </a:schemeClr>
              </a:outerShdw>
            </a:effectLst>
          </p:spPr>
          <p:txBody>
            <a:bodyPr wrap="none" anchor="ctr"/>
            <a:lstStyle/>
            <a:p>
              <a:pPr algn="ctr"/>
              <a:r>
                <a:rPr lang="zh-CN" altLang="en-US" sz="2400" b="1" dirty="0">
                  <a:solidFill>
                    <a:srgbClr val="FF0000"/>
                  </a:solidFill>
                  <a:latin typeface="Arial" panose="020B0604020202020204" pitchFamily="34" charset="0"/>
                  <a:ea typeface="华文中宋" panose="02010600040101010101" pitchFamily="2" charset="-122"/>
                </a:rPr>
                <a:t>双师型专业</a:t>
              </a:r>
              <a:endParaRPr lang="zh-CN" altLang="en-US" sz="2400" b="1" dirty="0">
                <a:solidFill>
                  <a:srgbClr val="FF0000"/>
                </a:solidFill>
                <a:latin typeface="Arial" panose="020B0604020202020204" pitchFamily="34" charset="0"/>
                <a:ea typeface="华文中宋" panose="02010600040101010101" pitchFamily="2" charset="-122"/>
              </a:endParaRPr>
            </a:p>
            <a:p>
              <a:pPr algn="ctr"/>
              <a:r>
                <a:rPr lang="zh-CN" altLang="en-US" sz="2400" b="1" dirty="0">
                  <a:solidFill>
                    <a:srgbClr val="FF0000"/>
                  </a:solidFill>
                  <a:latin typeface="Arial" panose="020B0604020202020204" pitchFamily="34" charset="0"/>
                  <a:ea typeface="华文中宋" panose="02010600040101010101" pitchFamily="2" charset="-122"/>
                </a:rPr>
                <a:t>教师团队</a:t>
              </a:r>
              <a:endParaRPr lang="zh-CN" altLang="en-US" sz="2400" b="1" dirty="0">
                <a:solidFill>
                  <a:srgbClr val="FF0000"/>
                </a:solidFill>
                <a:latin typeface="Arial" panose="020B0604020202020204" pitchFamily="34" charset="0"/>
                <a:ea typeface="华文中宋" panose="02010600040101010101" pitchFamily="2" charset="-122"/>
              </a:endParaRPr>
            </a:p>
          </p:txBody>
        </p:sp>
        <p:sp>
          <p:nvSpPr>
            <p:cNvPr id="69638" name="文本框 267272"/>
            <p:cNvSpPr txBox="1"/>
            <p:nvPr/>
          </p:nvSpPr>
          <p:spPr>
            <a:xfrm rot="-2056349">
              <a:off x="1741" y="1389"/>
              <a:ext cx="2902" cy="822"/>
            </a:xfrm>
            <a:prstGeom prst="rect">
              <a:avLst/>
            </a:prstGeom>
            <a:noFill/>
            <a:ln w="9525">
              <a:noFill/>
            </a:ln>
          </p:spPr>
          <p:txBody>
            <a:bodyPr>
              <a:spAutoFit/>
            </a:bodyPr>
            <a:lstStyle/>
            <a:p>
              <a:pPr>
                <a:spcBef>
                  <a:spcPct val="50000"/>
                </a:spcBef>
              </a:pPr>
              <a:r>
                <a:rPr lang="zh-CN" altLang="en-US" sz="3600" b="1" dirty="0">
                  <a:solidFill>
                    <a:srgbClr val="0000FF"/>
                  </a:solidFill>
                  <a:latin typeface="Verdana" panose="020B0604030504040204" pitchFamily="34" charset="0"/>
                  <a:ea typeface="华文新魏" panose="02010800040101010101" charset="-122"/>
                </a:rPr>
                <a:t>专业人才培养方案（目标、规格）</a:t>
              </a:r>
              <a:endParaRPr lang="zh-CN" altLang="en-US" sz="3600" b="1" dirty="0">
                <a:solidFill>
                  <a:srgbClr val="0000FF"/>
                </a:solidFill>
                <a:latin typeface="Verdana" panose="020B0604030504040204" pitchFamily="34" charset="0"/>
                <a:ea typeface="华文新魏" panose="02010800040101010101" charset="-122"/>
              </a:endParaRPr>
            </a:p>
          </p:txBody>
        </p:sp>
        <p:sp>
          <p:nvSpPr>
            <p:cNvPr id="69639" name="椭圆 267273"/>
            <p:cNvSpPr/>
            <p:nvPr/>
          </p:nvSpPr>
          <p:spPr>
            <a:xfrm rot="-582779">
              <a:off x="2245" y="2523"/>
              <a:ext cx="1542" cy="1095"/>
            </a:xfrm>
            <a:prstGeom prst="ellipse">
              <a:avLst/>
            </a:prstGeom>
            <a:gradFill rotWithShape="1">
              <a:gsLst>
                <a:gs pos="0">
                  <a:srgbClr val="FFFF66"/>
                </a:gs>
                <a:gs pos="100000">
                  <a:srgbClr val="76762F"/>
                </a:gs>
              </a:gsLst>
              <a:path path="shape">
                <a:fillToRect l="50000" t="50000" r="50000" b="50000"/>
              </a:path>
              <a:tileRect/>
            </a:gradFill>
            <a:ln w="12700" cap="flat" cmpd="sng">
              <a:solidFill>
                <a:schemeClr val="accent2"/>
              </a:solidFill>
              <a:prstDash val="solid"/>
              <a:headEnd type="none" w="med" len="med"/>
              <a:tailEnd type="none" w="med" len="med"/>
            </a:ln>
            <a:effectLst>
              <a:outerShdw sy="50000" kx="-2453608" rotWithShape="0">
                <a:schemeClr val="bg2">
                  <a:alpha val="50000"/>
                </a:schemeClr>
              </a:outerShdw>
            </a:effectLst>
          </p:spPr>
          <p:txBody>
            <a:bodyPr wrap="none" anchor="ctr"/>
            <a:lstStyle/>
            <a:p>
              <a:pPr algn="ctr"/>
              <a:r>
                <a:rPr lang="zh-CN" altLang="en-US" sz="2400" b="1" dirty="0">
                  <a:solidFill>
                    <a:schemeClr val="tx2"/>
                  </a:solidFill>
                  <a:latin typeface="Arial" panose="020B0604020202020204" pitchFamily="34" charset="0"/>
                  <a:ea typeface="华文中宋" panose="02010600040101010101" pitchFamily="2" charset="-122"/>
                </a:rPr>
                <a:t>社会服务</a:t>
              </a:r>
              <a:endParaRPr lang="zh-CN" altLang="en-US" sz="2400" b="1" dirty="0">
                <a:solidFill>
                  <a:schemeClr val="tx2"/>
                </a:solidFill>
                <a:latin typeface="Arial" panose="020B0604020202020204" pitchFamily="34" charset="0"/>
                <a:ea typeface="华文中宋" panose="02010600040101010101" pitchFamily="2" charset="-122"/>
              </a:endParaRPr>
            </a:p>
          </p:txBody>
        </p:sp>
      </p:grpSp>
      <p:sp>
        <p:nvSpPr>
          <p:cNvPr id="69640" name="椭圆 267274"/>
          <p:cNvSpPr/>
          <p:nvPr/>
        </p:nvSpPr>
        <p:spPr>
          <a:xfrm rot="-820714">
            <a:off x="539750" y="3617913"/>
            <a:ext cx="2322513" cy="1671637"/>
          </a:xfrm>
          <a:prstGeom prst="ellipse">
            <a:avLst/>
          </a:prstGeom>
          <a:gradFill rotWithShape="1">
            <a:gsLst>
              <a:gs pos="0">
                <a:srgbClr val="FF66CC"/>
              </a:gs>
              <a:gs pos="100000">
                <a:srgbClr val="762F5E"/>
              </a:gs>
            </a:gsLst>
            <a:path path="shape">
              <a:fillToRect l="50000" t="50000" r="50000" b="50000"/>
            </a:path>
            <a:tileRect/>
          </a:gradFill>
          <a:ln w="12700">
            <a:noFill/>
          </a:ln>
          <a:effectLst>
            <a:outerShdw sy="50000" kx="-2453608" rotWithShape="0">
              <a:schemeClr val="bg2">
                <a:alpha val="50000"/>
              </a:schemeClr>
            </a:outerShdw>
          </a:effectLst>
        </p:spPr>
        <p:txBody>
          <a:bodyPr wrap="none" anchor="ctr"/>
          <a:lstStyle/>
          <a:p>
            <a:pPr algn="ctr"/>
            <a:r>
              <a:rPr lang="zh-CN" altLang="en-US" sz="2400" b="1" dirty="0">
                <a:solidFill>
                  <a:schemeClr val="tx2"/>
                </a:solidFill>
                <a:latin typeface="Arial" panose="020B0604020202020204" pitchFamily="34" charset="0"/>
                <a:ea typeface="华文中宋" panose="02010600040101010101" pitchFamily="2" charset="-122"/>
              </a:rPr>
              <a:t>工学结合</a:t>
            </a:r>
            <a:endParaRPr lang="zh-CN" altLang="en-US" sz="2400" b="1" dirty="0">
              <a:solidFill>
                <a:schemeClr val="tx2"/>
              </a:solidFill>
              <a:latin typeface="Arial" panose="020B0604020202020204" pitchFamily="34" charset="0"/>
              <a:ea typeface="华文中宋" panose="02010600040101010101" pitchFamily="2" charset="-122"/>
            </a:endParaRPr>
          </a:p>
          <a:p>
            <a:pPr algn="ctr"/>
            <a:r>
              <a:rPr lang="zh-CN" altLang="en-US" sz="2400" b="1" dirty="0">
                <a:solidFill>
                  <a:schemeClr val="tx2"/>
                </a:solidFill>
                <a:latin typeface="Arial" panose="020B0604020202020204" pitchFamily="34" charset="0"/>
                <a:ea typeface="华文中宋" panose="02010600040101010101" pitchFamily="2" charset="-122"/>
              </a:rPr>
              <a:t>人才培养模式</a:t>
            </a:r>
            <a:endParaRPr lang="zh-CN" altLang="en-US" sz="2400" b="1" dirty="0">
              <a:solidFill>
                <a:schemeClr val="tx2"/>
              </a:solidFill>
              <a:latin typeface="Arial" panose="020B0604020202020204" pitchFamily="34" charset="0"/>
              <a:ea typeface="华文中宋" panose="02010600040101010101" pitchFamily="2" charset="-122"/>
            </a:endParaRPr>
          </a:p>
        </p:txBody>
      </p:sp>
      <p:sp>
        <p:nvSpPr>
          <p:cNvPr id="69641" name="椭圆 267275"/>
          <p:cNvSpPr/>
          <p:nvPr/>
        </p:nvSpPr>
        <p:spPr>
          <a:xfrm rot="-823525">
            <a:off x="5003800" y="620713"/>
            <a:ext cx="2322513" cy="1449387"/>
          </a:xfrm>
          <a:prstGeom prst="ellipse">
            <a:avLst/>
          </a:prstGeom>
          <a:gradFill rotWithShape="1">
            <a:gsLst>
              <a:gs pos="0">
                <a:srgbClr val="761800"/>
              </a:gs>
              <a:gs pos="50000">
                <a:srgbClr val="FF3300"/>
              </a:gs>
              <a:gs pos="100000">
                <a:srgbClr val="761800"/>
              </a:gs>
            </a:gsLst>
            <a:lin ang="5400000" scaled="1"/>
            <a:tileRect/>
          </a:gradFill>
          <a:ln w="12700">
            <a:noFill/>
          </a:ln>
          <a:effectLst>
            <a:outerShdw sy="50000" kx="-2453608" rotWithShape="0">
              <a:schemeClr val="bg2">
                <a:alpha val="50000"/>
              </a:schemeClr>
            </a:outerShdw>
          </a:effectLst>
        </p:spPr>
        <p:txBody>
          <a:bodyPr wrap="none" anchor="ctr"/>
          <a:lstStyle/>
          <a:p>
            <a:pPr algn="ctr"/>
            <a:r>
              <a:rPr lang="zh-CN" altLang="en-US" sz="2400" b="1" dirty="0">
                <a:solidFill>
                  <a:schemeClr val="tx2"/>
                </a:solidFill>
                <a:latin typeface="Arial" panose="020B0604020202020204" pitchFamily="34" charset="0"/>
                <a:ea typeface="华文中宋" panose="02010600040101010101" pitchFamily="2" charset="-122"/>
              </a:rPr>
              <a:t>工学结合</a:t>
            </a:r>
            <a:endParaRPr lang="zh-CN" altLang="en-US" sz="2400" b="1" dirty="0">
              <a:solidFill>
                <a:schemeClr val="tx2"/>
              </a:solidFill>
              <a:latin typeface="Arial" panose="020B0604020202020204" pitchFamily="34" charset="0"/>
              <a:ea typeface="华文中宋" panose="02010600040101010101" pitchFamily="2" charset="-122"/>
            </a:endParaRPr>
          </a:p>
          <a:p>
            <a:pPr algn="ctr"/>
            <a:r>
              <a:rPr lang="zh-CN" altLang="en-US" sz="2400" b="1" dirty="0">
                <a:solidFill>
                  <a:schemeClr val="tx2"/>
                </a:solidFill>
                <a:latin typeface="Arial" panose="020B0604020202020204" pitchFamily="34" charset="0"/>
                <a:ea typeface="华文中宋" panose="02010600040101010101" pitchFamily="2" charset="-122"/>
              </a:rPr>
              <a:t>的课程</a:t>
            </a:r>
            <a:endParaRPr lang="zh-CN" altLang="en-US" sz="2400" b="1" dirty="0">
              <a:solidFill>
                <a:schemeClr val="tx2"/>
              </a:solidFill>
              <a:latin typeface="Arial" panose="020B0604020202020204" pitchFamily="34" charset="0"/>
              <a:ea typeface="华文中宋" panose="02010600040101010101" pitchFamily="2" charset="-122"/>
            </a:endParaRPr>
          </a:p>
        </p:txBody>
      </p:sp>
      <p:sp>
        <p:nvSpPr>
          <p:cNvPr id="69642" name="椭圆 267276"/>
          <p:cNvSpPr/>
          <p:nvPr/>
        </p:nvSpPr>
        <p:spPr>
          <a:xfrm rot="-590468">
            <a:off x="5580063" y="3284538"/>
            <a:ext cx="2447925" cy="1577975"/>
          </a:xfrm>
          <a:prstGeom prst="ellipse">
            <a:avLst/>
          </a:prstGeom>
          <a:gradFill rotWithShape="1">
            <a:gsLst>
              <a:gs pos="0">
                <a:srgbClr val="00FF00"/>
              </a:gs>
              <a:gs pos="100000">
                <a:srgbClr val="339933"/>
              </a:gs>
            </a:gsLst>
            <a:path path="shape">
              <a:fillToRect l="50000" t="50000" r="50000" b="50000"/>
            </a:path>
            <a:tileRect/>
          </a:gradFill>
          <a:ln w="12700">
            <a:noFill/>
          </a:ln>
          <a:effectLst>
            <a:outerShdw sy="50000" kx="-2453608" rotWithShape="0">
              <a:schemeClr val="bg2">
                <a:alpha val="50000"/>
              </a:schemeClr>
            </a:outerShdw>
          </a:effectLst>
        </p:spPr>
        <p:txBody>
          <a:bodyPr wrap="none" anchor="ctr"/>
          <a:lstStyle/>
          <a:p>
            <a:pPr algn="ctr"/>
            <a:r>
              <a:rPr lang="zh-CN" altLang="en-US" sz="2400" b="1" dirty="0">
                <a:solidFill>
                  <a:schemeClr val="tx2"/>
                </a:solidFill>
                <a:latin typeface="Arial" panose="020B0604020202020204" pitchFamily="34" charset="0"/>
                <a:ea typeface="华文中宋" panose="02010600040101010101" pitchFamily="2" charset="-122"/>
              </a:rPr>
              <a:t>实训基地</a:t>
            </a:r>
            <a:endParaRPr lang="zh-CN" altLang="en-US" sz="2400" b="1" dirty="0">
              <a:solidFill>
                <a:schemeClr val="tx2"/>
              </a:solidFill>
              <a:latin typeface="Arial" panose="020B0604020202020204" pitchFamily="34" charset="0"/>
              <a:ea typeface="华文中宋" panose="02010600040101010101" pitchFamily="2" charset="-122"/>
            </a:endParaRPr>
          </a:p>
        </p:txBody>
      </p:sp>
      <p:sp>
        <p:nvSpPr>
          <p:cNvPr id="69643" name="椭圆 267279"/>
          <p:cNvSpPr/>
          <p:nvPr/>
        </p:nvSpPr>
        <p:spPr>
          <a:xfrm rot="-590468">
            <a:off x="6267768" y="1634490"/>
            <a:ext cx="2447925" cy="1577975"/>
          </a:xfrm>
          <a:prstGeom prst="ellipse">
            <a:avLst/>
          </a:prstGeom>
          <a:solidFill>
            <a:srgbClr val="FFFF00"/>
          </a:solidFill>
          <a:ln w="12700">
            <a:noFill/>
          </a:ln>
          <a:effectLst>
            <a:outerShdw sy="50000" kx="-2453608" rotWithShape="0">
              <a:schemeClr val="bg2">
                <a:alpha val="50000"/>
              </a:schemeClr>
            </a:outerShdw>
          </a:effectLst>
        </p:spPr>
        <p:txBody>
          <a:bodyPr wrap="none" anchor="ctr"/>
          <a:lstStyle/>
          <a:p>
            <a:pPr algn="ctr"/>
            <a:r>
              <a:rPr lang="zh-CN" altLang="en-US" sz="2400" b="1" dirty="0">
                <a:solidFill>
                  <a:schemeClr val="tx2"/>
                </a:solidFill>
                <a:latin typeface="Arial" panose="020B0604020202020204" pitchFamily="34" charset="0"/>
                <a:ea typeface="华文中宋" panose="02010600040101010101" pitchFamily="2" charset="-122"/>
              </a:rPr>
              <a:t>体制机制</a:t>
            </a:r>
            <a:endParaRPr lang="zh-CN" altLang="en-US" sz="2400" b="1" dirty="0">
              <a:solidFill>
                <a:schemeClr val="tx2"/>
              </a:solidFill>
              <a:latin typeface="Arial" panose="020B0604020202020204" pitchFamily="34" charset="0"/>
              <a:ea typeface="华文中宋" panose="02010600040101010101" pitchFamily="2" charset="-122"/>
            </a:endParaRPr>
          </a:p>
        </p:txBody>
      </p:sp>
      <p:sp>
        <p:nvSpPr>
          <p:cNvPr id="2" name="文本框 267268"/>
          <p:cNvSpPr txBox="1"/>
          <p:nvPr/>
        </p:nvSpPr>
        <p:spPr>
          <a:xfrm>
            <a:off x="183833" y="775970"/>
            <a:ext cx="4391025" cy="521970"/>
          </a:xfrm>
          <a:prstGeom prst="rect">
            <a:avLst/>
          </a:prstGeom>
          <a:noFill/>
          <a:ln w="9525">
            <a:noFill/>
          </a:ln>
        </p:spPr>
        <p:txBody>
          <a:bodyPr>
            <a:spAutoFit/>
          </a:bodyPr>
          <a:lstStyle/>
          <a:p>
            <a:pPr>
              <a:spcBef>
                <a:spcPct val="50000"/>
              </a:spcBef>
            </a:pPr>
            <a:r>
              <a:rPr lang="zh-CN" altLang="en-US" sz="2800" b="1" dirty="0">
                <a:solidFill>
                  <a:schemeClr val="bg1"/>
                </a:solidFill>
                <a:latin typeface="Verdana" panose="020B0604030504040204" pitchFamily="34" charset="0"/>
                <a:ea typeface="华文中宋" panose="02010600040101010101" pitchFamily="2" charset="-122"/>
              </a:rPr>
              <a:t>专业核心要素结构模型</a:t>
            </a:r>
            <a:endParaRPr lang="zh-CN" altLang="en-US" sz="2800" b="1" dirty="0">
              <a:solidFill>
                <a:schemeClr val="bg1"/>
              </a:solidFill>
              <a:latin typeface="Verdana" panose="020B0604030504040204" pitchFamily="34" charset="0"/>
              <a:ea typeface="华文中宋" panose="02010600040101010101" pitchFamily="2" charset="-122"/>
            </a:endParaRPr>
          </a:p>
        </p:txBody>
      </p:sp>
    </p:spTree>
  </p:cSld>
  <p:clrMapOvr>
    <a:masterClrMapping/>
  </p:clrMapOvr>
  <p:transition spd="med">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76672"/>
            <a:ext cx="8229600" cy="1143000"/>
          </a:xfrm>
        </p:spPr>
        <p:txBody>
          <a:bodyPr/>
          <a:lstStyle/>
          <a:p>
            <a:r>
              <a:rPr lang="zh-CN" altLang="en-US" sz="2800" b="1" dirty="0">
                <a:solidFill>
                  <a:srgbClr val="FFFF00"/>
                </a:solidFill>
                <a:latin typeface="微软雅黑" panose="020B0503020204020204" charset="-122"/>
                <a:ea typeface="微软雅黑" panose="020B0503020204020204" charset="-122"/>
              </a:rPr>
              <a:t>建立以重点专业为引领的七大特色专业群</a:t>
            </a:r>
            <a:r>
              <a:rPr lang="en-US" altLang="zh-CN" sz="2800" b="1" dirty="0">
                <a:solidFill>
                  <a:srgbClr val="FFFF00"/>
                </a:solidFill>
                <a:latin typeface="微软雅黑" panose="020B0503020204020204" charset="-122"/>
                <a:ea typeface="微软雅黑" panose="020B0503020204020204" charset="-122"/>
              </a:rPr>
              <a:t>+</a:t>
            </a:r>
            <a:endParaRPr lang="en-US" altLang="zh-CN" sz="2800" b="1" dirty="0">
              <a:solidFill>
                <a:srgbClr val="FFFF00"/>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2699792" y="1484784"/>
            <a:ext cx="5805805" cy="4526280"/>
          </a:xfrm>
        </p:spPr>
        <p:txBody>
          <a:bodyPr/>
          <a:lstStyle/>
          <a:p>
            <a:r>
              <a:rPr lang="zh-CN" altLang="en-US" sz="2400" b="1" dirty="0">
                <a:solidFill>
                  <a:schemeClr val="bg1"/>
                </a:solidFill>
                <a:latin typeface="楷体" panose="02010609060101010101" pitchFamily="49" charset="-122"/>
                <a:ea typeface="楷体" panose="02010609060101010101" pitchFamily="49" charset="-122"/>
              </a:rPr>
              <a:t>汽车汽配</a:t>
            </a:r>
            <a:endParaRPr lang="zh-CN" altLang="en-US" sz="2400" b="1" dirty="0">
              <a:solidFill>
                <a:schemeClr val="bg1"/>
              </a:solidFill>
              <a:latin typeface="楷体" panose="02010609060101010101" pitchFamily="49" charset="-122"/>
              <a:ea typeface="楷体" panose="02010609060101010101" pitchFamily="49" charset="-122"/>
            </a:endParaRPr>
          </a:p>
          <a:p>
            <a:r>
              <a:rPr lang="zh-CN" altLang="en-US" sz="2400" b="1" dirty="0">
                <a:solidFill>
                  <a:schemeClr val="bg1"/>
                </a:solidFill>
                <a:latin typeface="楷体" panose="02010609060101010101" pitchFamily="49" charset="-122"/>
                <a:ea typeface="楷体" panose="02010609060101010101" pitchFamily="49" charset="-122"/>
              </a:rPr>
              <a:t>现代农业</a:t>
            </a:r>
            <a:endParaRPr lang="zh-CN" altLang="en-US" sz="2400" b="1" dirty="0">
              <a:solidFill>
                <a:schemeClr val="bg1"/>
              </a:solidFill>
              <a:latin typeface="楷体" panose="02010609060101010101" pitchFamily="49" charset="-122"/>
              <a:ea typeface="楷体" panose="02010609060101010101" pitchFamily="49" charset="-122"/>
            </a:endParaRPr>
          </a:p>
          <a:p>
            <a:r>
              <a:rPr lang="zh-CN" altLang="en-US" sz="2400" b="1" dirty="0">
                <a:solidFill>
                  <a:schemeClr val="bg1"/>
                </a:solidFill>
                <a:latin typeface="楷体" panose="02010609060101010101" pitchFamily="49" charset="-122"/>
                <a:ea typeface="楷体" panose="02010609060101010101" pitchFamily="49" charset="-122"/>
              </a:rPr>
              <a:t>现代商贸物流</a:t>
            </a:r>
            <a:endParaRPr lang="zh-CN" altLang="en-US" sz="2400" b="1" dirty="0">
              <a:solidFill>
                <a:schemeClr val="bg1"/>
              </a:solidFill>
              <a:latin typeface="楷体" panose="02010609060101010101" pitchFamily="49" charset="-122"/>
              <a:ea typeface="楷体" panose="02010609060101010101" pitchFamily="49" charset="-122"/>
            </a:endParaRPr>
          </a:p>
          <a:p>
            <a:r>
              <a:rPr lang="zh-CN" altLang="en-US" sz="2400" b="1" dirty="0">
                <a:solidFill>
                  <a:schemeClr val="bg1"/>
                </a:solidFill>
                <a:latin typeface="楷体" panose="02010609060101010101" pitchFamily="49" charset="-122"/>
                <a:ea typeface="楷体" panose="02010609060101010101" pitchFamily="49" charset="-122"/>
              </a:rPr>
              <a:t>新一代信息技术</a:t>
            </a:r>
            <a:endParaRPr lang="zh-CN" altLang="en-US" sz="2400" b="1" dirty="0">
              <a:solidFill>
                <a:schemeClr val="bg1"/>
              </a:solidFill>
              <a:latin typeface="楷体" panose="02010609060101010101" pitchFamily="49" charset="-122"/>
              <a:ea typeface="楷体" panose="02010609060101010101" pitchFamily="49" charset="-122"/>
            </a:endParaRPr>
          </a:p>
          <a:p>
            <a:r>
              <a:rPr lang="zh-CN" altLang="en-US" sz="2400" b="1" dirty="0">
                <a:solidFill>
                  <a:schemeClr val="bg1"/>
                </a:solidFill>
                <a:latin typeface="楷体" panose="02010609060101010101" pitchFamily="49" charset="-122"/>
                <a:ea typeface="楷体" panose="02010609060101010101" pitchFamily="49" charset="-122"/>
              </a:rPr>
              <a:t>油气化工</a:t>
            </a:r>
            <a:endParaRPr lang="zh-CN" altLang="en-US" sz="2400" b="1" dirty="0">
              <a:solidFill>
                <a:schemeClr val="bg1"/>
              </a:solidFill>
              <a:latin typeface="楷体" panose="02010609060101010101" pitchFamily="49" charset="-122"/>
              <a:ea typeface="楷体" panose="02010609060101010101" pitchFamily="49" charset="-122"/>
            </a:endParaRPr>
          </a:p>
          <a:p>
            <a:r>
              <a:rPr lang="zh-CN" altLang="en-US" sz="2400" b="1" dirty="0">
                <a:solidFill>
                  <a:schemeClr val="bg1"/>
                </a:solidFill>
                <a:latin typeface="楷体" panose="02010609060101010101" pitchFamily="49" charset="-122"/>
                <a:ea typeface="楷体" panose="02010609060101010101" pitchFamily="49" charset="-122"/>
              </a:rPr>
              <a:t>新型城镇化</a:t>
            </a:r>
            <a:endParaRPr lang="zh-CN" altLang="en-US" sz="2400" b="1" dirty="0">
              <a:solidFill>
                <a:schemeClr val="bg1"/>
              </a:solidFill>
              <a:latin typeface="楷体" panose="02010609060101010101" pitchFamily="49" charset="-122"/>
              <a:ea typeface="楷体" panose="02010609060101010101" pitchFamily="49" charset="-122"/>
            </a:endParaRPr>
          </a:p>
          <a:p>
            <a:r>
              <a:rPr lang="zh-CN" altLang="en-US" sz="2400" b="1" dirty="0">
                <a:solidFill>
                  <a:schemeClr val="bg1"/>
                </a:solidFill>
                <a:latin typeface="楷体" panose="02010609060101010101" pitchFamily="49" charset="-122"/>
                <a:ea typeface="楷体" panose="02010609060101010101" pitchFamily="49" charset="-122"/>
              </a:rPr>
              <a:t>非物质文化遗产保护与传</a:t>
            </a:r>
            <a:r>
              <a:rPr lang="zh-CN" altLang="en-US" sz="2400" b="1" dirty="0" smtClean="0">
                <a:solidFill>
                  <a:schemeClr val="bg1"/>
                </a:solidFill>
                <a:latin typeface="楷体" panose="02010609060101010101" pitchFamily="49" charset="-122"/>
                <a:ea typeface="楷体" panose="02010609060101010101" pitchFamily="49" charset="-122"/>
              </a:rPr>
              <a:t>承</a:t>
            </a:r>
            <a:endParaRPr lang="en-US" altLang="zh-CN" sz="2400" b="1" dirty="0" smtClean="0">
              <a:solidFill>
                <a:schemeClr val="bg1"/>
              </a:solidFill>
              <a:latin typeface="楷体" panose="02010609060101010101" pitchFamily="49" charset="-122"/>
              <a:ea typeface="楷体" panose="02010609060101010101" pitchFamily="49" charset="-122"/>
            </a:endParaRPr>
          </a:p>
          <a:p>
            <a:pPr>
              <a:buNone/>
            </a:pPr>
            <a:r>
              <a:rPr lang="zh-CN" altLang="en-US" sz="2400" b="1" dirty="0" smtClean="0">
                <a:solidFill>
                  <a:schemeClr val="bg1"/>
                </a:solidFill>
                <a:latin typeface="楷体" panose="02010609060101010101" pitchFamily="49" charset="-122"/>
                <a:ea typeface="楷体" panose="02010609060101010101" pitchFamily="49" charset="-122"/>
              </a:rPr>
              <a:t>（教师教育专业群）</a:t>
            </a:r>
            <a:endParaRPr lang="zh-CN" altLang="en-US" sz="2400" b="1" dirty="0">
              <a:solidFill>
                <a:schemeClr val="bg1"/>
              </a:solidFill>
              <a:latin typeface="楷体" panose="02010609060101010101" pitchFamily="49" charset="-122"/>
              <a:ea typeface="楷体" panose="02010609060101010101" pitchFamily="49" charset="-122"/>
            </a:endParaRPr>
          </a:p>
          <a:p>
            <a:endParaRPr lang="zh-CN" altLang="en-US" sz="2400" b="1" dirty="0">
              <a:solidFill>
                <a:schemeClr val="bg1"/>
              </a:solidFill>
              <a:latin typeface="楷体" panose="02010609060101010101" pitchFamily="49" charset="-122"/>
              <a:ea typeface="楷体" panose="02010609060101010101" pitchFamily="49" charset="-122"/>
            </a:endParaRPr>
          </a:p>
          <a:p>
            <a:pPr marL="0" indent="0">
              <a:buNone/>
            </a:pPr>
            <a:r>
              <a:rPr lang="zh-CN" altLang="en-US" sz="2400" b="1" dirty="0">
                <a:solidFill>
                  <a:srgbClr val="FFFF00"/>
                </a:solidFill>
                <a:latin typeface="楷体" panose="02010609060101010101" pitchFamily="49" charset="-122"/>
                <a:ea typeface="楷体" panose="02010609060101010101" pitchFamily="49" charset="-122"/>
              </a:rPr>
              <a:t>形成具有南职特色的专业体系</a:t>
            </a:r>
            <a:endParaRPr lang="zh-CN" altLang="en-US" sz="2400" b="1" dirty="0">
              <a:solidFill>
                <a:srgbClr val="FFFF00"/>
              </a:solidFill>
              <a:latin typeface="楷体" panose="02010609060101010101" pitchFamily="49" charset="-122"/>
              <a:ea typeface="楷体" panose="02010609060101010101" pitchFamily="49" charset="-122"/>
            </a:endParaRPr>
          </a:p>
          <a:p>
            <a:endParaRPr lang="zh-CN" altLang="en-US" sz="2400" b="1" dirty="0">
              <a:solidFill>
                <a:schemeClr val="bg1"/>
              </a:solidFill>
              <a:latin typeface="楷体" panose="02010609060101010101" pitchFamily="49" charset="-122"/>
              <a:ea typeface="楷体" panose="02010609060101010101" pitchFamily="49" charset="-122"/>
            </a:endParaRPr>
          </a:p>
          <a:p>
            <a:pPr marL="0" indent="0">
              <a:buNone/>
            </a:pPr>
            <a:endParaRPr lang="zh-CN" altLang="en-US" sz="2400" b="1" dirty="0">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标题 1"/>
          <p:cNvSpPr>
            <a:spLocks noGrp="1"/>
          </p:cNvSpPr>
          <p:nvPr>
            <p:ph type="title"/>
          </p:nvPr>
        </p:nvSpPr>
        <p:spPr>
          <a:xfrm>
            <a:off x="522605" y="564833"/>
            <a:ext cx="8229600" cy="1143000"/>
          </a:xfrm>
        </p:spPr>
        <p:txBody>
          <a:bodyPr/>
          <a:lstStyle/>
          <a:p>
            <a:r>
              <a:rPr lang="zh-CN" altLang="en-US" sz="3200" b="1" smtClean="0">
                <a:solidFill>
                  <a:srgbClr val="FFFF00"/>
                </a:solidFill>
              </a:rPr>
              <a:t>专业建设必须深化产教融合校企合作</a:t>
            </a:r>
            <a:endParaRPr lang="zh-CN" altLang="en-US" sz="3200" b="1" smtClean="0">
              <a:solidFill>
                <a:srgbClr val="FFFF00"/>
              </a:solidFill>
            </a:endParaRPr>
          </a:p>
        </p:txBody>
      </p:sp>
      <p:sp>
        <p:nvSpPr>
          <p:cNvPr id="65538" name="内容占位符 2"/>
          <p:cNvSpPr>
            <a:spLocks noGrp="1"/>
          </p:cNvSpPr>
          <p:nvPr>
            <p:ph idx="1"/>
          </p:nvPr>
        </p:nvSpPr>
        <p:spPr>
          <a:xfrm>
            <a:off x="607695" y="1521460"/>
            <a:ext cx="8229600" cy="4525963"/>
          </a:xfrm>
        </p:spPr>
        <p:txBody>
          <a:bodyPr/>
          <a:lstStyle/>
          <a:p>
            <a:pPr>
              <a:buFontTx/>
              <a:buNone/>
            </a:pPr>
            <a:r>
              <a:rPr lang="zh-CN" altLang="zh-CN" sz="2400" b="1" smtClean="0">
                <a:solidFill>
                  <a:srgbClr val="33FF8F"/>
                </a:solidFill>
                <a:latin typeface="黑体" panose="02010609060101010101" pitchFamily="49" charset="-122"/>
                <a:ea typeface="黑体" panose="02010609060101010101" pitchFamily="49" charset="-122"/>
                <a:sym typeface="+mn-ea"/>
              </a:rPr>
              <a:t>申优重点建设任务之三：</a:t>
            </a:r>
            <a:r>
              <a:rPr lang="zh-CN" altLang="zh-CN" sz="2400" b="1" smtClean="0">
                <a:solidFill>
                  <a:srgbClr val="33FF8F"/>
                </a:solidFill>
                <a:latin typeface="黑体" panose="02010609060101010101" pitchFamily="49" charset="-122"/>
                <a:ea typeface="黑体" panose="02010609060101010101" pitchFamily="49" charset="-122"/>
              </a:rPr>
              <a:t>深化产教融合校企合作</a:t>
            </a:r>
            <a:endParaRPr lang="zh-CN" altLang="zh-CN" sz="2400" b="1" smtClean="0">
              <a:solidFill>
                <a:srgbClr val="33FF8F"/>
              </a:solidFill>
              <a:latin typeface="黑体" panose="02010609060101010101" pitchFamily="49" charset="-122"/>
              <a:ea typeface="黑体" panose="02010609060101010101" pitchFamily="49" charset="-122"/>
            </a:endParaRPr>
          </a:p>
          <a:p>
            <a:pPr>
              <a:lnSpc>
                <a:spcPts val="3300"/>
              </a:lnSpc>
            </a:pPr>
            <a:r>
              <a:rPr lang="zh-CN" altLang="zh-CN" sz="2400" b="1" smtClean="0">
                <a:solidFill>
                  <a:schemeClr val="bg1"/>
                </a:solidFill>
                <a:latin typeface="楷体" panose="02010609060101010101" pitchFamily="49" charset="-122"/>
                <a:ea typeface="楷体" panose="02010609060101010101" pitchFamily="49" charset="-122"/>
              </a:rPr>
              <a:t>坚持工学结合培养人才，深化产教融合、校企合作。</a:t>
            </a:r>
            <a:endParaRPr lang="en-US" altLang="zh-CN" sz="2400" b="1" smtClean="0">
              <a:solidFill>
                <a:schemeClr val="bg1"/>
              </a:solidFill>
              <a:latin typeface="楷体" panose="02010609060101010101" pitchFamily="49" charset="-122"/>
              <a:ea typeface="楷体" panose="02010609060101010101" pitchFamily="49" charset="-122"/>
            </a:endParaRPr>
          </a:p>
          <a:p>
            <a:pPr>
              <a:lnSpc>
                <a:spcPts val="3300"/>
              </a:lnSpc>
            </a:pPr>
            <a:r>
              <a:rPr lang="zh-CN" altLang="zh-CN" sz="2400" b="1" smtClean="0">
                <a:solidFill>
                  <a:schemeClr val="bg1"/>
                </a:solidFill>
                <a:latin typeface="楷体" panose="02010609060101010101" pitchFamily="49" charset="-122"/>
                <a:ea typeface="楷体" panose="02010609060101010101" pitchFamily="49" charset="-122"/>
              </a:rPr>
              <a:t>大力推进</a:t>
            </a:r>
            <a:r>
              <a:rPr lang="zh-CN" altLang="zh-CN" sz="2400" b="1" smtClean="0">
                <a:solidFill>
                  <a:srgbClr val="FFFF00"/>
                </a:solidFill>
                <a:latin typeface="楷体" panose="02010609060101010101" pitchFamily="49" charset="-122"/>
                <a:ea typeface="楷体" panose="02010609060101010101" pitchFamily="49" charset="-122"/>
              </a:rPr>
              <a:t>产教联盟</a:t>
            </a:r>
            <a:r>
              <a:rPr lang="zh-CN" altLang="zh-CN" sz="2400" b="1" smtClean="0">
                <a:solidFill>
                  <a:schemeClr val="bg1"/>
                </a:solidFill>
                <a:latin typeface="楷体" panose="02010609060101010101" pitchFamily="49" charset="-122"/>
                <a:ea typeface="楷体" panose="02010609060101010101" pitchFamily="49" charset="-122"/>
              </a:rPr>
              <a:t>，促进产教深度融合。</a:t>
            </a:r>
            <a:endParaRPr lang="en-US" altLang="zh-CN" sz="2400" b="1" smtClean="0">
              <a:solidFill>
                <a:schemeClr val="bg1"/>
              </a:solidFill>
              <a:latin typeface="楷体" panose="02010609060101010101" pitchFamily="49" charset="-122"/>
              <a:ea typeface="楷体" panose="02010609060101010101" pitchFamily="49" charset="-122"/>
            </a:endParaRPr>
          </a:p>
          <a:p>
            <a:pPr>
              <a:lnSpc>
                <a:spcPts val="3300"/>
              </a:lnSpc>
            </a:pPr>
            <a:r>
              <a:rPr lang="zh-CN" altLang="zh-CN" sz="2400" b="1" smtClean="0">
                <a:solidFill>
                  <a:schemeClr val="bg1"/>
                </a:solidFill>
                <a:latin typeface="楷体" panose="02010609060101010101" pitchFamily="49" charset="-122"/>
                <a:ea typeface="楷体" panose="02010609060101010101" pitchFamily="49" charset="-122"/>
              </a:rPr>
              <a:t>积极推进</a:t>
            </a:r>
            <a:r>
              <a:rPr lang="zh-CN" altLang="zh-CN" sz="2400" b="1" smtClean="0">
                <a:solidFill>
                  <a:srgbClr val="FFFF00"/>
                </a:solidFill>
                <a:latin typeface="楷体" panose="02010609060101010101" pitchFamily="49" charset="-122"/>
                <a:ea typeface="楷体" panose="02010609060101010101" pitchFamily="49" charset="-122"/>
              </a:rPr>
              <a:t>现代学徒制</a:t>
            </a:r>
            <a:r>
              <a:rPr lang="zh-CN" altLang="zh-CN" sz="2400" b="1" smtClean="0">
                <a:solidFill>
                  <a:schemeClr val="bg1"/>
                </a:solidFill>
                <a:latin typeface="楷体" panose="02010609060101010101" pitchFamily="49" charset="-122"/>
                <a:ea typeface="楷体" panose="02010609060101010101" pitchFamily="49" charset="-122"/>
              </a:rPr>
              <a:t>和校企协同育人，探索多种形式的</a:t>
            </a:r>
            <a:r>
              <a:rPr lang="zh-CN" altLang="zh-CN" sz="2400" b="1" smtClean="0">
                <a:solidFill>
                  <a:srgbClr val="FFFF00"/>
                </a:solidFill>
                <a:latin typeface="楷体" panose="02010609060101010101" pitchFamily="49" charset="-122"/>
                <a:ea typeface="楷体" panose="02010609060101010101" pitchFamily="49" charset="-122"/>
              </a:rPr>
              <a:t>职业教育集团化办学模式</a:t>
            </a:r>
            <a:r>
              <a:rPr lang="zh-CN" altLang="zh-CN" sz="2400" b="1" smtClean="0">
                <a:solidFill>
                  <a:schemeClr val="bg1"/>
                </a:solidFill>
                <a:latin typeface="楷体" panose="02010609060101010101" pitchFamily="49" charset="-122"/>
                <a:ea typeface="楷体" panose="02010609060101010101" pitchFamily="49" charset="-122"/>
              </a:rPr>
              <a:t>和高素质技术技能人才培养的有效途径。</a:t>
            </a:r>
            <a:endParaRPr lang="en-US" altLang="zh-CN" sz="2400" b="1" smtClean="0">
              <a:solidFill>
                <a:schemeClr val="bg1"/>
              </a:solidFill>
              <a:latin typeface="楷体" panose="02010609060101010101" pitchFamily="49" charset="-122"/>
              <a:ea typeface="楷体" panose="02010609060101010101" pitchFamily="49" charset="-122"/>
            </a:endParaRPr>
          </a:p>
          <a:p>
            <a:pPr>
              <a:lnSpc>
                <a:spcPts val="3300"/>
              </a:lnSpc>
            </a:pPr>
            <a:r>
              <a:rPr lang="zh-CN" altLang="zh-CN" sz="2400" b="1" smtClean="0">
                <a:solidFill>
                  <a:schemeClr val="bg1"/>
                </a:solidFill>
                <a:latin typeface="楷体" panose="02010609060101010101" pitchFamily="49" charset="-122"/>
                <a:ea typeface="楷体" panose="02010609060101010101" pitchFamily="49" charset="-122"/>
              </a:rPr>
              <a:t>联合行业企业</a:t>
            </a:r>
            <a:r>
              <a:rPr lang="zh-CN" altLang="zh-CN" sz="2400" b="1" smtClean="0">
                <a:solidFill>
                  <a:srgbClr val="FFFF00"/>
                </a:solidFill>
                <a:latin typeface="楷体" panose="02010609060101010101" pitchFamily="49" charset="-122"/>
                <a:ea typeface="楷体" panose="02010609060101010101" pitchFamily="49" charset="-122"/>
              </a:rPr>
              <a:t>开发优质教学资源</a:t>
            </a:r>
            <a:r>
              <a:rPr lang="zh-CN" altLang="zh-CN" sz="2400" b="1" smtClean="0">
                <a:solidFill>
                  <a:schemeClr val="bg1"/>
                </a:solidFill>
                <a:latin typeface="楷体" panose="02010609060101010101" pitchFamily="49" charset="-122"/>
                <a:ea typeface="楷体" panose="02010609060101010101" pitchFamily="49" charset="-122"/>
              </a:rPr>
              <a:t>，积极推进高水平</a:t>
            </a:r>
            <a:r>
              <a:rPr lang="zh-CN" altLang="zh-CN" sz="2400" b="1" smtClean="0">
                <a:solidFill>
                  <a:srgbClr val="FFFF00"/>
                </a:solidFill>
                <a:latin typeface="楷体" panose="02010609060101010101" pitchFamily="49" charset="-122"/>
                <a:ea typeface="楷体" panose="02010609060101010101" pitchFamily="49" charset="-122"/>
              </a:rPr>
              <a:t>校内生产性实训基地建设</a:t>
            </a:r>
            <a:r>
              <a:rPr lang="zh-CN" altLang="zh-CN" sz="2400" b="1" smtClean="0">
                <a:solidFill>
                  <a:schemeClr val="bg1"/>
                </a:solidFill>
                <a:latin typeface="楷体" panose="02010609060101010101" pitchFamily="49" charset="-122"/>
                <a:ea typeface="楷体" panose="02010609060101010101" pitchFamily="49" charset="-122"/>
              </a:rPr>
              <a:t>。</a:t>
            </a:r>
            <a:endParaRPr lang="en-US" altLang="zh-CN" sz="2400" b="1" smtClean="0">
              <a:solidFill>
                <a:schemeClr val="bg1"/>
              </a:solidFill>
              <a:latin typeface="楷体" panose="02010609060101010101" pitchFamily="49" charset="-122"/>
              <a:ea typeface="楷体" panose="02010609060101010101" pitchFamily="49" charset="-122"/>
            </a:endParaRPr>
          </a:p>
          <a:p>
            <a:pPr>
              <a:lnSpc>
                <a:spcPts val="3300"/>
              </a:lnSpc>
            </a:pPr>
            <a:r>
              <a:rPr lang="zh-CN" altLang="zh-CN" sz="2400" b="1" smtClean="0">
                <a:solidFill>
                  <a:schemeClr val="bg1"/>
                </a:solidFill>
                <a:latin typeface="楷体" panose="02010609060101010101" pitchFamily="49" charset="-122"/>
                <a:ea typeface="楷体" panose="02010609060101010101" pitchFamily="49" charset="-122"/>
              </a:rPr>
              <a:t>深入推进教学模式改革，加强工学结合</a:t>
            </a:r>
            <a:r>
              <a:rPr lang="zh-CN" altLang="zh-CN" sz="2400" b="1" smtClean="0">
                <a:solidFill>
                  <a:srgbClr val="FFFF00"/>
                </a:solidFill>
                <a:latin typeface="楷体" panose="02010609060101010101" pitchFamily="49" charset="-122"/>
                <a:ea typeface="楷体" panose="02010609060101010101" pitchFamily="49" charset="-122"/>
              </a:rPr>
              <a:t>课程建</a:t>
            </a:r>
            <a:r>
              <a:rPr lang="zh-CN" altLang="en-US" sz="2400" b="1" smtClean="0">
                <a:solidFill>
                  <a:srgbClr val="FFFF00"/>
                </a:solidFill>
                <a:latin typeface="楷体" panose="02010609060101010101" pitchFamily="49" charset="-122"/>
                <a:ea typeface="楷体" panose="02010609060101010101" pitchFamily="49" charset="-122"/>
              </a:rPr>
              <a:t>设</a:t>
            </a:r>
            <a:r>
              <a:rPr lang="zh-CN" altLang="zh-CN" sz="2400" b="1" smtClean="0">
                <a:solidFill>
                  <a:schemeClr val="bg1"/>
                </a:solidFill>
                <a:latin typeface="楷体" panose="02010609060101010101" pitchFamily="49" charset="-122"/>
                <a:ea typeface="楷体" panose="02010609060101010101" pitchFamily="49" charset="-122"/>
              </a:rPr>
              <a:t>，探索建立高职院校和行业企业联合培养人才新机制。</a:t>
            </a:r>
            <a:endParaRPr lang="zh-CN" altLang="zh-CN" sz="2400" b="1" smtClean="0">
              <a:solidFill>
                <a:schemeClr val="bg1"/>
              </a:solidFill>
              <a:latin typeface="楷体" panose="02010609060101010101" pitchFamily="49" charset="-122"/>
              <a:ea typeface="楷体" panose="02010609060101010101" pitchFamily="49" charset="-122"/>
            </a:endParaRPr>
          </a:p>
          <a:p>
            <a:endParaRPr lang="zh-CN" alt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0000" tIns="46800" rIns="90000" bIns="46800" numCol="1" anchor="t" anchorCtr="0" compatLnSpc="1">
        <a:spAutoFit/>
      </a:bodyPr>
      <a:lstStyle>
        <a:defPPr marL="0" marR="0" indent="0" algn="l" defTabSz="914400" rtl="0" eaLnBrk="1" fontAlgn="base" latinLnBrk="0" hangingPunct="1">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0000" tIns="46800" rIns="90000" bIns="46800" numCol="1" anchor="t" anchorCtr="0" compatLnSpc="1">
        <a:spAutoFit/>
      </a:bodyPr>
      <a:lstStyle>
        <a:defPPr marL="0" marR="0" indent="0" algn="l" defTabSz="914400" rtl="0" eaLnBrk="1" fontAlgn="base" latinLnBrk="0" hangingPunct="1">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0</TotalTime>
  <Words>18774</Words>
  <Application>WPS 演示</Application>
  <PresentationFormat>全屏显示(4:3)</PresentationFormat>
  <Paragraphs>2254</Paragraphs>
  <Slides>157</Slides>
  <Notes>5</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157</vt:i4>
      </vt:variant>
    </vt:vector>
  </HeadingPairs>
  <TitlesOfParts>
    <vt:vector size="189" baseType="lpstr">
      <vt:lpstr>Arial</vt:lpstr>
      <vt:lpstr>宋体</vt:lpstr>
      <vt:lpstr>Wingdings</vt:lpstr>
      <vt:lpstr>隶书</vt:lpstr>
      <vt:lpstr>方正大黑简体</vt:lpstr>
      <vt:lpstr>黑体</vt:lpstr>
      <vt:lpstr>微软雅黑</vt:lpstr>
      <vt:lpstr>Arial Unicode MS</vt:lpstr>
      <vt:lpstr>华文行楷</vt:lpstr>
      <vt:lpstr>Calibri</vt:lpstr>
      <vt:lpstr>幼圆</vt:lpstr>
      <vt:lpstr>楷体_GB2312</vt:lpstr>
      <vt:lpstr>华文新魏</vt:lpstr>
      <vt:lpstr>楷体</vt:lpstr>
      <vt:lpstr>仿宋</vt:lpstr>
      <vt:lpstr>Times New Roman</vt:lpstr>
      <vt:lpstr>Tahoma</vt:lpstr>
      <vt:lpstr>HY견고딕</vt:lpstr>
      <vt:lpstr>华文中宋</vt:lpstr>
      <vt:lpstr>Arial Black</vt:lpstr>
      <vt:lpstr>Garamond</vt:lpstr>
      <vt:lpstr>楷体_GB2312</vt:lpstr>
      <vt:lpstr>方正姚体</vt:lpstr>
      <vt:lpstr>Verdana</vt:lpstr>
      <vt:lpstr>华文细黑</vt:lpstr>
      <vt:lpstr>Dotum</vt:lpstr>
      <vt:lpstr>仿宋_GB2312</vt:lpstr>
      <vt:lpstr>华文彩云</vt:lpstr>
      <vt:lpstr>Symbol</vt:lpstr>
      <vt:lpstr>新宋体</vt:lpstr>
      <vt:lpstr>RomanS</vt:lpstr>
      <vt:lpstr>默认设计模板</vt:lpstr>
      <vt:lpstr>PowerPoint 演示文稿</vt:lpstr>
      <vt:lpstr>PowerPoint 演示文稿</vt:lpstr>
      <vt:lpstr>一、发展问题——不说不清楚 </vt:lpstr>
      <vt:lpstr>PowerPoint 演示文稿</vt:lpstr>
      <vt:lpstr>PowerPoint 演示文稿</vt:lpstr>
      <vt:lpstr>PowerPoint 演示文稿</vt:lpstr>
      <vt:lpstr>PowerPoint 演示文稿</vt:lpstr>
      <vt:lpstr>PowerPoint 演示文稿</vt:lpstr>
      <vt:lpstr>（二）招收学生分数不高</vt:lpstr>
      <vt:lpstr>PowerPoint 演示文稿</vt:lpstr>
      <vt:lpstr>（三）承担创新行动项目偏少</vt:lpstr>
      <vt:lpstr>（三）创新行动项目承担偏少</vt:lpstr>
      <vt:lpstr>PowerPoint 演示文稿</vt:lpstr>
      <vt:lpstr>（四）具有研究生学历教师偏少</vt:lpstr>
      <vt:lpstr>PowerPoint 演示文稿</vt:lpstr>
      <vt:lpstr>（五）建设优质高职院校的基础弱</vt:lpstr>
      <vt:lpstr>PowerPoint 演示文稿</vt:lpstr>
      <vt:lpstr>PowerPoint 演示文稿</vt:lpstr>
      <vt:lpstr>问题出在对这些文件几乎没有落实</vt:lpstr>
      <vt:lpstr>PowerPoint 演示文稿</vt:lpstr>
      <vt:lpstr>PowerPoint 演示文稿</vt:lpstr>
      <vt:lpstr>（六）干部队伍建设力度不够</vt:lpstr>
      <vt:lpstr>PowerPoint 演示文稿</vt:lpstr>
      <vt:lpstr>PowerPoint 演示文稿</vt:lpstr>
      <vt:lpstr>PowerPoint 演示文稿</vt:lpstr>
      <vt:lpstr>二、发展规划——不讲不重要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发展战略规划对推动学院加快发展科学发展的重要性 </vt:lpstr>
      <vt:lpstr>PowerPoint 演示文稿</vt:lpstr>
      <vt:lpstr>PowerPoint 演示文稿</vt:lpstr>
      <vt:lpstr>PowerPoint 演示文稿</vt:lpstr>
      <vt:lpstr>PowerPoint 演示文稿</vt:lpstr>
      <vt:lpstr>  建设的原则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2016年9月学院提出大力实施“1210”发展战略</vt:lpstr>
      <vt:lpstr>PowerPoint 演示文稿</vt:lpstr>
      <vt:lpstr>该发展战略（1.0版）存在的问题</vt:lpstr>
      <vt:lpstr>学院发展战略规划必须提升内涵（2.0版）</vt:lpstr>
      <vt:lpstr>（一）关于围绕一个发展目标（1210中的“1”） </vt:lpstr>
      <vt:lpstr>PowerPoint 演示文稿</vt:lpstr>
      <vt:lpstr>PowerPoint 演示文稿</vt:lpstr>
      <vt:lpstr>兄弟高校发展目标一览</vt:lpstr>
      <vt:lpstr>PowerPoint 演示文稿</vt:lpstr>
      <vt:lpstr>PowerPoint 演示文稿</vt:lpstr>
      <vt:lpstr>学院办学理念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学院发展目标新表述</vt:lpstr>
      <vt:lpstr>（二）关于两手抓两促进（1210中的“2”）</vt:lpstr>
      <vt:lpstr>（二）关于十大行动计划（1210中的“10”）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2.  一流专业建设计划  </vt:lpstr>
      <vt:lpstr>PowerPoint 演示文稿</vt:lpstr>
      <vt:lpstr>PowerPoint 演示文稿</vt:lpstr>
      <vt:lpstr>PowerPoint 演示文稿</vt:lpstr>
      <vt:lpstr>PowerPoint 演示文稿</vt:lpstr>
      <vt:lpstr>PowerPoint 演示文稿</vt:lpstr>
      <vt:lpstr>建立以重点专业为引领的七大特色专业群+</vt:lpstr>
      <vt:lpstr>专业建设必须深化产教融合校企合作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实训基地建设是基础</vt:lpstr>
      <vt:lpstr>PowerPoint 演示文稿</vt:lpstr>
      <vt:lpstr>PowerPoint 演示文稿</vt:lpstr>
      <vt:lpstr>   5. 科研服务提升计划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6.  国际交流推进计划  </vt:lpstr>
      <vt:lpstr>PowerPoint 演示文稿</vt:lpstr>
      <vt:lpstr>7.  智慧校园建设计划</vt:lpstr>
      <vt:lpstr>PowerPoint 演示文稿</vt:lpstr>
      <vt:lpstr>PowerPoint 演示文稿</vt:lpstr>
      <vt:lpstr> 8.  美丽校园建设计划 </vt:lpstr>
      <vt:lpstr> 9. 文化校园建设计划 </vt:lpstr>
      <vt:lpstr>PowerPoint 演示文稿</vt:lpstr>
      <vt:lpstr>PowerPoint 演示文稿</vt:lpstr>
      <vt:lpstr>PowerPoint 演示文稿</vt:lpstr>
      <vt:lpstr>PowerPoint 演示文稿</vt:lpstr>
      <vt:lpstr>PowerPoint 演示文稿</vt:lpstr>
      <vt:lpstr>10. 治校水平提升计划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规划细化：申报书—规划书—任务书（部门、时间、人头）</vt:lpstr>
      <vt:lpstr>本学期有关工作的安排</vt:lpstr>
      <vt:lpstr>PowerPoint 演示文稿</vt:lpstr>
    </vt:vector>
  </TitlesOfParts>
  <Company>www.xunchi.com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DELL</dc:creator>
  <cp:lastModifiedBy>Administrator</cp:lastModifiedBy>
  <cp:revision>1159</cp:revision>
  <dcterms:created xsi:type="dcterms:W3CDTF">2014-09-08T16:34:00Z</dcterms:created>
  <dcterms:modified xsi:type="dcterms:W3CDTF">2018-01-04T01:47:22Z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